
<file path=[Content_Types].xml><?xml version="1.0" encoding="utf-8"?>
<Types xmlns="http://schemas.openxmlformats.org/package/2006/content-types">
  <Override PartName="/ppt/slides/slide47.xml" ContentType="application/vnd.openxmlformats-officedocument.presentationml.slide+xml"/>
  <Override PartName="/ppt/slides/slide58.xml" ContentType="application/vnd.openxmlformats-officedocument.presentationml.slide+xml"/>
  <Override PartName="/ppt/slides/slide94.xml" ContentType="application/vnd.openxmlformats-officedocument.presentationml.slide+xml"/>
  <Override PartName="/ppt/notesSlides/notesSlide2.xml" ContentType="application/vnd.openxmlformats-officedocument.presentationml.notesSlide+xml"/>
  <Override PartName="/ppt/notesSlides/notesSlide105.xml" ContentType="application/vnd.openxmlformats-officedocument.presentationml.notesSlide+xml"/>
  <Override PartName="/ppt/slides/slide36.xml" ContentType="application/vnd.openxmlformats-officedocument.presentationml.slide+xml"/>
  <Override PartName="/ppt/slides/slide83.xml" ContentType="application/vnd.openxmlformats-officedocument.presentationml.slide+xml"/>
  <Override PartName="/ppt/slides/slide120.xml" ContentType="application/vnd.openxmlformats-officedocument.presentationml.slide+xml"/>
  <Override PartName="/ppt/notesSlides/notesSlide38.xml" ContentType="application/vnd.openxmlformats-officedocument.presentationml.notesSlide+xml"/>
  <Override PartName="/ppt/notesSlides/notesSlide49.xml" ContentType="application/vnd.openxmlformats-officedocument.presentationml.notesSlide+xml"/>
  <Override PartName="/ppt/notesSlides/notesSlide85.xml" ContentType="application/vnd.openxmlformats-officedocument.presentationml.notesSlide+xml"/>
  <Override PartName="/ppt/notesSlides/notesSlide96.xml" ContentType="application/vnd.openxmlformats-officedocument.presentationml.notesSlide+xml"/>
  <Override PartName="/ppt/slides/slide25.xml" ContentType="application/vnd.openxmlformats-officedocument.presentationml.slide+xml"/>
  <Override PartName="/ppt/slides/slide72.xml" ContentType="application/vnd.openxmlformats-officedocument.presentationml.slide+xml"/>
  <Override PartName="/ppt/slideLayouts/slideLayout2.xml" ContentType="application/vnd.openxmlformats-officedocument.presentationml.slideLayout+xml"/>
  <Override PartName="/ppt/notesSlides/notesSlide27.xml" ContentType="application/vnd.openxmlformats-officedocument.presentationml.notesSlide+xml"/>
  <Override PartName="/ppt/notesSlides/notesSlide74.xml" ContentType="application/vnd.openxmlformats-officedocument.presentationml.notesSlide+xml"/>
  <Default Extension="xml" ContentType="application/xml"/>
  <Override PartName="/ppt/slides/slide14.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notesSlides/notesSlide63.xml" ContentType="application/vnd.openxmlformats-officedocument.presentationml.notesSlide+xml"/>
  <Override PartName="/ppt/tableStyles.xml" ContentType="application/vnd.openxmlformats-officedocument.presentationml.tableStyles+xml"/>
  <Override PartName="/ppt/notesSlides/notesSlide41.xml" ContentType="application/vnd.openxmlformats-officedocument.presentationml.notesSlide+xml"/>
  <Override PartName="/ppt/notesSlides/notesSlide52.xml" ContentType="application/vnd.openxmlformats-officedocument.presentationml.notesSlide+xml"/>
  <Override PartName="/ppt/notesSlides/notesSlide30.xml" ContentType="application/vnd.openxmlformats-officedocument.presentationml.notesSlide+xml"/>
  <Override PartName="/ppt/slides/slide99.xml" ContentType="application/vnd.openxmlformats-officedocument.presentationml.slide+xml"/>
  <Override PartName="/ppt/notesSlides/notesSlide7.xml" ContentType="application/vnd.openxmlformats-officedocument.presentationml.notesSlide+xml"/>
  <Override PartName="/ppt/slides/slide77.xml" ContentType="application/vnd.openxmlformats-officedocument.presentationml.slide+xml"/>
  <Override PartName="/ppt/slides/slide88.xml" ContentType="application/vnd.openxmlformats-officedocument.presentationml.slide+xml"/>
  <Override PartName="/ppt/slides/slide125.xml" ContentType="application/vnd.openxmlformats-officedocument.presentationml.slide+xml"/>
  <Override PartName="/ppt/slides/slide5.xml" ContentType="application/vnd.openxmlformats-officedocument.presentationml.slide+xml"/>
  <Override PartName="/ppt/slides/slide19.xml" ContentType="application/vnd.openxmlformats-officedocument.presentationml.slide+xml"/>
  <Override PartName="/ppt/slides/slide66.xml" ContentType="application/vnd.openxmlformats-officedocument.presentationml.slide+xml"/>
  <Override PartName="/ppt/slides/slide103.xml" ContentType="application/vnd.openxmlformats-officedocument.presentationml.slide+xml"/>
  <Override PartName="/ppt/slides/slide114.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68.xml" ContentType="application/vnd.openxmlformats-officedocument.presentationml.notesSlide+xml"/>
  <Override PartName="/ppt/notesSlides/notesSlide79.xml" ContentType="application/vnd.openxmlformats-officedocument.presentationml.notesSlide+xml"/>
  <Override PartName="/ppt/slides/slide55.xml" ContentType="application/vnd.openxmlformats-officedocument.presentationml.slide+xml"/>
  <Override PartName="/ppt/theme/theme2.xml" ContentType="application/vnd.openxmlformats-officedocument.theme+xml"/>
  <Override PartName="/ppt/notesSlides/notesSlide57.xml" ContentType="application/vnd.openxmlformats-officedocument.presentationml.notesSlide+xml"/>
  <Override PartName="/ppt/notesSlides/notesSlide102.xml" ContentType="application/vnd.openxmlformats-officedocument.presentationml.notesSlide+xml"/>
  <Override PartName="/ppt/notesSlides/notesSlide113.xml" ContentType="application/vnd.openxmlformats-officedocument.presentationml.notesSlide+xml"/>
  <Override PartName="/ppt/slides/slide33.xml" ContentType="application/vnd.openxmlformats-officedocument.presentationml.slide+xml"/>
  <Override PartName="/ppt/slides/slide44.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Override PartName="/ppt/notesSlides/notesSlide46.xml" ContentType="application/vnd.openxmlformats-officedocument.presentationml.notesSlide+xml"/>
  <Override PartName="/ppt/notesSlides/notesSlide93.xml" ContentType="application/vnd.openxmlformats-officedocument.presentationml.notesSlide+xml"/>
  <Override PartName="/ppt/presentation.xml" ContentType="application/vnd.openxmlformats-officedocument.presentationml.presentation.main+xml"/>
  <Override PartName="/ppt/slides/slide22.xml" ContentType="application/vnd.openxmlformats-officedocument.presentationml.slide+xml"/>
  <Override PartName="/ppt/notesSlides/notesSlide24.xml" ContentType="application/vnd.openxmlformats-officedocument.presentationml.notesSlide+xml"/>
  <Override PartName="/ppt/notesSlides/notesSlide35.xml" ContentType="application/vnd.openxmlformats-officedocument.presentationml.notesSlide+xml"/>
  <Override PartName="/ppt/notesSlides/notesSlide71.xml" ContentType="application/vnd.openxmlformats-officedocument.presentationml.notesSlide+xml"/>
  <Override PartName="/ppt/notesSlides/notesSlide82.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notesSlides/notesSlide13.xml" ContentType="application/vnd.openxmlformats-officedocument.presentationml.notesSlide+xml"/>
  <Override PartName="/ppt/notesSlides/notesSlide60.xml" ContentType="application/vnd.openxmlformats-officedocument.presentationml.notesSlide+xml"/>
  <Override PartName="/ppt/slides/slide119.xml" ContentType="application/vnd.openxmlformats-officedocument.presentationml.slide+xml"/>
  <Override PartName="/ppt/slideLayouts/slideLayout10.xml" ContentType="application/vnd.openxmlformats-officedocument.presentationml.slideLayout+xml"/>
  <Override PartName="/ppt/slides/slide89.xml" ContentType="application/vnd.openxmlformats-officedocument.presentationml.slide+xml"/>
  <Override PartName="/ppt/slides/slide108.xml" ContentType="application/vnd.openxmlformats-officedocument.presentationml.slide+xml"/>
  <Override PartName="/ppt/slides/slide126.xml" ContentType="application/vnd.openxmlformats-officedocument.presentationml.slide+xml"/>
  <Override PartName="/ppt/notesSlides/notesSlide118.xml" ContentType="application/vnd.openxmlformats-officedocument.presentationml.notesSlide+xml"/>
  <Override PartName="/ppt/slides/slide49.xml" ContentType="application/vnd.openxmlformats-officedocument.presentationml.slide+xml"/>
  <Override PartName="/ppt/slides/slide78.xml" ContentType="application/vnd.openxmlformats-officedocument.presentationml.slide+xml"/>
  <Override PartName="/ppt/slides/slide96.xml" ContentType="application/vnd.openxmlformats-officedocument.presentationml.slide+xml"/>
  <Override PartName="/ppt/slides/slide115.xml" ContentType="application/vnd.openxmlformats-officedocument.presentationml.slide+xml"/>
  <Override PartName="/ppt/notesSlides/notesSlide4.xml" ContentType="application/vnd.openxmlformats-officedocument.presentationml.notesSlide+xml"/>
  <Override PartName="/ppt/notesSlides/notesSlide107.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s/slide104.xml" ContentType="application/vnd.openxmlformats-officedocument.presentationml.slide+xml"/>
  <Override PartName="/ppt/slides/slide122.xml" ContentType="application/vnd.openxmlformats-officedocument.presentationml.slide+xml"/>
  <Override PartName="/ppt/slideLayouts/slideLayout8.xml" ContentType="application/vnd.openxmlformats-officedocument.presentationml.slideLayout+xml"/>
  <Override PartName="/ppt/notesSlides/notesSlide69.xml" ContentType="application/vnd.openxmlformats-officedocument.presentationml.notesSlide+xml"/>
  <Override PartName="/ppt/notesSlides/notesSlide87.xml" ContentType="application/vnd.openxmlformats-officedocument.presentationml.notesSlide+xml"/>
  <Override PartName="/ppt/notesSlides/notesSlide98.xml" ContentType="application/vnd.openxmlformats-officedocument.presentationml.notesSlide+xml"/>
  <Override PartName="/ppt/notesSlides/notesSlide114.xml" ContentType="application/vnd.openxmlformats-officedocument.presentationml.notesSlide+xml"/>
  <Override PartName="/ppt/metadata" ContentType="application/binary"/>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s/slide92.xml" ContentType="application/vnd.openxmlformats-officedocument.presentationml.slide+xml"/>
  <Override PartName="/ppt/slides/slide111.xml" ContentType="application/vnd.openxmlformats-officedocument.presentationml.slide+xml"/>
  <Override PartName="/ppt/slideLayouts/slideLayout4.xml" ContentType="application/vnd.openxmlformats-officedocument.presentationml.slideLayout+xml"/>
  <Override PartName="/ppt/notesSlides/notesSlide29.xml" ContentType="application/vnd.openxmlformats-officedocument.presentationml.notesSlide+xml"/>
  <Override PartName="/ppt/notesSlides/notesSlide47.xml" ContentType="application/vnd.openxmlformats-officedocument.presentationml.notesSlide+xml"/>
  <Override PartName="/ppt/notesSlides/notesSlide58.xml" ContentType="application/vnd.openxmlformats-officedocument.presentationml.notesSlide+xml"/>
  <Override PartName="/ppt/notesSlides/notesSlide76.xml" ContentType="application/vnd.openxmlformats-officedocument.presentationml.notesSlide+xml"/>
  <Override PartName="/ppt/notesSlides/notesSlide94.xml" ContentType="application/vnd.openxmlformats-officedocument.presentationml.notesSlide+xml"/>
  <Override PartName="/ppt/notesSlides/notesSlide103.xml" ContentType="application/vnd.openxmlformats-officedocument.presentationml.notesSlide+xml"/>
  <Override PartName="/ppt/notesSlides/notesSlide121.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slides/slide100.xml" ContentType="application/vnd.openxmlformats-officedocument.presentationml.slide+xml"/>
  <Override PartName="/ppt/notesSlides/notesSlide18.xml" ContentType="application/vnd.openxmlformats-officedocument.presentationml.notesSlide+xml"/>
  <Override PartName="/ppt/notesSlides/notesSlide36.xml" ContentType="application/vnd.openxmlformats-officedocument.presentationml.notesSlide+xml"/>
  <Override PartName="/ppt/notesSlides/notesSlide65.xml" ContentType="application/vnd.openxmlformats-officedocument.presentationml.notesSlide+xml"/>
  <Override PartName="/ppt/notesSlides/notesSlide83.xml" ContentType="application/vnd.openxmlformats-officedocument.presentationml.notesSlide+xml"/>
  <Override PartName="/ppt/notesSlides/notesSlide110.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notesSlides/notesSlide25.xml" ContentType="application/vnd.openxmlformats-officedocument.presentationml.notesSlide+xml"/>
  <Override PartName="/ppt/notesSlides/notesSlide43.xml" ContentType="application/vnd.openxmlformats-officedocument.presentationml.notesSlide+xml"/>
  <Override PartName="/ppt/notesSlides/notesSlide54.xml" ContentType="application/vnd.openxmlformats-officedocument.presentationml.notesSlide+xml"/>
  <Override PartName="/ppt/notesSlides/notesSlide72.xml" ContentType="application/vnd.openxmlformats-officedocument.presentationml.notesSlide+xml"/>
  <Override PartName="/ppt/notesSlides/notesSlide90.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32.xml" ContentType="application/vnd.openxmlformats-officedocument.presentationml.notesSlide+xml"/>
  <Override PartName="/ppt/notesSlides/notesSlide61.xml" ContentType="application/vnd.openxmlformats-officedocument.presentationml.notesSl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notesSlides/notesSlide50.xml" ContentType="application/vnd.openxmlformats-officedocument.presentationml.notesSlide+xml"/>
  <Override PartName="/ppt/slides/slide79.xml" ContentType="application/vnd.openxmlformats-officedocument.presentationml.slide+xml"/>
  <Override PartName="/ppt/slides/slide109.xml" ContentType="application/vnd.openxmlformats-officedocument.presentationml.slide+xml"/>
  <Override PartName="/ppt/notesSlides/notesSlide10.xml" ContentType="application/vnd.openxmlformats-officedocument.presentationml.notesSlide+xml"/>
  <Override PartName="/ppt/notesSlides/notesSlide108.xml" ContentType="application/vnd.openxmlformats-officedocument.presentationml.notesSlide+xml"/>
  <Override PartName="/ppt/notesSlides/notesSlide119.xml" ContentType="application/vnd.openxmlformats-officedocument.presentationml.notesSlide+xml"/>
  <Override PartName="/ppt/slides/slide7.xml" ContentType="application/vnd.openxmlformats-officedocument.presentationml.slide+xml"/>
  <Override PartName="/ppt/slides/slide68.xml" ContentType="application/vnd.openxmlformats-officedocument.presentationml.slide+xml"/>
  <Override PartName="/ppt/slides/slide97.xml" ContentType="application/vnd.openxmlformats-officedocument.presentationml.slide+xml"/>
  <Override PartName="/ppt/slides/slide116.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notesSlides/notesSlide99.xml" ContentType="application/vnd.openxmlformats-officedocument.presentationml.notesSlide+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05.xml" ContentType="application/vnd.openxmlformats-officedocument.presentationml.slide+xml"/>
  <Override PartName="/ppt/slides/slide123.xml" ContentType="application/vnd.openxmlformats-officedocument.presentationml.slide+xml"/>
  <Override PartName="/ppt/notesSlides/notesSlide1.xml" ContentType="application/vnd.openxmlformats-officedocument.presentationml.notesSlide+xml"/>
  <Override PartName="/ppt/notesSlides/notesSlide59.xml" ContentType="application/vnd.openxmlformats-officedocument.presentationml.notesSlide+xml"/>
  <Override PartName="/ppt/notesSlides/notesSlide88.xml" ContentType="application/vnd.openxmlformats-officedocument.presentationml.notesSlide+xml"/>
  <Override PartName="/ppt/notesSlides/notesSlide104.xml" ContentType="application/vnd.openxmlformats-officedocument.presentationml.notesSlide+xml"/>
  <Override PartName="/ppt/notesSlides/notesSlide115.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s/slide93.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Layouts/slideLayout5.xml" ContentType="application/vnd.openxmlformats-officedocument.presentationml.slideLayout+xml"/>
  <Override PartName="/ppt/notesSlides/notesSlide19.xml" ContentType="application/vnd.openxmlformats-officedocument.presentationml.notesSlide+xml"/>
  <Override PartName="/ppt/notesSlides/notesSlide48.xml" ContentType="application/vnd.openxmlformats-officedocument.presentationml.notesSlide+xml"/>
  <Override PartName="/ppt/notesSlides/notesSlide66.xml" ContentType="application/vnd.openxmlformats-officedocument.presentationml.notesSlide+xml"/>
  <Override PartName="/ppt/notesSlides/notesSlide77.xml" ContentType="application/vnd.openxmlformats-officedocument.presentationml.notesSlide+xml"/>
  <Override PartName="/ppt/notesSlides/notesSlide95.xml" ContentType="application/vnd.openxmlformats-officedocument.presentationml.notesSlide+xml"/>
  <Override PartName="/ppt/notesSlides/notesSlide122.xml" ContentType="application/vnd.openxmlformats-officedocument.presentationml.notesSlide+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Default Extension="jpeg" ContentType="image/jpeg"/>
  <Override PartName="/ppt/notesSlides/notesSlide37.xml" ContentType="application/vnd.openxmlformats-officedocument.presentationml.notesSlide+xml"/>
  <Override PartName="/ppt/notesSlides/notesSlide55.xml" ContentType="application/vnd.openxmlformats-officedocument.presentationml.notesSlide+xml"/>
  <Override PartName="/ppt/notesSlides/notesSlide84.xml" ContentType="application/vnd.openxmlformats-officedocument.presentationml.notesSlide+xml"/>
  <Override PartName="/ppt/notesSlides/notesSlide100.xml" ContentType="application/vnd.openxmlformats-officedocument.presentationml.notesSlide+xml"/>
  <Override PartName="/ppt/notesSlides/notesSlide111.xml" ContentType="application/vnd.openxmlformats-officedocument.presentationml.notesSlide+xml"/>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6.xml" ContentType="application/vnd.openxmlformats-officedocument.presentationml.notesSlide+xml"/>
  <Override PartName="/ppt/notesSlides/notesSlide44.xml" ContentType="application/vnd.openxmlformats-officedocument.presentationml.notesSlide+xml"/>
  <Override PartName="/ppt/notesSlides/notesSlide62.xml" ContentType="application/vnd.openxmlformats-officedocument.presentationml.notesSlide+xml"/>
  <Override PartName="/ppt/notesSlides/notesSlide73.xml" ContentType="application/vnd.openxmlformats-officedocument.presentationml.notesSlide+xml"/>
  <Override PartName="/ppt/notesSlides/notesSlide91.xml" ContentType="application/vnd.openxmlformats-officedocument.presentationml.notesSlide+xml"/>
  <Override PartName="/ppt/slides/slide20.xml" ContentType="application/vnd.openxmlformats-officedocument.presentationml.slide+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notesSlides/notesSlide51.xml" ContentType="application/vnd.openxmlformats-officedocument.presentationml.notesSlide+xml"/>
  <Override PartName="/ppt/notesSlides/notesSlide80.xml" ContentType="application/vnd.openxmlformats-officedocument.presentationml.notesSlide+xml"/>
  <Override PartName="/ppt/notesSlides/notesSlide11.xml" ContentType="application/vnd.openxmlformats-officedocument.presentationml.notesSlide+xml"/>
  <Override PartName="/ppt/notesSlides/notesSlide40.xml" ContentType="application/vnd.openxmlformats-officedocument.presentationml.notesSlide+xml"/>
  <Override PartName="/ppt/slides/slide98.xml" ContentType="application/vnd.openxmlformats-officedocument.presentationml.slide+xml"/>
  <Override PartName="/ppt/slides/slide117.xml" ContentType="application/vnd.openxmlformats-officedocument.presentationml.slide+xml"/>
  <Override PartName="/ppt/notesSlides/notesSlide6.xml" ContentType="application/vnd.openxmlformats-officedocument.presentationml.notesSlide+xml"/>
  <Override PartName="/ppt/notesSlides/notesSlide109.xml" ContentType="application/vnd.openxmlformats-officedocument.presentationml.notesSlide+xml"/>
  <Override PartName="/ppt/slides/slide8.xml" ContentType="application/vnd.openxmlformats-officedocument.presentationml.slide+xml"/>
  <Override PartName="/ppt/slides/slide69.xml" ContentType="application/vnd.openxmlformats-officedocument.presentationml.slide+xml"/>
  <Override PartName="/ppt/slides/slide87.xml" ContentType="application/vnd.openxmlformats-officedocument.presentationml.slide+xml"/>
  <Override PartName="/ppt/slides/slide106.xml" ContentType="application/vnd.openxmlformats-officedocument.presentationml.slide+xml"/>
  <Override PartName="/ppt/slides/slide124.xml" ContentType="application/vnd.openxmlformats-officedocument.presentationml.slide+xml"/>
  <Override PartName="/ppt/notesSlides/notesSlide89.xml" ContentType="application/vnd.openxmlformats-officedocument.presentationml.notesSlide+xml"/>
  <Override PartName="/ppt/notesSlides/notesSlide116.xml" ContentType="application/vnd.openxmlformats-officedocument.presentationml.notesSlide+xml"/>
  <Override PartName="/ppt/slides/slide29.xml" ContentType="application/vnd.openxmlformats-officedocument.presentationml.slide+xml"/>
  <Override PartName="/ppt/slides/slide76.xml" ContentType="application/vnd.openxmlformats-officedocument.presentationml.slide+xml"/>
  <Override PartName="/ppt/slides/slide113.xml" ContentType="application/vnd.openxmlformats-officedocument.presentationml.slide+xml"/>
  <Override PartName="/ppt/notesSlides/notesSlide78.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102.xml" ContentType="application/vnd.openxmlformats-officedocument.presentationml.slide+xml"/>
  <Override PartName="/ppt/slideLayouts/slideLayout6.xml" ContentType="application/vnd.openxmlformats-officedocument.presentationml.slideLayout+xml"/>
  <Override PartName="/ppt/notesSlides/notesSlide67.xml" ContentType="application/vnd.openxmlformats-officedocument.presentationml.notesSlide+xml"/>
  <Override PartName="/ppt/notesSlides/notesSlide112.xml" ContentType="application/vnd.openxmlformats-officedocument.presentationml.notesSlide+xml"/>
  <Override PartName="/ppt/slides/slide43.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notesSlides/notesSlide45.xml" ContentType="application/vnd.openxmlformats-officedocument.presentationml.notesSlide+xml"/>
  <Override PartName="/ppt/notesSlides/notesSlide56.xml" ContentType="application/vnd.openxmlformats-officedocument.presentationml.notesSlide+xml"/>
  <Override PartName="/ppt/notesSlides/notesSlide92.xml" ContentType="application/vnd.openxmlformats-officedocument.presentationml.notesSlide+xml"/>
  <Override PartName="/ppt/notesSlides/notesSlide101.xml" ContentType="application/vnd.openxmlformats-officedocument.presentationml.notesSlide+xml"/>
  <Override PartName="/ppt/slides/slide32.xml" ContentType="application/vnd.openxmlformats-officedocument.presentationml.slide+xml"/>
  <Override PartName="/ppt/notesSlides/notesSlide34.xml" ContentType="application/vnd.openxmlformats-officedocument.presentationml.notesSlide+xml"/>
  <Override PartName="/ppt/notesSlides/notesSlide81.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notesSlides/notesSlide23.xml" ContentType="application/vnd.openxmlformats-officedocument.presentationml.notesSlide+xml"/>
  <Override PartName="/ppt/notesSlides/notesSlide70.xml" ContentType="application/vnd.openxmlformats-officedocument.presentationml.notesSlide+xml"/>
  <Override PartName="/docProps/custom.xml" ContentType="application/vnd.openxmlformats-officedocument.custom-properties+xml"/>
  <Override PartName="/ppt/notesSlides/notesSlide12.xml" ContentType="application/vnd.openxmlformats-officedocument.presentationml.notesSlide+xml"/>
  <Override PartName="/ppt/slides/slide118.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107.xml" ContentType="application/vnd.openxmlformats-officedocument.presentationml.slide+xml"/>
  <Override PartName="/ppt/viewProps.xml" ContentType="application/vnd.openxmlformats-officedocument.presentationml.viewProps+xml"/>
  <Override PartName="/ppt/notesSlides/notesSlide106.xml" ContentType="application/vnd.openxmlformats-officedocument.presentationml.notesSlide+xml"/>
  <Override PartName="/ppt/notesSlides/notesSlide117.xml" ContentType="application/vnd.openxmlformats-officedocument.presentationml.notesSlide+xml"/>
  <Override PartName="/ppt/slides/slide48.xml" ContentType="application/vnd.openxmlformats-officedocument.presentationml.slide+xml"/>
  <Override PartName="/ppt/slides/slide95.xml" ContentType="application/vnd.openxmlformats-officedocument.presentationml.slide+xml"/>
  <Override PartName="/ppt/notesSlides/notesSlide3.xml" ContentType="application/vnd.openxmlformats-officedocument.presentationml.notesSlide+xml"/>
  <Override PartName="/ppt/notesSlides/notesSlide97.xml" ContentType="application/vnd.openxmlformats-officedocument.presentationml.notesSlide+xml"/>
  <Override PartName="/ppt/slides/slide26.xml" ContentType="application/vnd.openxmlformats-officedocument.presentationml.slide+xml"/>
  <Override PartName="/ppt/slides/slide37.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121.xml" ContentType="application/vnd.openxmlformats-officedocument.presentationml.slide+xml"/>
  <Override PartName="/ppt/presProps.xml" ContentType="application/vnd.openxmlformats-officedocument.presentationml.presProps+xml"/>
  <Override PartName="/ppt/notesSlides/notesSlide39.xml" ContentType="application/vnd.openxmlformats-officedocument.presentationml.notesSlide+xml"/>
  <Override PartName="/ppt/notesSlides/notesSlide86.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62.xml" ContentType="application/vnd.openxmlformats-officedocument.presentationml.slide+xml"/>
  <Override PartName="/ppt/slides/slide110.xml" ContentType="application/vnd.openxmlformats-officedocument.presentationml.slide+xml"/>
  <Override PartName="/ppt/slideLayouts/slideLayout3.xml" ContentType="application/vnd.openxmlformats-officedocument.presentationml.slideLayout+xml"/>
  <Override PartName="/ppt/notesSlides/notesSlide17.xml" ContentType="application/vnd.openxmlformats-officedocument.presentationml.notesSlide+xml"/>
  <Override PartName="/ppt/notesSlides/notesSlide28.xml" ContentType="application/vnd.openxmlformats-officedocument.presentationml.notesSlide+xml"/>
  <Override PartName="/ppt/notesSlides/notesSlide64.xml" ContentType="application/vnd.openxmlformats-officedocument.presentationml.notesSlide+xml"/>
  <Override PartName="/ppt/notesSlides/notesSlide75.xml" ContentType="application/vnd.openxmlformats-officedocument.presentationml.notesSlide+xml"/>
  <Override PartName="/ppt/notesSlides/notesSlide120.xml" ContentType="application/vnd.openxmlformats-officedocument.presentationml.notesSlide+xml"/>
  <Override PartName="/ppt/slides/slide51.xml" ContentType="application/vnd.openxmlformats-officedocument.presentationml.slide+xml"/>
  <Override PartName="/ppt/notesSlides/notesSlide53.xml" ContentType="application/vnd.openxmlformats-officedocument.presentationml.notesSlide+xml"/>
  <Override PartName="/ppt/slides/slide40.xml" ContentType="application/vnd.openxmlformats-officedocument.presentationml.slide+xml"/>
  <Override PartName="/ppt/notesSlides/notesSlide42.xml" ContentType="application/vnd.openxmlformats-officedocument.presentationml.notesSlide+xml"/>
  <Override PartName="/ppt/notesSlides/notesSlide8.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128"/>
  </p:notesMasterIdLst>
  <p:sldIdLst>
    <p:sldId id="378" r:id="rId2"/>
    <p:sldId id="379" r:id="rId3"/>
    <p:sldId id="257" r:id="rId4"/>
    <p:sldId id="380" r:id="rId5"/>
    <p:sldId id="381"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38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84" r:id="rId79"/>
    <p:sldId id="385" r:id="rId80"/>
    <p:sldId id="386" r:id="rId81"/>
    <p:sldId id="329"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 id="349" r:id="rId99"/>
    <p:sldId id="350" r:id="rId100"/>
    <p:sldId id="351" r:id="rId101"/>
    <p:sldId id="352" r:id="rId102"/>
    <p:sldId id="353" r:id="rId103"/>
    <p:sldId id="354" r:id="rId104"/>
    <p:sldId id="355" r:id="rId105"/>
    <p:sldId id="356" r:id="rId106"/>
    <p:sldId id="357" r:id="rId107"/>
    <p:sldId id="358" r:id="rId108"/>
    <p:sldId id="359" r:id="rId109"/>
    <p:sldId id="360" r:id="rId110"/>
    <p:sldId id="361" r:id="rId111"/>
    <p:sldId id="362" r:id="rId112"/>
    <p:sldId id="363" r:id="rId113"/>
    <p:sldId id="364" r:id="rId114"/>
    <p:sldId id="365" r:id="rId115"/>
    <p:sldId id="366" r:id="rId116"/>
    <p:sldId id="367" r:id="rId117"/>
    <p:sldId id="368" r:id="rId118"/>
    <p:sldId id="369" r:id="rId119"/>
    <p:sldId id="370" r:id="rId120"/>
    <p:sldId id="371" r:id="rId121"/>
    <p:sldId id="372" r:id="rId122"/>
    <p:sldId id="373" r:id="rId123"/>
    <p:sldId id="374" r:id="rId124"/>
    <p:sldId id="375" r:id="rId125"/>
    <p:sldId id="376" r:id="rId126"/>
    <p:sldId id="377" r:id="rId127"/>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xmlns="">
        <p15:guide id="1" orient="horz" pos="2160">
          <p15:clr>
            <a:srgbClr val="000000"/>
          </p15:clr>
        </p15:guide>
        <p15:guide id="2" pos="2880">
          <p15:clr>
            <a:srgbClr val="000000"/>
          </p15:clr>
        </p15:guide>
      </p15:sldGuideLst>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129" roundtripDataSignature="AMtx7mgrASVHfhHiAj1fgzQT1OJ9FFHAd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8" d="100"/>
          <a:sy n="68" d="100"/>
        </p:scale>
        <p:origin x="-1446" y="-96"/>
      </p:cViewPr>
      <p:guideLst>
        <p:guide orient="horz" pos="2160"/>
        <p:guide pos="2880"/>
      </p:guideLst>
    </p:cSldViewPr>
  </p:slideViewPr>
  <p:notesTextViewPr>
    <p:cViewPr>
      <p:scale>
        <a:sx n="1" d="1"/>
        <a:sy n="1" d="1"/>
      </p:scale>
      <p:origin x="0" y="0"/>
    </p:cViewPr>
  </p:notesTextViewPr>
  <p:gridSpacing cx="78028800" cy="780288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tableStyles" Target="tableStyle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notesMaster" Target="notesMasters/notesMaster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slide" Target="slides/slide117.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customschemas.google.com/relationships/presentationmetadata" Target="meta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3884612" y="0"/>
            <a:ext cx="2971800" cy="457200"/>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 name="Google Shape;7;n"/>
          <p:cNvSpPr txBox="1">
            <a:spLocks noGrp="1"/>
          </p:cNvSpPr>
          <p:nvPr>
            <p:ph type="ftr" idx="11"/>
          </p:nvPr>
        </p:nvSpPr>
        <p:spPr>
          <a:xfrm>
            <a:off x="0" y="8685212"/>
            <a:ext cx="2971800" cy="457200"/>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Arial"/>
                <a:ea typeface="Arial"/>
                <a:cs typeface="Arial"/>
                <a:sym typeface="Arial"/>
              </a:rPr>
              <a:pPr marL="0" marR="0" lvl="0" indent="0" algn="r" rtl="0">
                <a:lnSpc>
                  <a:spcPct val="100000"/>
                </a:lnSpc>
                <a:spcBef>
                  <a:spcPts val="0"/>
                </a:spcBef>
                <a:spcAft>
                  <a:spcPts val="0"/>
                </a:spcAft>
                <a:buClr>
                  <a:srgbClr val="000000"/>
                </a:buClr>
                <a:buSzPts val="1200"/>
                <a:buFont typeface="Arial"/>
                <a:buNone/>
              </a:pPr>
              <a:t>‹#›</a:t>
            </a:fld>
            <a:endParaRPr sz="1200" b="0" i="0" u="none" strike="noStrike" cap="none">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6" name="Google Shape;86;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xmlns="" val="33261177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2d0940dc846_0_5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2d0940dc846_0_5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2" name="Google Shape;152;g2d0940dc846_0_53:notes"/>
          <p:cNvSpPr txBox="1">
            <a:spLocks noGrp="1"/>
          </p:cNvSpPr>
          <p:nvPr>
            <p:ph type="sldNum" idx="12"/>
          </p:nvPr>
        </p:nvSpPr>
        <p:spPr>
          <a:xfrm>
            <a:off x="3884612" y="8685212"/>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12</a:t>
            </a:fld>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5"/>
        <p:cNvGrpSpPr/>
        <p:nvPr/>
      </p:nvGrpSpPr>
      <p:grpSpPr>
        <a:xfrm>
          <a:off x="0" y="0"/>
          <a:ext cx="0" cy="0"/>
          <a:chOff x="0" y="0"/>
          <a:chExt cx="0" cy="0"/>
        </a:xfrm>
      </p:grpSpPr>
      <p:sp>
        <p:nvSpPr>
          <p:cNvPr id="836" name="Google Shape;836;g2d0940dc846_0_72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800" b="0" i="0" u="none" strike="noStrike" cap="none"/>
          </a:p>
        </p:txBody>
      </p:sp>
      <p:sp>
        <p:nvSpPr>
          <p:cNvPr id="837" name="Google Shape;837;g2d0940dc846_0_72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1"/>
        <p:cNvGrpSpPr/>
        <p:nvPr/>
      </p:nvGrpSpPr>
      <p:grpSpPr>
        <a:xfrm>
          <a:off x="0" y="0"/>
          <a:ext cx="0" cy="0"/>
          <a:chOff x="0" y="0"/>
          <a:chExt cx="0" cy="0"/>
        </a:xfrm>
      </p:grpSpPr>
      <p:sp>
        <p:nvSpPr>
          <p:cNvPr id="842" name="Google Shape;842;g2d0940dc846_0_72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800" b="0" i="0" u="none" strike="noStrike" cap="none"/>
          </a:p>
        </p:txBody>
      </p:sp>
      <p:sp>
        <p:nvSpPr>
          <p:cNvPr id="843" name="Google Shape;843;g2d0940dc846_0_72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7"/>
        <p:cNvGrpSpPr/>
        <p:nvPr/>
      </p:nvGrpSpPr>
      <p:grpSpPr>
        <a:xfrm>
          <a:off x="0" y="0"/>
          <a:ext cx="0" cy="0"/>
          <a:chOff x="0" y="0"/>
          <a:chExt cx="0" cy="0"/>
        </a:xfrm>
      </p:grpSpPr>
      <p:sp>
        <p:nvSpPr>
          <p:cNvPr id="848" name="Google Shape;848;g2d0940dc846_0_73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800" b="0" i="0" u="none" strike="noStrike" cap="none"/>
          </a:p>
        </p:txBody>
      </p:sp>
      <p:sp>
        <p:nvSpPr>
          <p:cNvPr id="849" name="Google Shape;849;g2d0940dc846_0_73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5"/>
        <p:cNvGrpSpPr/>
        <p:nvPr/>
      </p:nvGrpSpPr>
      <p:grpSpPr>
        <a:xfrm>
          <a:off x="0" y="0"/>
          <a:ext cx="0" cy="0"/>
          <a:chOff x="0" y="0"/>
          <a:chExt cx="0" cy="0"/>
        </a:xfrm>
      </p:grpSpPr>
      <p:sp>
        <p:nvSpPr>
          <p:cNvPr id="856" name="Google Shape;856;g2d0940dc846_0_74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800" b="0" i="0" u="none" strike="noStrike" cap="none"/>
          </a:p>
        </p:txBody>
      </p:sp>
      <p:sp>
        <p:nvSpPr>
          <p:cNvPr id="857" name="Google Shape;857;g2d0940dc846_0_74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1"/>
        <p:cNvGrpSpPr/>
        <p:nvPr/>
      </p:nvGrpSpPr>
      <p:grpSpPr>
        <a:xfrm>
          <a:off x="0" y="0"/>
          <a:ext cx="0" cy="0"/>
          <a:chOff x="0" y="0"/>
          <a:chExt cx="0" cy="0"/>
        </a:xfrm>
      </p:grpSpPr>
      <p:sp>
        <p:nvSpPr>
          <p:cNvPr id="862" name="Google Shape;862;g2d0940dc846_0_29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3" name="Google Shape;863;g2d0940dc846_0_29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64" name="Google Shape;864;g2d0940dc846_0_293:notes"/>
          <p:cNvSpPr txBox="1">
            <a:spLocks noGrp="1"/>
          </p:cNvSpPr>
          <p:nvPr>
            <p:ph type="sldNum" idx="12"/>
          </p:nvPr>
        </p:nvSpPr>
        <p:spPr>
          <a:xfrm>
            <a:off x="3884612" y="8685212"/>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pPr marL="0" lvl="0" indent="0" algn="r" rtl="0">
                <a:spcBef>
                  <a:spcPts val="0"/>
                </a:spcBef>
                <a:spcAft>
                  <a:spcPts val="0"/>
                </a:spcAft>
                <a:buClr>
                  <a:srgbClr val="000000"/>
                </a:buClr>
                <a:buSzPts val="1200"/>
                <a:buFont typeface="Arial"/>
                <a:buNone/>
              </a:pPr>
              <a:t>108</a:t>
            </a:fld>
            <a:endParaRPr sz="1400"/>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9"/>
        <p:cNvGrpSpPr/>
        <p:nvPr/>
      </p:nvGrpSpPr>
      <p:grpSpPr>
        <a:xfrm>
          <a:off x="0" y="0"/>
          <a:ext cx="0" cy="0"/>
          <a:chOff x="0" y="0"/>
          <a:chExt cx="0" cy="0"/>
        </a:xfrm>
      </p:grpSpPr>
      <p:sp>
        <p:nvSpPr>
          <p:cNvPr id="870" name="Google Shape;870;g2d0940dc846_0_37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71" name="Google Shape;871;g2d0940dc846_0_37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6"/>
        <p:cNvGrpSpPr/>
        <p:nvPr/>
      </p:nvGrpSpPr>
      <p:grpSpPr>
        <a:xfrm>
          <a:off x="0" y="0"/>
          <a:ext cx="0" cy="0"/>
          <a:chOff x="0" y="0"/>
          <a:chExt cx="0" cy="0"/>
        </a:xfrm>
      </p:grpSpPr>
      <p:sp>
        <p:nvSpPr>
          <p:cNvPr id="877" name="Google Shape;877;g2d0940dc846_0_45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78" name="Google Shape;878;g2d0940dc846_0_45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2"/>
        <p:cNvGrpSpPr/>
        <p:nvPr/>
      </p:nvGrpSpPr>
      <p:grpSpPr>
        <a:xfrm>
          <a:off x="0" y="0"/>
          <a:ext cx="0" cy="0"/>
          <a:chOff x="0" y="0"/>
          <a:chExt cx="0" cy="0"/>
        </a:xfrm>
      </p:grpSpPr>
      <p:sp>
        <p:nvSpPr>
          <p:cNvPr id="883" name="Google Shape;883;g2d0940dc846_0_53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4" name="Google Shape;884;g2d0940dc846_0_53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85" name="Google Shape;885;g2d0940dc846_0_536:notes"/>
          <p:cNvSpPr txBox="1">
            <a:spLocks noGrp="1"/>
          </p:cNvSpPr>
          <p:nvPr>
            <p:ph type="sldNum" idx="12"/>
          </p:nvPr>
        </p:nvSpPr>
        <p:spPr>
          <a:xfrm>
            <a:off x="3884612" y="8685212"/>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pPr marL="0" lvl="0" indent="0" algn="r" rtl="0">
                <a:spcBef>
                  <a:spcPts val="0"/>
                </a:spcBef>
                <a:spcAft>
                  <a:spcPts val="0"/>
                </a:spcAft>
                <a:buClr>
                  <a:srgbClr val="000000"/>
                </a:buClr>
                <a:buSzPts val="1200"/>
                <a:buFont typeface="Arial"/>
                <a:buNone/>
              </a:pPr>
              <a:t>111</a:t>
            </a:fld>
            <a:endParaRPr sz="1400"/>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1"/>
        <p:cNvGrpSpPr/>
        <p:nvPr/>
      </p:nvGrpSpPr>
      <p:grpSpPr>
        <a:xfrm>
          <a:off x="0" y="0"/>
          <a:ext cx="0" cy="0"/>
          <a:chOff x="0" y="0"/>
          <a:chExt cx="0" cy="0"/>
        </a:xfrm>
      </p:grpSpPr>
      <p:sp>
        <p:nvSpPr>
          <p:cNvPr id="892" name="Google Shape;892;g2d0940dc846_0_54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3" name="Google Shape;893;g2d0940dc846_0_54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94" name="Google Shape;894;g2d0940dc846_0_544:notes"/>
          <p:cNvSpPr txBox="1">
            <a:spLocks noGrp="1"/>
          </p:cNvSpPr>
          <p:nvPr>
            <p:ph type="sldNum" idx="12"/>
          </p:nvPr>
        </p:nvSpPr>
        <p:spPr>
          <a:xfrm>
            <a:off x="3884612" y="8685212"/>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pPr marL="0" lvl="0" indent="0" algn="r" rtl="0">
                <a:spcBef>
                  <a:spcPts val="0"/>
                </a:spcBef>
                <a:spcAft>
                  <a:spcPts val="0"/>
                </a:spcAft>
                <a:buClr>
                  <a:srgbClr val="000000"/>
                </a:buClr>
                <a:buSzPts val="1200"/>
                <a:buFont typeface="Arial"/>
                <a:buNone/>
              </a:pPr>
              <a:t>112</a:t>
            </a:fld>
            <a:endParaRPr sz="1400"/>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9"/>
        <p:cNvGrpSpPr/>
        <p:nvPr/>
      </p:nvGrpSpPr>
      <p:grpSpPr>
        <a:xfrm>
          <a:off x="0" y="0"/>
          <a:ext cx="0" cy="0"/>
          <a:chOff x="0" y="0"/>
          <a:chExt cx="0" cy="0"/>
        </a:xfrm>
      </p:grpSpPr>
      <p:sp>
        <p:nvSpPr>
          <p:cNvPr id="900" name="Google Shape;900;g2d0940dc846_0_55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1" name="Google Shape;901;g2d0940dc846_0_55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02" name="Google Shape;902;g2d0940dc846_0_551:notes"/>
          <p:cNvSpPr txBox="1">
            <a:spLocks noGrp="1"/>
          </p:cNvSpPr>
          <p:nvPr>
            <p:ph type="sldNum" idx="12"/>
          </p:nvPr>
        </p:nvSpPr>
        <p:spPr>
          <a:xfrm>
            <a:off x="3884612" y="8685212"/>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pPr marL="0" lvl="0" indent="0" algn="r" rtl="0">
                <a:spcBef>
                  <a:spcPts val="0"/>
                </a:spcBef>
                <a:spcAft>
                  <a:spcPts val="0"/>
                </a:spcAft>
                <a:buClr>
                  <a:srgbClr val="000000"/>
                </a:buClr>
                <a:buSzPts val="1200"/>
                <a:buFont typeface="Arial"/>
                <a:buNone/>
              </a:pPr>
              <a:t>113</a:t>
            </a:fld>
            <a:endParaRPr sz="140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2d0940dc846_0_7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2d0940dc846_0_7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8" name="Google Shape;168;g2d0940dc846_0_70:notes"/>
          <p:cNvSpPr txBox="1">
            <a:spLocks noGrp="1"/>
          </p:cNvSpPr>
          <p:nvPr>
            <p:ph type="sldNum" idx="12"/>
          </p:nvPr>
        </p:nvSpPr>
        <p:spPr>
          <a:xfrm>
            <a:off x="3884612" y="8685212"/>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13</a:t>
            </a:fld>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7"/>
        <p:cNvGrpSpPr/>
        <p:nvPr/>
      </p:nvGrpSpPr>
      <p:grpSpPr>
        <a:xfrm>
          <a:off x="0" y="0"/>
          <a:ext cx="0" cy="0"/>
          <a:chOff x="0" y="0"/>
          <a:chExt cx="0" cy="0"/>
        </a:xfrm>
      </p:grpSpPr>
      <p:sp>
        <p:nvSpPr>
          <p:cNvPr id="908" name="Google Shape;908;g2d0940dc846_0_63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9" name="Google Shape;909;g2d0940dc846_0_63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10" name="Google Shape;910;g2d0940dc846_0_633:notes"/>
          <p:cNvSpPr txBox="1">
            <a:spLocks noGrp="1"/>
          </p:cNvSpPr>
          <p:nvPr>
            <p:ph type="sldNum" idx="12"/>
          </p:nvPr>
        </p:nvSpPr>
        <p:spPr>
          <a:xfrm>
            <a:off x="3884612" y="8685212"/>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114</a:t>
            </a:fld>
            <a:endParaRPr sz="1400"/>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5"/>
        <p:cNvGrpSpPr/>
        <p:nvPr/>
      </p:nvGrpSpPr>
      <p:grpSpPr>
        <a:xfrm>
          <a:off x="0" y="0"/>
          <a:ext cx="0" cy="0"/>
          <a:chOff x="0" y="0"/>
          <a:chExt cx="0" cy="0"/>
        </a:xfrm>
      </p:grpSpPr>
      <p:sp>
        <p:nvSpPr>
          <p:cNvPr id="916" name="Google Shape;916;g2d0940dc846_0_64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7" name="Google Shape;917;g2d0940dc846_0_64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18" name="Google Shape;918;g2d0940dc846_0_640:notes"/>
          <p:cNvSpPr txBox="1">
            <a:spLocks noGrp="1"/>
          </p:cNvSpPr>
          <p:nvPr>
            <p:ph type="sldNum" idx="12"/>
          </p:nvPr>
        </p:nvSpPr>
        <p:spPr>
          <a:xfrm>
            <a:off x="3884612" y="8685212"/>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115</a:t>
            </a:fld>
            <a:endParaRPr sz="1400"/>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4"/>
        <p:cNvGrpSpPr/>
        <p:nvPr/>
      </p:nvGrpSpPr>
      <p:grpSpPr>
        <a:xfrm>
          <a:off x="0" y="0"/>
          <a:ext cx="0" cy="0"/>
          <a:chOff x="0" y="0"/>
          <a:chExt cx="0" cy="0"/>
        </a:xfrm>
      </p:grpSpPr>
      <p:sp>
        <p:nvSpPr>
          <p:cNvPr id="925" name="Google Shape;925;p9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800" b="0" i="0" u="none" strike="noStrike" cap="none"/>
          </a:p>
        </p:txBody>
      </p:sp>
      <p:sp>
        <p:nvSpPr>
          <p:cNvPr id="926" name="Google Shape;926;p9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0"/>
        <p:cNvGrpSpPr/>
        <p:nvPr/>
      </p:nvGrpSpPr>
      <p:grpSpPr>
        <a:xfrm>
          <a:off x="0" y="0"/>
          <a:ext cx="0" cy="0"/>
          <a:chOff x="0" y="0"/>
          <a:chExt cx="0" cy="0"/>
        </a:xfrm>
      </p:grpSpPr>
      <p:sp>
        <p:nvSpPr>
          <p:cNvPr id="931" name="Google Shape;931;p9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800" b="0" i="0" u="none" strike="noStrike" cap="none"/>
          </a:p>
        </p:txBody>
      </p:sp>
      <p:sp>
        <p:nvSpPr>
          <p:cNvPr id="932" name="Google Shape;932;p9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8"/>
        <p:cNvGrpSpPr/>
        <p:nvPr/>
      </p:nvGrpSpPr>
      <p:grpSpPr>
        <a:xfrm>
          <a:off x="0" y="0"/>
          <a:ext cx="0" cy="0"/>
          <a:chOff x="0" y="0"/>
          <a:chExt cx="0" cy="0"/>
        </a:xfrm>
      </p:grpSpPr>
      <p:sp>
        <p:nvSpPr>
          <p:cNvPr id="939" name="Google Shape;939;p9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800" b="0" i="0" u="none" strike="noStrike" cap="none"/>
          </a:p>
        </p:txBody>
      </p:sp>
      <p:sp>
        <p:nvSpPr>
          <p:cNvPr id="940" name="Google Shape;940;p9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5"/>
        <p:cNvGrpSpPr/>
        <p:nvPr/>
      </p:nvGrpSpPr>
      <p:grpSpPr>
        <a:xfrm>
          <a:off x="0" y="0"/>
          <a:ext cx="0" cy="0"/>
          <a:chOff x="0" y="0"/>
          <a:chExt cx="0" cy="0"/>
        </a:xfrm>
      </p:grpSpPr>
      <p:sp>
        <p:nvSpPr>
          <p:cNvPr id="946" name="Google Shape;946;p9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800" b="0" i="0" u="none" strike="noStrike" cap="none"/>
          </a:p>
        </p:txBody>
      </p:sp>
      <p:sp>
        <p:nvSpPr>
          <p:cNvPr id="947" name="Google Shape;947;p9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2"/>
        <p:cNvGrpSpPr/>
        <p:nvPr/>
      </p:nvGrpSpPr>
      <p:grpSpPr>
        <a:xfrm>
          <a:off x="0" y="0"/>
          <a:ext cx="0" cy="0"/>
          <a:chOff x="0" y="0"/>
          <a:chExt cx="0" cy="0"/>
        </a:xfrm>
      </p:grpSpPr>
      <p:sp>
        <p:nvSpPr>
          <p:cNvPr id="953" name="Google Shape;953;p9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800" b="0" i="0" u="none" strike="noStrike" cap="none"/>
          </a:p>
        </p:txBody>
      </p:sp>
      <p:sp>
        <p:nvSpPr>
          <p:cNvPr id="954" name="Google Shape;954;p9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1"/>
        <p:cNvGrpSpPr/>
        <p:nvPr/>
      </p:nvGrpSpPr>
      <p:grpSpPr>
        <a:xfrm>
          <a:off x="0" y="0"/>
          <a:ext cx="0" cy="0"/>
          <a:chOff x="0" y="0"/>
          <a:chExt cx="0" cy="0"/>
        </a:xfrm>
      </p:grpSpPr>
      <p:sp>
        <p:nvSpPr>
          <p:cNvPr id="962" name="Google Shape;962;p9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800" b="0" i="0" u="none" strike="noStrike" cap="none"/>
          </a:p>
        </p:txBody>
      </p:sp>
      <p:sp>
        <p:nvSpPr>
          <p:cNvPr id="963" name="Google Shape;963;p9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8"/>
        <p:cNvGrpSpPr/>
        <p:nvPr/>
      </p:nvGrpSpPr>
      <p:grpSpPr>
        <a:xfrm>
          <a:off x="0" y="0"/>
          <a:ext cx="0" cy="0"/>
          <a:chOff x="0" y="0"/>
          <a:chExt cx="0" cy="0"/>
        </a:xfrm>
      </p:grpSpPr>
      <p:sp>
        <p:nvSpPr>
          <p:cNvPr id="969" name="Google Shape;969;p9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800" b="0" i="0" u="none" strike="noStrike" cap="none"/>
          </a:p>
        </p:txBody>
      </p:sp>
      <p:sp>
        <p:nvSpPr>
          <p:cNvPr id="970" name="Google Shape;970;p9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5"/>
        <p:cNvGrpSpPr/>
        <p:nvPr/>
      </p:nvGrpSpPr>
      <p:grpSpPr>
        <a:xfrm>
          <a:off x="0" y="0"/>
          <a:ext cx="0" cy="0"/>
          <a:chOff x="0" y="0"/>
          <a:chExt cx="0" cy="0"/>
        </a:xfrm>
      </p:grpSpPr>
      <p:sp>
        <p:nvSpPr>
          <p:cNvPr id="976" name="Google Shape;976;p9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800" b="0" i="0" u="none" strike="noStrike" cap="none"/>
          </a:p>
        </p:txBody>
      </p:sp>
      <p:sp>
        <p:nvSpPr>
          <p:cNvPr id="977" name="Google Shape;977;p9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2d0940dc846_0_8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2d0940dc846_0_8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7" name="Google Shape;177;g2d0940dc846_0_87:notes"/>
          <p:cNvSpPr txBox="1">
            <a:spLocks noGrp="1"/>
          </p:cNvSpPr>
          <p:nvPr>
            <p:ph type="sldNum" idx="12"/>
          </p:nvPr>
        </p:nvSpPr>
        <p:spPr>
          <a:xfrm>
            <a:off x="3884612" y="8685212"/>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pPr marL="0" lvl="0" indent="0" algn="r" rtl="0">
                <a:spcBef>
                  <a:spcPts val="0"/>
                </a:spcBef>
                <a:spcAft>
                  <a:spcPts val="0"/>
                </a:spcAft>
                <a:buClr>
                  <a:srgbClr val="000000"/>
                </a:buClr>
                <a:buSzPts val="1200"/>
                <a:buFont typeface="Arial"/>
                <a:buNone/>
              </a:pPr>
              <a:t>14</a:t>
            </a:fld>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5"/>
        <p:cNvGrpSpPr/>
        <p:nvPr/>
      </p:nvGrpSpPr>
      <p:grpSpPr>
        <a:xfrm>
          <a:off x="0" y="0"/>
          <a:ext cx="0" cy="0"/>
          <a:chOff x="0" y="0"/>
          <a:chExt cx="0" cy="0"/>
        </a:xfrm>
      </p:grpSpPr>
      <p:sp>
        <p:nvSpPr>
          <p:cNvPr id="986" name="Google Shape;986;p10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800" b="0" i="0" u="none" strike="noStrike" cap="none"/>
          </a:p>
        </p:txBody>
      </p:sp>
      <p:sp>
        <p:nvSpPr>
          <p:cNvPr id="987" name="Google Shape;987;p10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2"/>
        <p:cNvGrpSpPr/>
        <p:nvPr/>
      </p:nvGrpSpPr>
      <p:grpSpPr>
        <a:xfrm>
          <a:off x="0" y="0"/>
          <a:ext cx="0" cy="0"/>
          <a:chOff x="0" y="0"/>
          <a:chExt cx="0" cy="0"/>
        </a:xfrm>
      </p:grpSpPr>
      <p:sp>
        <p:nvSpPr>
          <p:cNvPr id="993" name="Google Shape;993;p10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800" b="0" i="0" u="none" strike="noStrike" cap="none"/>
          </a:p>
        </p:txBody>
      </p:sp>
      <p:sp>
        <p:nvSpPr>
          <p:cNvPr id="994" name="Google Shape;994;p10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8"/>
        <p:cNvGrpSpPr/>
        <p:nvPr/>
      </p:nvGrpSpPr>
      <p:grpSpPr>
        <a:xfrm>
          <a:off x="0" y="0"/>
          <a:ext cx="0" cy="0"/>
          <a:chOff x="0" y="0"/>
          <a:chExt cx="0" cy="0"/>
        </a:xfrm>
      </p:grpSpPr>
      <p:sp>
        <p:nvSpPr>
          <p:cNvPr id="999" name="Google Shape;999;p10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800" b="0" i="0" u="none" strike="noStrike" cap="none"/>
          </a:p>
        </p:txBody>
      </p:sp>
      <p:sp>
        <p:nvSpPr>
          <p:cNvPr id="1000" name="Google Shape;1000;p10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2d0940dc846_0_10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2d0940dc846_0_10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9" name="Google Shape;189;g2d0940dc846_0_100:notes"/>
          <p:cNvSpPr txBox="1">
            <a:spLocks noGrp="1"/>
          </p:cNvSpPr>
          <p:nvPr>
            <p:ph type="sldNum" idx="12"/>
          </p:nvPr>
        </p:nvSpPr>
        <p:spPr>
          <a:xfrm>
            <a:off x="3884612" y="8685212"/>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pPr marL="0" lvl="0" indent="0" algn="r" rtl="0">
                <a:spcBef>
                  <a:spcPts val="0"/>
                </a:spcBef>
                <a:spcAft>
                  <a:spcPts val="0"/>
                </a:spcAft>
                <a:buClr>
                  <a:srgbClr val="000000"/>
                </a:buClr>
                <a:buSzPts val="1200"/>
                <a:buFont typeface="Arial"/>
                <a:buNone/>
              </a:pPr>
              <a:t>15</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2d0940dc846_0_1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2d0940dc846_0_11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9" name="Google Shape;199;g2d0940dc846_0_110:notes"/>
          <p:cNvSpPr txBox="1">
            <a:spLocks noGrp="1"/>
          </p:cNvSpPr>
          <p:nvPr>
            <p:ph type="sldNum" idx="12"/>
          </p:nvPr>
        </p:nvSpPr>
        <p:spPr>
          <a:xfrm>
            <a:off x="3884612" y="8685212"/>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16</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800" b="0" i="0" u="none" strike="noStrike" cap="none"/>
          </a:p>
        </p:txBody>
      </p:sp>
      <p:sp>
        <p:nvSpPr>
          <p:cNvPr id="208" name="Google Shape;208;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p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800" b="0" i="0" u="none" strike="noStrike" cap="none"/>
          </a:p>
        </p:txBody>
      </p:sp>
      <p:sp>
        <p:nvSpPr>
          <p:cNvPr id="216" name="Google Shape;216;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p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800" b="0" i="0" u="none" strike="noStrike" cap="none"/>
          </a:p>
        </p:txBody>
      </p:sp>
      <p:sp>
        <p:nvSpPr>
          <p:cNvPr id="224" name="Google Shape;224;p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p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800" b="0" i="0" u="none" strike="noStrike" cap="none"/>
          </a:p>
        </p:txBody>
      </p:sp>
      <p:sp>
        <p:nvSpPr>
          <p:cNvPr id="230" name="Google Shape;230;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p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800" b="0" i="0" u="none" strike="noStrike" cap="none"/>
          </a:p>
        </p:txBody>
      </p:sp>
      <p:sp>
        <p:nvSpPr>
          <p:cNvPr id="236" name="Google Shape;236;p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800" b="0" i="0" u="none" strike="noStrike" cap="none"/>
          </a:p>
        </p:txBody>
      </p:sp>
      <p:sp>
        <p:nvSpPr>
          <p:cNvPr id="86" name="Google Shape;86;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Tree>
    <p:extLst>
      <p:ext uri="{BB962C8B-B14F-4D97-AF65-F5344CB8AC3E}">
        <p14:creationId xmlns:p14="http://schemas.microsoft.com/office/powerpoint/2010/main" xmlns="" val="17531484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p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800" b="0" i="0" u="none" strike="noStrike" cap="none"/>
          </a:p>
        </p:txBody>
      </p:sp>
      <p:sp>
        <p:nvSpPr>
          <p:cNvPr id="242" name="Google Shape;242;p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p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800" b="0" i="0" u="none" strike="noStrike" cap="none"/>
          </a:p>
        </p:txBody>
      </p:sp>
      <p:sp>
        <p:nvSpPr>
          <p:cNvPr id="248" name="Google Shape;248;p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p1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800" b="0" i="0" u="none" strike="noStrike" cap="none"/>
          </a:p>
        </p:txBody>
      </p:sp>
      <p:sp>
        <p:nvSpPr>
          <p:cNvPr id="254" name="Google Shape;254;p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p1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800" b="0" i="0" u="none" strike="noStrike" cap="none"/>
          </a:p>
        </p:txBody>
      </p:sp>
      <p:sp>
        <p:nvSpPr>
          <p:cNvPr id="261" name="Google Shape;261;p1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p1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800" b="0" i="0" u="none" strike="noStrike" cap="none"/>
          </a:p>
        </p:txBody>
      </p:sp>
      <p:sp>
        <p:nvSpPr>
          <p:cNvPr id="268" name="Google Shape;268;p1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p1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800" b="0" i="0" u="none" strike="noStrike" cap="none"/>
          </a:p>
        </p:txBody>
      </p:sp>
      <p:sp>
        <p:nvSpPr>
          <p:cNvPr id="275" name="Google Shape;275;p1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p1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800" b="0" i="0" u="none" strike="noStrike" cap="none"/>
          </a:p>
        </p:txBody>
      </p:sp>
      <p:sp>
        <p:nvSpPr>
          <p:cNvPr id="281" name="Google Shape;281;p1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1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800" b="0" i="0" u="none" strike="noStrike" cap="none"/>
          </a:p>
        </p:txBody>
      </p:sp>
      <p:sp>
        <p:nvSpPr>
          <p:cNvPr id="290" name="Google Shape;290;p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p1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800" b="0" i="0" u="none" strike="noStrike" cap="none"/>
          </a:p>
        </p:txBody>
      </p:sp>
      <p:sp>
        <p:nvSpPr>
          <p:cNvPr id="296" name="Google Shape;296;p1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p1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800" b="0" i="0" u="none" strike="noStrike" cap="none"/>
          </a:p>
        </p:txBody>
      </p:sp>
      <p:sp>
        <p:nvSpPr>
          <p:cNvPr id="302" name="Google Shape;302;p1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p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800" b="0" i="0" u="none" strike="noStrike" cap="none"/>
          </a:p>
        </p:txBody>
      </p:sp>
      <p:sp>
        <p:nvSpPr>
          <p:cNvPr id="93" name="Google Shape;93;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p1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800" b="0" i="0" u="none" strike="noStrike" cap="none"/>
          </a:p>
        </p:txBody>
      </p:sp>
      <p:sp>
        <p:nvSpPr>
          <p:cNvPr id="308" name="Google Shape;308;p1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p1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800" b="0" i="0" u="none" strike="noStrike" cap="none"/>
          </a:p>
        </p:txBody>
      </p:sp>
      <p:sp>
        <p:nvSpPr>
          <p:cNvPr id="315" name="Google Shape;315;p1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p2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800" b="0" i="0" u="none" strike="noStrike" cap="none"/>
          </a:p>
        </p:txBody>
      </p:sp>
      <p:sp>
        <p:nvSpPr>
          <p:cNvPr id="323" name="Google Shape;323;p2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p2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800" b="0" i="0" u="none" strike="noStrike" cap="none"/>
          </a:p>
        </p:txBody>
      </p:sp>
      <p:sp>
        <p:nvSpPr>
          <p:cNvPr id="329" name="Google Shape;329;p2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p2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6" name="Google Shape;336;p2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p2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3" name="Google Shape;343;p2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1" name="Google Shape;351;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p2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9" name="Google Shape;359;p2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p2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7" name="Google Shape;367;p2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p2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5" name="Google Shape;375;p2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2d0940dc846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2d0940dc846_0_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1" name="Google Shape;101;g2d0940dc846_0_0:notes"/>
          <p:cNvSpPr txBox="1">
            <a:spLocks noGrp="1"/>
          </p:cNvSpPr>
          <p:nvPr>
            <p:ph type="sldNum" idx="12"/>
          </p:nvPr>
        </p:nvSpPr>
        <p:spPr>
          <a:xfrm>
            <a:off x="3884612" y="8685212"/>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pPr marL="0" lvl="0" indent="0" algn="r" rtl="0">
                <a:spcBef>
                  <a:spcPts val="0"/>
                </a:spcBef>
                <a:spcAft>
                  <a:spcPts val="0"/>
                </a:spcAft>
                <a:buClr>
                  <a:srgbClr val="000000"/>
                </a:buClr>
                <a:buSzPts val="1200"/>
                <a:buFont typeface="Arial"/>
                <a:buNone/>
              </a:pPr>
              <a:t>6</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p2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800" b="0" i="0" u="none" strike="noStrike" cap="none"/>
          </a:p>
        </p:txBody>
      </p:sp>
      <p:sp>
        <p:nvSpPr>
          <p:cNvPr id="383" name="Google Shape;383;p2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p2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800" b="0" i="0" u="none" strike="noStrike" cap="none"/>
          </a:p>
        </p:txBody>
      </p:sp>
      <p:sp>
        <p:nvSpPr>
          <p:cNvPr id="390" name="Google Shape;390;p2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p3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800" b="0" i="0" u="none" strike="noStrike" cap="none"/>
          </a:p>
        </p:txBody>
      </p:sp>
      <p:sp>
        <p:nvSpPr>
          <p:cNvPr id="397" name="Google Shape;397;p3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p3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800" b="0" i="0" u="none" strike="noStrike" cap="none"/>
          </a:p>
        </p:txBody>
      </p:sp>
      <p:sp>
        <p:nvSpPr>
          <p:cNvPr id="404" name="Google Shape;404;p3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p3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800" b="0" i="0" u="none" strike="noStrike" cap="none"/>
          </a:p>
        </p:txBody>
      </p:sp>
      <p:sp>
        <p:nvSpPr>
          <p:cNvPr id="411" name="Google Shape;411;p3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p3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800" b="0" i="0" u="none" strike="noStrike" cap="none"/>
          </a:p>
        </p:txBody>
      </p:sp>
      <p:sp>
        <p:nvSpPr>
          <p:cNvPr id="418" name="Google Shape;418;p3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p3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800" b="0" i="0" u="none" strike="noStrike" cap="none"/>
          </a:p>
        </p:txBody>
      </p:sp>
      <p:sp>
        <p:nvSpPr>
          <p:cNvPr id="424" name="Google Shape;424;p3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p3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800" b="0" i="0" u="none" strike="noStrike" cap="none"/>
          </a:p>
        </p:txBody>
      </p:sp>
      <p:sp>
        <p:nvSpPr>
          <p:cNvPr id="430" name="Google Shape;430;p3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p3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800" b="0" i="0" u="none" strike="noStrike" cap="none"/>
          </a:p>
        </p:txBody>
      </p:sp>
      <p:sp>
        <p:nvSpPr>
          <p:cNvPr id="438" name="Google Shape;438;p3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p3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800" b="0" i="0" u="none" strike="noStrike" cap="none"/>
          </a:p>
        </p:txBody>
      </p:sp>
      <p:sp>
        <p:nvSpPr>
          <p:cNvPr id="446" name="Google Shape;446;p3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2d0940dc846_0_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2d0940dc846_0_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9" name="Google Shape;109;g2d0940dc846_0_8:notes"/>
          <p:cNvSpPr txBox="1">
            <a:spLocks noGrp="1"/>
          </p:cNvSpPr>
          <p:nvPr>
            <p:ph type="sldNum" idx="12"/>
          </p:nvPr>
        </p:nvSpPr>
        <p:spPr>
          <a:xfrm>
            <a:off x="3884612" y="8685212"/>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7</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
        <p:cNvGrpSpPr/>
        <p:nvPr/>
      </p:nvGrpSpPr>
      <p:grpSpPr>
        <a:xfrm>
          <a:off x="0" y="0"/>
          <a:ext cx="0" cy="0"/>
          <a:chOff x="0" y="0"/>
          <a:chExt cx="0" cy="0"/>
        </a:xfrm>
      </p:grpSpPr>
      <p:sp>
        <p:nvSpPr>
          <p:cNvPr id="451" name="Google Shape;451;p3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800" b="0" i="0" u="none" strike="noStrike" cap="none"/>
          </a:p>
        </p:txBody>
      </p:sp>
      <p:sp>
        <p:nvSpPr>
          <p:cNvPr id="452" name="Google Shape;452;p3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p3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800" b="0" i="0" u="none" strike="noStrike" cap="none"/>
          </a:p>
        </p:txBody>
      </p:sp>
      <p:sp>
        <p:nvSpPr>
          <p:cNvPr id="460" name="Google Shape;460;p3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p4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800" b="0" i="0" u="none" strike="noStrike" cap="none"/>
          </a:p>
        </p:txBody>
      </p:sp>
      <p:sp>
        <p:nvSpPr>
          <p:cNvPr id="467" name="Google Shape;467;p4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p4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800" b="0" i="0" u="none" strike="noStrike" cap="none"/>
          </a:p>
        </p:txBody>
      </p:sp>
      <p:sp>
        <p:nvSpPr>
          <p:cNvPr id="473" name="Google Shape;473;p4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p4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800" b="0" i="0" u="none" strike="noStrike" cap="none"/>
          </a:p>
        </p:txBody>
      </p:sp>
      <p:sp>
        <p:nvSpPr>
          <p:cNvPr id="483" name="Google Shape;483;p4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p4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800" b="0" i="0" u="none" strike="noStrike" cap="none"/>
          </a:p>
        </p:txBody>
      </p:sp>
      <p:sp>
        <p:nvSpPr>
          <p:cNvPr id="490" name="Google Shape;490;p4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p:cNvGrpSpPr/>
        <p:nvPr/>
      </p:nvGrpSpPr>
      <p:grpSpPr>
        <a:xfrm>
          <a:off x="0" y="0"/>
          <a:ext cx="0" cy="0"/>
          <a:chOff x="0" y="0"/>
          <a:chExt cx="0" cy="0"/>
        </a:xfrm>
      </p:grpSpPr>
      <p:sp>
        <p:nvSpPr>
          <p:cNvPr id="496" name="Google Shape;496;p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800" b="0" i="0" u="none" strike="noStrike" cap="none"/>
          </a:p>
        </p:txBody>
      </p:sp>
      <p:sp>
        <p:nvSpPr>
          <p:cNvPr id="497" name="Google Shape;497;p4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1"/>
        <p:cNvGrpSpPr/>
        <p:nvPr/>
      </p:nvGrpSpPr>
      <p:grpSpPr>
        <a:xfrm>
          <a:off x="0" y="0"/>
          <a:ext cx="0" cy="0"/>
          <a:chOff x="0" y="0"/>
          <a:chExt cx="0" cy="0"/>
        </a:xfrm>
      </p:grpSpPr>
      <p:sp>
        <p:nvSpPr>
          <p:cNvPr id="502" name="Google Shape;502;p4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800" b="0" i="0" u="none" strike="noStrike" cap="none"/>
          </a:p>
        </p:txBody>
      </p:sp>
      <p:sp>
        <p:nvSpPr>
          <p:cNvPr id="503" name="Google Shape;503;p4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p4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800" b="0" i="0" u="none" strike="noStrike" cap="none"/>
          </a:p>
        </p:txBody>
      </p:sp>
      <p:sp>
        <p:nvSpPr>
          <p:cNvPr id="510" name="Google Shape;510;p4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p4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800" b="0" i="0" u="none" strike="noStrike" cap="none"/>
          </a:p>
        </p:txBody>
      </p:sp>
      <p:sp>
        <p:nvSpPr>
          <p:cNvPr id="517" name="Google Shape;517;p4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2d0940dc846_0_1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2d0940dc846_0_1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7" name="Google Shape;117;g2d0940dc846_0_16:notes"/>
          <p:cNvSpPr txBox="1">
            <a:spLocks noGrp="1"/>
          </p:cNvSpPr>
          <p:nvPr>
            <p:ph type="sldNum" idx="12"/>
          </p:nvPr>
        </p:nvSpPr>
        <p:spPr>
          <a:xfrm>
            <a:off x="3884612" y="8685212"/>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8</a:t>
            </a:fld>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4"/>
        <p:cNvGrpSpPr/>
        <p:nvPr/>
      </p:nvGrpSpPr>
      <p:grpSpPr>
        <a:xfrm>
          <a:off x="0" y="0"/>
          <a:ext cx="0" cy="0"/>
          <a:chOff x="0" y="0"/>
          <a:chExt cx="0" cy="0"/>
        </a:xfrm>
      </p:grpSpPr>
      <p:sp>
        <p:nvSpPr>
          <p:cNvPr id="525" name="Google Shape;525;p4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800" b="0" i="0" u="none" strike="noStrike" cap="none"/>
          </a:p>
        </p:txBody>
      </p:sp>
      <p:sp>
        <p:nvSpPr>
          <p:cNvPr id="526" name="Google Shape;526;p4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Google Shape;533;p4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800" b="0" i="0" u="none" strike="noStrike" cap="none"/>
          </a:p>
        </p:txBody>
      </p:sp>
      <p:sp>
        <p:nvSpPr>
          <p:cNvPr id="534" name="Google Shape;534;p4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1"/>
        <p:cNvGrpSpPr/>
        <p:nvPr/>
      </p:nvGrpSpPr>
      <p:grpSpPr>
        <a:xfrm>
          <a:off x="0" y="0"/>
          <a:ext cx="0" cy="0"/>
          <a:chOff x="0" y="0"/>
          <a:chExt cx="0" cy="0"/>
        </a:xfrm>
      </p:grpSpPr>
      <p:sp>
        <p:nvSpPr>
          <p:cNvPr id="542" name="Google Shape;542;p5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800" b="0" i="0" u="none" strike="noStrike" cap="none"/>
          </a:p>
        </p:txBody>
      </p:sp>
      <p:sp>
        <p:nvSpPr>
          <p:cNvPr id="543" name="Google Shape;543;p5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7"/>
        <p:cNvGrpSpPr/>
        <p:nvPr/>
      </p:nvGrpSpPr>
      <p:grpSpPr>
        <a:xfrm>
          <a:off x="0" y="0"/>
          <a:ext cx="0" cy="0"/>
          <a:chOff x="0" y="0"/>
          <a:chExt cx="0" cy="0"/>
        </a:xfrm>
      </p:grpSpPr>
      <p:sp>
        <p:nvSpPr>
          <p:cNvPr id="548" name="Google Shape;548;p5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800" b="0" i="0" u="none" strike="noStrike" cap="none"/>
          </a:p>
        </p:txBody>
      </p:sp>
      <p:sp>
        <p:nvSpPr>
          <p:cNvPr id="549" name="Google Shape;549;p5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3"/>
        <p:cNvGrpSpPr/>
        <p:nvPr/>
      </p:nvGrpSpPr>
      <p:grpSpPr>
        <a:xfrm>
          <a:off x="0" y="0"/>
          <a:ext cx="0" cy="0"/>
          <a:chOff x="0" y="0"/>
          <a:chExt cx="0" cy="0"/>
        </a:xfrm>
      </p:grpSpPr>
      <p:sp>
        <p:nvSpPr>
          <p:cNvPr id="554" name="Google Shape;554;p5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800" b="0" i="0" u="none" strike="noStrike" cap="none"/>
          </a:p>
        </p:txBody>
      </p:sp>
      <p:sp>
        <p:nvSpPr>
          <p:cNvPr id="555" name="Google Shape;555;p5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1"/>
        <p:cNvGrpSpPr/>
        <p:nvPr/>
      </p:nvGrpSpPr>
      <p:grpSpPr>
        <a:xfrm>
          <a:off x="0" y="0"/>
          <a:ext cx="0" cy="0"/>
          <a:chOff x="0" y="0"/>
          <a:chExt cx="0" cy="0"/>
        </a:xfrm>
      </p:grpSpPr>
      <p:sp>
        <p:nvSpPr>
          <p:cNvPr id="562" name="Google Shape;562;p5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800" b="0" i="0" u="none" strike="noStrike" cap="none"/>
          </a:p>
        </p:txBody>
      </p:sp>
      <p:sp>
        <p:nvSpPr>
          <p:cNvPr id="563" name="Google Shape;563;p5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9"/>
        <p:cNvGrpSpPr/>
        <p:nvPr/>
      </p:nvGrpSpPr>
      <p:grpSpPr>
        <a:xfrm>
          <a:off x="0" y="0"/>
          <a:ext cx="0" cy="0"/>
          <a:chOff x="0" y="0"/>
          <a:chExt cx="0" cy="0"/>
        </a:xfrm>
      </p:grpSpPr>
      <p:sp>
        <p:nvSpPr>
          <p:cNvPr id="570" name="Google Shape;570;p5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800" b="0" i="0" u="none" strike="noStrike" cap="none"/>
          </a:p>
        </p:txBody>
      </p:sp>
      <p:sp>
        <p:nvSpPr>
          <p:cNvPr id="571" name="Google Shape;571;p5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Google Shape;576;p5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800" b="0" i="0" u="none" strike="noStrike" cap="none"/>
          </a:p>
        </p:txBody>
      </p:sp>
      <p:sp>
        <p:nvSpPr>
          <p:cNvPr id="577" name="Google Shape;577;p5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3"/>
        <p:cNvGrpSpPr/>
        <p:nvPr/>
      </p:nvGrpSpPr>
      <p:grpSpPr>
        <a:xfrm>
          <a:off x="0" y="0"/>
          <a:ext cx="0" cy="0"/>
          <a:chOff x="0" y="0"/>
          <a:chExt cx="0" cy="0"/>
        </a:xfrm>
      </p:grpSpPr>
      <p:sp>
        <p:nvSpPr>
          <p:cNvPr id="584" name="Google Shape;584;p5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800" b="0" i="0" u="none" strike="noStrike" cap="none"/>
          </a:p>
        </p:txBody>
      </p:sp>
      <p:sp>
        <p:nvSpPr>
          <p:cNvPr id="585" name="Google Shape;585;p5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1"/>
        <p:cNvGrpSpPr/>
        <p:nvPr/>
      </p:nvGrpSpPr>
      <p:grpSpPr>
        <a:xfrm>
          <a:off x="0" y="0"/>
          <a:ext cx="0" cy="0"/>
          <a:chOff x="0" y="0"/>
          <a:chExt cx="0" cy="0"/>
        </a:xfrm>
      </p:grpSpPr>
      <p:sp>
        <p:nvSpPr>
          <p:cNvPr id="592" name="Google Shape;592;p5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800" b="0" i="0" u="none" strike="noStrike" cap="none"/>
          </a:p>
        </p:txBody>
      </p:sp>
      <p:sp>
        <p:nvSpPr>
          <p:cNvPr id="593" name="Google Shape;593;p5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2d0940dc846_0_2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 name="Google Shape;125;g2d0940dc846_0_2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6" name="Google Shape;126;g2d0940dc846_0_25:notes"/>
          <p:cNvSpPr txBox="1">
            <a:spLocks noGrp="1"/>
          </p:cNvSpPr>
          <p:nvPr>
            <p:ph type="sldNum" idx="12"/>
          </p:nvPr>
        </p:nvSpPr>
        <p:spPr>
          <a:xfrm>
            <a:off x="3884612" y="8685212"/>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9</a:t>
            </a:fld>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9"/>
        <p:cNvGrpSpPr/>
        <p:nvPr/>
      </p:nvGrpSpPr>
      <p:grpSpPr>
        <a:xfrm>
          <a:off x="0" y="0"/>
          <a:ext cx="0" cy="0"/>
          <a:chOff x="0" y="0"/>
          <a:chExt cx="0" cy="0"/>
        </a:xfrm>
      </p:grpSpPr>
      <p:sp>
        <p:nvSpPr>
          <p:cNvPr id="600" name="Google Shape;600;p5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800" b="0" i="0" u="none" strike="noStrike" cap="none"/>
          </a:p>
        </p:txBody>
      </p:sp>
      <p:sp>
        <p:nvSpPr>
          <p:cNvPr id="601" name="Google Shape;601;p5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0"/>
        <p:cNvGrpSpPr/>
        <p:nvPr/>
      </p:nvGrpSpPr>
      <p:grpSpPr>
        <a:xfrm>
          <a:off x="0" y="0"/>
          <a:ext cx="0" cy="0"/>
          <a:chOff x="0" y="0"/>
          <a:chExt cx="0" cy="0"/>
        </a:xfrm>
      </p:grpSpPr>
      <p:sp>
        <p:nvSpPr>
          <p:cNvPr id="611" name="Google Shape;611;p5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800" b="0" i="0" u="none" strike="noStrike" cap="none"/>
          </a:p>
        </p:txBody>
      </p:sp>
      <p:sp>
        <p:nvSpPr>
          <p:cNvPr id="612" name="Google Shape;612;p5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7"/>
        <p:cNvGrpSpPr/>
        <p:nvPr/>
      </p:nvGrpSpPr>
      <p:grpSpPr>
        <a:xfrm>
          <a:off x="0" y="0"/>
          <a:ext cx="0" cy="0"/>
          <a:chOff x="0" y="0"/>
          <a:chExt cx="0" cy="0"/>
        </a:xfrm>
      </p:grpSpPr>
      <p:sp>
        <p:nvSpPr>
          <p:cNvPr id="618" name="Google Shape;618;p6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800" b="0" i="0" u="none" strike="noStrike" cap="none"/>
          </a:p>
        </p:txBody>
      </p:sp>
      <p:sp>
        <p:nvSpPr>
          <p:cNvPr id="619" name="Google Shape;619;p6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5"/>
        <p:cNvGrpSpPr/>
        <p:nvPr/>
      </p:nvGrpSpPr>
      <p:grpSpPr>
        <a:xfrm>
          <a:off x="0" y="0"/>
          <a:ext cx="0" cy="0"/>
          <a:chOff x="0" y="0"/>
          <a:chExt cx="0" cy="0"/>
        </a:xfrm>
      </p:grpSpPr>
      <p:sp>
        <p:nvSpPr>
          <p:cNvPr id="626" name="Google Shape;626;p6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800" b="0" i="0" u="none" strike="noStrike" cap="none"/>
          </a:p>
        </p:txBody>
      </p:sp>
      <p:sp>
        <p:nvSpPr>
          <p:cNvPr id="627" name="Google Shape;627;p6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4"/>
        <p:cNvGrpSpPr/>
        <p:nvPr/>
      </p:nvGrpSpPr>
      <p:grpSpPr>
        <a:xfrm>
          <a:off x="0" y="0"/>
          <a:ext cx="0" cy="0"/>
          <a:chOff x="0" y="0"/>
          <a:chExt cx="0" cy="0"/>
        </a:xfrm>
      </p:grpSpPr>
      <p:sp>
        <p:nvSpPr>
          <p:cNvPr id="635" name="Google Shape;635;p6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800" b="0" i="0" u="none" strike="noStrike" cap="none"/>
          </a:p>
        </p:txBody>
      </p:sp>
      <p:sp>
        <p:nvSpPr>
          <p:cNvPr id="636" name="Google Shape;636;p6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p:cNvGrpSpPr/>
        <p:nvPr/>
      </p:nvGrpSpPr>
      <p:grpSpPr>
        <a:xfrm>
          <a:off x="0" y="0"/>
          <a:ext cx="0" cy="0"/>
          <a:chOff x="0" y="0"/>
          <a:chExt cx="0" cy="0"/>
        </a:xfrm>
      </p:grpSpPr>
      <p:sp>
        <p:nvSpPr>
          <p:cNvPr id="440" name="Google Shape;440;p5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1" name="Google Shape;441;p5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xmlns="" val="345224855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rgbClr val="000000"/>
                </a:solidFill>
                <a:latin typeface="Arial"/>
                <a:ea typeface="Arial"/>
                <a:cs typeface="Arial"/>
                <a:sym typeface="Arial"/>
              </a:rPr>
              <a:pPr marL="0" marR="0" lvl="0" indent="0" algn="r" rtl="0">
                <a:lnSpc>
                  <a:spcPct val="100000"/>
                </a:lnSpc>
                <a:spcBef>
                  <a:spcPts val="0"/>
                </a:spcBef>
                <a:spcAft>
                  <a:spcPts val="0"/>
                </a:spcAft>
                <a:buClr>
                  <a:srgbClr val="000000"/>
                </a:buClr>
                <a:buSzPts val="1200"/>
                <a:buFont typeface="Arial"/>
                <a:buNone/>
              </a:pPr>
              <a:t>80</a:t>
            </a:fld>
            <a:endParaRPr lang="en-US"/>
          </a:p>
        </p:txBody>
      </p:sp>
    </p:spTree>
    <p:extLst>
      <p:ext uri="{BB962C8B-B14F-4D97-AF65-F5344CB8AC3E}">
        <p14:creationId xmlns:p14="http://schemas.microsoft.com/office/powerpoint/2010/main" xmlns="" val="138546776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4"/>
        <p:cNvGrpSpPr/>
        <p:nvPr/>
      </p:nvGrpSpPr>
      <p:grpSpPr>
        <a:xfrm>
          <a:off x="0" y="0"/>
          <a:ext cx="0" cy="0"/>
          <a:chOff x="0" y="0"/>
          <a:chExt cx="0" cy="0"/>
        </a:xfrm>
      </p:grpSpPr>
      <p:sp>
        <p:nvSpPr>
          <p:cNvPr id="645" name="Google Shape;645;p6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800" b="0" i="0" u="none" strike="noStrike" cap="none"/>
          </a:p>
        </p:txBody>
      </p:sp>
      <p:sp>
        <p:nvSpPr>
          <p:cNvPr id="646" name="Google Shape;646;p6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5"/>
        <p:cNvGrpSpPr/>
        <p:nvPr/>
      </p:nvGrpSpPr>
      <p:grpSpPr>
        <a:xfrm>
          <a:off x="0" y="0"/>
          <a:ext cx="0" cy="0"/>
          <a:chOff x="0" y="0"/>
          <a:chExt cx="0" cy="0"/>
        </a:xfrm>
      </p:grpSpPr>
      <p:sp>
        <p:nvSpPr>
          <p:cNvPr id="676" name="Google Shape;676;p6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77" name="Google Shape;677;p6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2"/>
        <p:cNvGrpSpPr/>
        <p:nvPr/>
      </p:nvGrpSpPr>
      <p:grpSpPr>
        <a:xfrm>
          <a:off x="0" y="0"/>
          <a:ext cx="0" cy="0"/>
          <a:chOff x="0" y="0"/>
          <a:chExt cx="0" cy="0"/>
        </a:xfrm>
      </p:grpSpPr>
      <p:sp>
        <p:nvSpPr>
          <p:cNvPr id="683" name="Google Shape;683;p6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84" name="Google Shape;684;p6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2d0940dc846_0_3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2d0940dc846_0_3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5" name="Google Shape;135;g2d0940dc846_0_35:notes"/>
          <p:cNvSpPr txBox="1">
            <a:spLocks noGrp="1"/>
          </p:cNvSpPr>
          <p:nvPr>
            <p:ph type="sldNum" idx="12"/>
          </p:nvPr>
        </p:nvSpPr>
        <p:spPr>
          <a:xfrm>
            <a:off x="3884612" y="8685212"/>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10</a:t>
            </a:fld>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9"/>
        <p:cNvGrpSpPr/>
        <p:nvPr/>
      </p:nvGrpSpPr>
      <p:grpSpPr>
        <a:xfrm>
          <a:off x="0" y="0"/>
          <a:ext cx="0" cy="0"/>
          <a:chOff x="0" y="0"/>
          <a:chExt cx="0" cy="0"/>
        </a:xfrm>
      </p:grpSpPr>
      <p:sp>
        <p:nvSpPr>
          <p:cNvPr id="690" name="Google Shape;690;p6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91" name="Google Shape;691;p6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6"/>
        <p:cNvGrpSpPr/>
        <p:nvPr/>
      </p:nvGrpSpPr>
      <p:grpSpPr>
        <a:xfrm>
          <a:off x="0" y="0"/>
          <a:ext cx="0" cy="0"/>
          <a:chOff x="0" y="0"/>
          <a:chExt cx="0" cy="0"/>
        </a:xfrm>
      </p:grpSpPr>
      <p:sp>
        <p:nvSpPr>
          <p:cNvPr id="697" name="Google Shape;697;p7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98" name="Google Shape;698;p7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3"/>
        <p:cNvGrpSpPr/>
        <p:nvPr/>
      </p:nvGrpSpPr>
      <p:grpSpPr>
        <a:xfrm>
          <a:off x="0" y="0"/>
          <a:ext cx="0" cy="0"/>
          <a:chOff x="0" y="0"/>
          <a:chExt cx="0" cy="0"/>
        </a:xfrm>
      </p:grpSpPr>
      <p:sp>
        <p:nvSpPr>
          <p:cNvPr id="704" name="Google Shape;704;p7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05" name="Google Shape;705;p7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0"/>
        <p:cNvGrpSpPr/>
        <p:nvPr/>
      </p:nvGrpSpPr>
      <p:grpSpPr>
        <a:xfrm>
          <a:off x="0" y="0"/>
          <a:ext cx="0" cy="0"/>
          <a:chOff x="0" y="0"/>
          <a:chExt cx="0" cy="0"/>
        </a:xfrm>
      </p:grpSpPr>
      <p:sp>
        <p:nvSpPr>
          <p:cNvPr id="711" name="Google Shape;711;p7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12" name="Google Shape;712;p7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6"/>
        <p:cNvGrpSpPr/>
        <p:nvPr/>
      </p:nvGrpSpPr>
      <p:grpSpPr>
        <a:xfrm>
          <a:off x="0" y="0"/>
          <a:ext cx="0" cy="0"/>
          <a:chOff x="0" y="0"/>
          <a:chExt cx="0" cy="0"/>
        </a:xfrm>
      </p:grpSpPr>
      <p:sp>
        <p:nvSpPr>
          <p:cNvPr id="717" name="Google Shape;717;p7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18" name="Google Shape;718;p7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2"/>
        <p:cNvGrpSpPr/>
        <p:nvPr/>
      </p:nvGrpSpPr>
      <p:grpSpPr>
        <a:xfrm>
          <a:off x="0" y="0"/>
          <a:ext cx="0" cy="0"/>
          <a:chOff x="0" y="0"/>
          <a:chExt cx="0" cy="0"/>
        </a:xfrm>
      </p:grpSpPr>
      <p:sp>
        <p:nvSpPr>
          <p:cNvPr id="723" name="Google Shape;723;p7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24" name="Google Shape;724;p7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8"/>
        <p:cNvGrpSpPr/>
        <p:nvPr/>
      </p:nvGrpSpPr>
      <p:grpSpPr>
        <a:xfrm>
          <a:off x="0" y="0"/>
          <a:ext cx="0" cy="0"/>
          <a:chOff x="0" y="0"/>
          <a:chExt cx="0" cy="0"/>
        </a:xfrm>
      </p:grpSpPr>
      <p:sp>
        <p:nvSpPr>
          <p:cNvPr id="729" name="Google Shape;729;p7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30" name="Google Shape;730;p7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4"/>
        <p:cNvGrpSpPr/>
        <p:nvPr/>
      </p:nvGrpSpPr>
      <p:grpSpPr>
        <a:xfrm>
          <a:off x="0" y="0"/>
          <a:ext cx="0" cy="0"/>
          <a:chOff x="0" y="0"/>
          <a:chExt cx="0" cy="0"/>
        </a:xfrm>
      </p:grpSpPr>
      <p:sp>
        <p:nvSpPr>
          <p:cNvPr id="735" name="Google Shape;735;p7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36" name="Google Shape;736;p7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0"/>
        <p:cNvGrpSpPr/>
        <p:nvPr/>
      </p:nvGrpSpPr>
      <p:grpSpPr>
        <a:xfrm>
          <a:off x="0" y="0"/>
          <a:ext cx="0" cy="0"/>
          <a:chOff x="0" y="0"/>
          <a:chExt cx="0" cy="0"/>
        </a:xfrm>
      </p:grpSpPr>
      <p:sp>
        <p:nvSpPr>
          <p:cNvPr id="741" name="Google Shape;741;p7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800" b="0" i="0" u="none" strike="noStrike" cap="none"/>
          </a:p>
        </p:txBody>
      </p:sp>
      <p:sp>
        <p:nvSpPr>
          <p:cNvPr id="742" name="Google Shape;742;p7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6"/>
        <p:cNvGrpSpPr/>
        <p:nvPr/>
      </p:nvGrpSpPr>
      <p:grpSpPr>
        <a:xfrm>
          <a:off x="0" y="0"/>
          <a:ext cx="0" cy="0"/>
          <a:chOff x="0" y="0"/>
          <a:chExt cx="0" cy="0"/>
        </a:xfrm>
      </p:grpSpPr>
      <p:sp>
        <p:nvSpPr>
          <p:cNvPr id="747" name="Google Shape;747;p7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800" b="0" i="0" u="none" strike="noStrike" cap="none"/>
          </a:p>
        </p:txBody>
      </p:sp>
      <p:sp>
        <p:nvSpPr>
          <p:cNvPr id="748" name="Google Shape;748;p7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2d0940dc846_0_4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2d0940dc846_0_4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3" name="Google Shape;143;g2d0940dc846_0_44:notes"/>
          <p:cNvSpPr txBox="1">
            <a:spLocks noGrp="1"/>
          </p:cNvSpPr>
          <p:nvPr>
            <p:ph type="sldNum" idx="12"/>
          </p:nvPr>
        </p:nvSpPr>
        <p:spPr>
          <a:xfrm>
            <a:off x="3884612" y="8685212"/>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11</a:t>
            </a:fld>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2"/>
        <p:cNvGrpSpPr/>
        <p:nvPr/>
      </p:nvGrpSpPr>
      <p:grpSpPr>
        <a:xfrm>
          <a:off x="0" y="0"/>
          <a:ext cx="0" cy="0"/>
          <a:chOff x="0" y="0"/>
          <a:chExt cx="0" cy="0"/>
        </a:xfrm>
      </p:grpSpPr>
      <p:sp>
        <p:nvSpPr>
          <p:cNvPr id="753" name="Google Shape;753;p7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800" b="0" i="0" u="none" strike="noStrike" cap="none"/>
          </a:p>
        </p:txBody>
      </p:sp>
      <p:sp>
        <p:nvSpPr>
          <p:cNvPr id="754" name="Google Shape;754;p7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2"/>
        <p:cNvGrpSpPr/>
        <p:nvPr/>
      </p:nvGrpSpPr>
      <p:grpSpPr>
        <a:xfrm>
          <a:off x="0" y="0"/>
          <a:ext cx="0" cy="0"/>
          <a:chOff x="0" y="0"/>
          <a:chExt cx="0" cy="0"/>
        </a:xfrm>
      </p:grpSpPr>
      <p:sp>
        <p:nvSpPr>
          <p:cNvPr id="763" name="Google Shape;763;p8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800" b="0" i="0" u="none" strike="noStrike" cap="none"/>
          </a:p>
        </p:txBody>
      </p:sp>
      <p:sp>
        <p:nvSpPr>
          <p:cNvPr id="764" name="Google Shape;764;p8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3"/>
        <p:cNvGrpSpPr/>
        <p:nvPr/>
      </p:nvGrpSpPr>
      <p:grpSpPr>
        <a:xfrm>
          <a:off x="0" y="0"/>
          <a:ext cx="0" cy="0"/>
          <a:chOff x="0" y="0"/>
          <a:chExt cx="0" cy="0"/>
        </a:xfrm>
      </p:grpSpPr>
      <p:sp>
        <p:nvSpPr>
          <p:cNvPr id="774" name="Google Shape;774;p8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800" b="0" i="0" u="none" strike="noStrike" cap="none"/>
          </a:p>
        </p:txBody>
      </p:sp>
      <p:sp>
        <p:nvSpPr>
          <p:cNvPr id="775" name="Google Shape;775;p8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0"/>
        <p:cNvGrpSpPr/>
        <p:nvPr/>
      </p:nvGrpSpPr>
      <p:grpSpPr>
        <a:xfrm>
          <a:off x="0" y="0"/>
          <a:ext cx="0" cy="0"/>
          <a:chOff x="0" y="0"/>
          <a:chExt cx="0" cy="0"/>
        </a:xfrm>
      </p:grpSpPr>
      <p:sp>
        <p:nvSpPr>
          <p:cNvPr id="781" name="Google Shape;781;p8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82" name="Google Shape;782;p8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8"/>
        <p:cNvGrpSpPr/>
        <p:nvPr/>
      </p:nvGrpSpPr>
      <p:grpSpPr>
        <a:xfrm>
          <a:off x="0" y="0"/>
          <a:ext cx="0" cy="0"/>
          <a:chOff x="0" y="0"/>
          <a:chExt cx="0" cy="0"/>
        </a:xfrm>
      </p:grpSpPr>
      <p:sp>
        <p:nvSpPr>
          <p:cNvPr id="789" name="Google Shape;789;p8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90" name="Google Shape;790;p8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6"/>
        <p:cNvGrpSpPr/>
        <p:nvPr/>
      </p:nvGrpSpPr>
      <p:grpSpPr>
        <a:xfrm>
          <a:off x="0" y="0"/>
          <a:ext cx="0" cy="0"/>
          <a:chOff x="0" y="0"/>
          <a:chExt cx="0" cy="0"/>
        </a:xfrm>
      </p:grpSpPr>
      <p:sp>
        <p:nvSpPr>
          <p:cNvPr id="797" name="Google Shape;797;p8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98" name="Google Shape;798;p8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3"/>
        <p:cNvGrpSpPr/>
        <p:nvPr/>
      </p:nvGrpSpPr>
      <p:grpSpPr>
        <a:xfrm>
          <a:off x="0" y="0"/>
          <a:ext cx="0" cy="0"/>
          <a:chOff x="0" y="0"/>
          <a:chExt cx="0" cy="0"/>
        </a:xfrm>
      </p:grpSpPr>
      <p:sp>
        <p:nvSpPr>
          <p:cNvPr id="804" name="Google Shape;804;p8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800" b="0" i="0" u="none" strike="noStrike" cap="none"/>
          </a:p>
        </p:txBody>
      </p:sp>
      <p:sp>
        <p:nvSpPr>
          <p:cNvPr id="805" name="Google Shape;805;p8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0"/>
        <p:cNvGrpSpPr/>
        <p:nvPr/>
      </p:nvGrpSpPr>
      <p:grpSpPr>
        <a:xfrm>
          <a:off x="0" y="0"/>
          <a:ext cx="0" cy="0"/>
          <a:chOff x="0" y="0"/>
          <a:chExt cx="0" cy="0"/>
        </a:xfrm>
      </p:grpSpPr>
      <p:sp>
        <p:nvSpPr>
          <p:cNvPr id="811" name="Google Shape;811;g2d0940dc846_0_12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524288"/>
            <a:headEnd type="none" w="sm" len="sm"/>
            <a:tailEnd type="none" w="sm" len="sm"/>
          </a:ln>
        </p:spPr>
      </p:sp>
      <p:sp>
        <p:nvSpPr>
          <p:cNvPr id="812" name="Google Shape;812;g2d0940dc846_0_12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13" name="Google Shape;813;g2d0940dc846_0_121: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Arial"/>
                <a:ea typeface="Arial"/>
                <a:cs typeface="Arial"/>
                <a:sym typeface="Arial"/>
              </a:rPr>
              <a:pPr marL="0" marR="0" lvl="0" indent="0" algn="r" rtl="0">
                <a:lnSpc>
                  <a:spcPct val="100000"/>
                </a:lnSpc>
                <a:spcBef>
                  <a:spcPts val="0"/>
                </a:spcBef>
                <a:spcAft>
                  <a:spcPts val="0"/>
                </a:spcAft>
                <a:buClr>
                  <a:srgbClr val="000000"/>
                </a:buClr>
                <a:buSzPts val="1200"/>
                <a:buFont typeface="Arial"/>
                <a:buNone/>
              </a:pPr>
              <a:t>101</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7"/>
        <p:cNvGrpSpPr/>
        <p:nvPr/>
      </p:nvGrpSpPr>
      <p:grpSpPr>
        <a:xfrm>
          <a:off x="0" y="0"/>
          <a:ext cx="0" cy="0"/>
          <a:chOff x="0" y="0"/>
          <a:chExt cx="0" cy="0"/>
        </a:xfrm>
      </p:grpSpPr>
      <p:sp>
        <p:nvSpPr>
          <p:cNvPr id="818" name="Google Shape;818;g2d0940dc846_0_20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524288"/>
            <a:headEnd type="none" w="sm" len="sm"/>
            <a:tailEnd type="none" w="sm" len="sm"/>
          </a:ln>
        </p:spPr>
      </p:sp>
      <p:sp>
        <p:nvSpPr>
          <p:cNvPr id="819" name="Google Shape;819;g2d0940dc846_0_20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20" name="Google Shape;820;g2d0940dc846_0_202: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Arial"/>
                <a:ea typeface="Arial"/>
                <a:cs typeface="Arial"/>
                <a:sym typeface="Arial"/>
              </a:rPr>
              <a:pPr marL="0" marR="0" lvl="0" indent="0" algn="r" rtl="0">
                <a:lnSpc>
                  <a:spcPct val="100000"/>
                </a:lnSpc>
                <a:spcBef>
                  <a:spcPts val="0"/>
                </a:spcBef>
                <a:spcAft>
                  <a:spcPts val="0"/>
                </a:spcAft>
                <a:buClr>
                  <a:srgbClr val="000000"/>
                </a:buClr>
                <a:buSzPts val="1200"/>
                <a:buFont typeface="Arial"/>
                <a:buNone/>
              </a:pPr>
              <a:t>102</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5"/>
        <p:cNvGrpSpPr/>
        <p:nvPr/>
      </p:nvGrpSpPr>
      <p:grpSpPr>
        <a:xfrm>
          <a:off x="0" y="0"/>
          <a:ext cx="0" cy="0"/>
          <a:chOff x="0" y="0"/>
          <a:chExt cx="0" cy="0"/>
        </a:xfrm>
      </p:grpSpPr>
      <p:sp>
        <p:nvSpPr>
          <p:cNvPr id="826" name="Google Shape;826;p8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800" b="0" i="0" u="none" strike="noStrike" cap="none"/>
          </a:p>
        </p:txBody>
      </p:sp>
      <p:sp>
        <p:nvSpPr>
          <p:cNvPr id="827" name="Google Shape;827;p8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5"/>
        <p:cNvGrpSpPr/>
        <p:nvPr/>
      </p:nvGrpSpPr>
      <p:grpSpPr>
        <a:xfrm>
          <a:off x="0" y="0"/>
          <a:ext cx="0" cy="0"/>
          <a:chOff x="0" y="0"/>
          <a:chExt cx="0" cy="0"/>
        </a:xfrm>
      </p:grpSpPr>
      <p:sp>
        <p:nvSpPr>
          <p:cNvPr id="16" name="Google Shape;16;p104"/>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7" name="Google Shape;17;p104"/>
          <p:cNvSpPr txBox="1">
            <a:spLocks noGrp="1"/>
          </p:cNvSpPr>
          <p:nvPr>
            <p:ph type="body" idx="1"/>
          </p:nvPr>
        </p:nvSpPr>
        <p:spPr>
          <a:xfrm>
            <a:off x="457200" y="1600200"/>
            <a:ext cx="8229600" cy="4525962"/>
          </a:xfrm>
          <a:prstGeom prst="rect">
            <a:avLst/>
          </a:prstGeom>
          <a:noFill/>
          <a:ln>
            <a:noFill/>
          </a:ln>
        </p:spPr>
        <p:txBody>
          <a:bodyPr spcFirstLastPara="1" wrap="square" lIns="91425" tIns="45700" rIns="91425" bIns="45700" anchor="t" anchorCtr="0">
            <a:no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8" name="Google Shape;18;p10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200">
                <a:solidFill>
                  <a:srgbClr val="898989"/>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10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 name="Google Shape;20;p10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1pPr>
            <a:lvl2pPr marL="0" marR="0" lvl="1"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2pPr>
            <a:lvl3pPr marL="0" marR="0" lvl="2"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3pPr>
            <a:lvl4pPr marL="0" marR="0" lvl="3"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4pPr>
            <a:lvl5pPr marL="0" marR="0" lvl="4"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5pPr>
            <a:lvl6pPr marL="0" marR="0" lvl="5"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6pPr>
            <a:lvl7pPr marL="0" marR="0" lvl="6"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7pPr>
            <a:lvl8pPr marL="0" marR="0" lvl="7"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8pPr>
            <a:lvl9pPr marL="0" marR="0" lvl="8"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71"/>
        <p:cNvGrpSpPr/>
        <p:nvPr/>
      </p:nvGrpSpPr>
      <p:grpSpPr>
        <a:xfrm>
          <a:off x="0" y="0"/>
          <a:ext cx="0" cy="0"/>
          <a:chOff x="0" y="0"/>
          <a:chExt cx="0" cy="0"/>
        </a:xfrm>
      </p:grpSpPr>
      <p:sp>
        <p:nvSpPr>
          <p:cNvPr id="72" name="Google Shape;72;p113"/>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73" name="Google Shape;73;p113"/>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Autofit/>
          </a:bodyPr>
          <a:lstStyle>
            <a:lvl1pPr marL="457200" lvl="0" indent="-406400" algn="l">
              <a:lnSpc>
                <a:spcPct val="100000"/>
              </a:lnSpc>
              <a:spcBef>
                <a:spcPts val="560"/>
              </a:spcBef>
              <a:spcAft>
                <a:spcPts val="0"/>
              </a:spcAft>
              <a:buClr>
                <a:schemeClr val="dk1"/>
              </a:buClr>
              <a:buSzPts val="2800"/>
              <a:buChar char="•"/>
              <a:defRPr sz="2800"/>
            </a:lvl1pPr>
            <a:lvl2pPr marL="914400" lvl="1" indent="-381000" algn="l">
              <a:lnSpc>
                <a:spcPct val="100000"/>
              </a:lnSpc>
              <a:spcBef>
                <a:spcPts val="480"/>
              </a:spcBef>
              <a:spcAft>
                <a:spcPts val="0"/>
              </a:spcAft>
              <a:buClr>
                <a:schemeClr val="dk1"/>
              </a:buClr>
              <a:buSzPts val="2400"/>
              <a:buChar char="–"/>
              <a:defRPr sz="2400"/>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74" name="Google Shape;74;p113"/>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Autofit/>
          </a:bodyPr>
          <a:lstStyle>
            <a:lvl1pPr marL="457200" lvl="0" indent="-406400" algn="l">
              <a:lnSpc>
                <a:spcPct val="100000"/>
              </a:lnSpc>
              <a:spcBef>
                <a:spcPts val="560"/>
              </a:spcBef>
              <a:spcAft>
                <a:spcPts val="0"/>
              </a:spcAft>
              <a:buClr>
                <a:schemeClr val="dk1"/>
              </a:buClr>
              <a:buSzPts val="2800"/>
              <a:buChar char="•"/>
              <a:defRPr sz="2800"/>
            </a:lvl1pPr>
            <a:lvl2pPr marL="914400" lvl="1" indent="-381000" algn="l">
              <a:lnSpc>
                <a:spcPct val="100000"/>
              </a:lnSpc>
              <a:spcBef>
                <a:spcPts val="480"/>
              </a:spcBef>
              <a:spcAft>
                <a:spcPts val="0"/>
              </a:spcAft>
              <a:buClr>
                <a:schemeClr val="dk1"/>
              </a:buClr>
              <a:buSzPts val="2400"/>
              <a:buChar char="–"/>
              <a:defRPr sz="2400"/>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75" name="Google Shape;75;p11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200">
                <a:solidFill>
                  <a:srgbClr val="898989"/>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11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11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1pPr>
            <a:lvl2pPr marL="0" marR="0" lvl="1"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2pPr>
            <a:lvl3pPr marL="0" marR="0" lvl="2"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3pPr>
            <a:lvl4pPr marL="0" marR="0" lvl="3"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4pPr>
            <a:lvl5pPr marL="0" marR="0" lvl="4"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5pPr>
            <a:lvl6pPr marL="0" marR="0" lvl="5"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6pPr>
            <a:lvl7pPr marL="0" marR="0" lvl="6"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7pPr>
            <a:lvl8pPr marL="0" marR="0" lvl="7"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8pPr>
            <a:lvl9pPr marL="0" marR="0" lvl="8"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78"/>
        <p:cNvGrpSpPr/>
        <p:nvPr/>
      </p:nvGrpSpPr>
      <p:grpSpPr>
        <a:xfrm>
          <a:off x="0" y="0"/>
          <a:ext cx="0" cy="0"/>
          <a:chOff x="0" y="0"/>
          <a:chExt cx="0" cy="0"/>
        </a:xfrm>
      </p:grpSpPr>
      <p:sp>
        <p:nvSpPr>
          <p:cNvPr id="79" name="Google Shape;79;p114"/>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sz="4000" b="1" cap="none"/>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80" name="Google Shape;80;p114"/>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400"/>
              </a:spcBef>
              <a:spcAft>
                <a:spcPts val="0"/>
              </a:spcAft>
              <a:buClr>
                <a:srgbClr val="888888"/>
              </a:buClr>
              <a:buSzPts val="2000"/>
              <a:buNone/>
              <a:defRPr sz="2000">
                <a:solidFill>
                  <a:srgbClr val="888888"/>
                </a:solidFill>
              </a:defRPr>
            </a:lvl1pPr>
            <a:lvl2pPr marL="914400" lvl="1" indent="-228600" algn="l">
              <a:lnSpc>
                <a:spcPct val="100000"/>
              </a:lnSpc>
              <a:spcBef>
                <a:spcPts val="360"/>
              </a:spcBef>
              <a:spcAft>
                <a:spcPts val="0"/>
              </a:spcAft>
              <a:buClr>
                <a:srgbClr val="888888"/>
              </a:buClr>
              <a:buSzPts val="1800"/>
              <a:buNone/>
              <a:defRPr sz="1800">
                <a:solidFill>
                  <a:srgbClr val="888888"/>
                </a:solidFill>
              </a:defRPr>
            </a:lvl2pPr>
            <a:lvl3pPr marL="1371600" lvl="2" indent="-228600" algn="l">
              <a:lnSpc>
                <a:spcPct val="100000"/>
              </a:lnSpc>
              <a:spcBef>
                <a:spcPts val="320"/>
              </a:spcBef>
              <a:spcAft>
                <a:spcPts val="0"/>
              </a:spcAft>
              <a:buClr>
                <a:srgbClr val="888888"/>
              </a:buClr>
              <a:buSzPts val="1600"/>
              <a:buNone/>
              <a:defRPr sz="1600">
                <a:solidFill>
                  <a:srgbClr val="888888"/>
                </a:solidFill>
              </a:defRPr>
            </a:lvl3pPr>
            <a:lvl4pPr marL="1828800" lvl="3" indent="-228600" algn="l">
              <a:lnSpc>
                <a:spcPct val="100000"/>
              </a:lnSpc>
              <a:spcBef>
                <a:spcPts val="280"/>
              </a:spcBef>
              <a:spcAft>
                <a:spcPts val="0"/>
              </a:spcAft>
              <a:buClr>
                <a:srgbClr val="888888"/>
              </a:buClr>
              <a:buSzPts val="1400"/>
              <a:buNone/>
              <a:defRPr sz="1400">
                <a:solidFill>
                  <a:srgbClr val="888888"/>
                </a:solidFill>
              </a:defRPr>
            </a:lvl4pPr>
            <a:lvl5pPr marL="2286000" lvl="4" indent="-228600" algn="l">
              <a:lnSpc>
                <a:spcPct val="100000"/>
              </a:lnSpc>
              <a:spcBef>
                <a:spcPts val="280"/>
              </a:spcBef>
              <a:spcAft>
                <a:spcPts val="0"/>
              </a:spcAft>
              <a:buClr>
                <a:srgbClr val="888888"/>
              </a:buClr>
              <a:buSzPts val="1400"/>
              <a:buNone/>
              <a:defRPr sz="1400">
                <a:solidFill>
                  <a:srgbClr val="888888"/>
                </a:solidFill>
              </a:defRPr>
            </a:lvl5pPr>
            <a:lvl6pPr marL="2743200" lvl="5" indent="-228600" algn="l">
              <a:lnSpc>
                <a:spcPct val="100000"/>
              </a:lnSpc>
              <a:spcBef>
                <a:spcPts val="280"/>
              </a:spcBef>
              <a:spcAft>
                <a:spcPts val="0"/>
              </a:spcAft>
              <a:buClr>
                <a:srgbClr val="888888"/>
              </a:buClr>
              <a:buSzPts val="1400"/>
              <a:buNone/>
              <a:defRPr sz="1400">
                <a:solidFill>
                  <a:srgbClr val="888888"/>
                </a:solidFill>
              </a:defRPr>
            </a:lvl6pPr>
            <a:lvl7pPr marL="3200400" lvl="6" indent="-228600" algn="l">
              <a:lnSpc>
                <a:spcPct val="100000"/>
              </a:lnSpc>
              <a:spcBef>
                <a:spcPts val="280"/>
              </a:spcBef>
              <a:spcAft>
                <a:spcPts val="0"/>
              </a:spcAft>
              <a:buClr>
                <a:srgbClr val="888888"/>
              </a:buClr>
              <a:buSzPts val="1400"/>
              <a:buNone/>
              <a:defRPr sz="1400">
                <a:solidFill>
                  <a:srgbClr val="888888"/>
                </a:solidFill>
              </a:defRPr>
            </a:lvl7pPr>
            <a:lvl8pPr marL="3657600" lvl="7" indent="-228600" algn="l">
              <a:lnSpc>
                <a:spcPct val="100000"/>
              </a:lnSpc>
              <a:spcBef>
                <a:spcPts val="280"/>
              </a:spcBef>
              <a:spcAft>
                <a:spcPts val="0"/>
              </a:spcAft>
              <a:buClr>
                <a:srgbClr val="888888"/>
              </a:buClr>
              <a:buSzPts val="1400"/>
              <a:buNone/>
              <a:defRPr sz="1400">
                <a:solidFill>
                  <a:srgbClr val="888888"/>
                </a:solidFill>
              </a:defRPr>
            </a:lvl8pPr>
            <a:lvl9pPr marL="4114800" lvl="8" indent="-228600" algn="l">
              <a:lnSpc>
                <a:spcPct val="100000"/>
              </a:lnSpc>
              <a:spcBef>
                <a:spcPts val="280"/>
              </a:spcBef>
              <a:spcAft>
                <a:spcPts val="0"/>
              </a:spcAft>
              <a:buClr>
                <a:srgbClr val="888888"/>
              </a:buClr>
              <a:buSzPts val="1400"/>
              <a:buNone/>
              <a:defRPr sz="1400">
                <a:solidFill>
                  <a:srgbClr val="888888"/>
                </a:solidFill>
              </a:defRPr>
            </a:lvl9pPr>
          </a:lstStyle>
          <a:p>
            <a:endParaRPr/>
          </a:p>
        </p:txBody>
      </p:sp>
      <p:sp>
        <p:nvSpPr>
          <p:cNvPr id="81" name="Google Shape;81;p11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200">
                <a:solidFill>
                  <a:srgbClr val="898989"/>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2" name="Google Shape;82;p11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11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1pPr>
            <a:lvl2pPr marL="0" marR="0" lvl="1"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2pPr>
            <a:lvl3pPr marL="0" marR="0" lvl="2"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3pPr>
            <a:lvl4pPr marL="0" marR="0" lvl="3"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4pPr>
            <a:lvl5pPr marL="0" marR="0" lvl="4"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5pPr>
            <a:lvl6pPr marL="0" marR="0" lvl="5"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6pPr>
            <a:lvl7pPr marL="0" marR="0" lvl="6"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7pPr>
            <a:lvl8pPr marL="0" marR="0" lvl="7"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8pPr>
            <a:lvl9pPr marL="0" marR="0" lvl="8"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1"/>
        <p:cNvGrpSpPr/>
        <p:nvPr/>
      </p:nvGrpSpPr>
      <p:grpSpPr>
        <a:xfrm>
          <a:off x="0" y="0"/>
          <a:ext cx="0" cy="0"/>
          <a:chOff x="0" y="0"/>
          <a:chExt cx="0" cy="0"/>
        </a:xfrm>
      </p:grpSpPr>
      <p:sp>
        <p:nvSpPr>
          <p:cNvPr id="22" name="Google Shape;22;p105"/>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23" name="Google Shape;23;p105"/>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a:endParaRPr/>
          </a:p>
        </p:txBody>
      </p:sp>
      <p:sp>
        <p:nvSpPr>
          <p:cNvPr id="24" name="Google Shape;24;p10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200">
                <a:solidFill>
                  <a:srgbClr val="898989"/>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10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10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1pPr>
            <a:lvl2pPr marL="0" marR="0" lvl="1"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2pPr>
            <a:lvl3pPr marL="0" marR="0" lvl="2"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3pPr>
            <a:lvl4pPr marL="0" marR="0" lvl="3"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4pPr>
            <a:lvl5pPr marL="0" marR="0" lvl="4"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5pPr>
            <a:lvl6pPr marL="0" marR="0" lvl="5"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6pPr>
            <a:lvl7pPr marL="0" marR="0" lvl="6"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7pPr>
            <a:lvl8pPr marL="0" marR="0" lvl="7"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8pPr>
            <a:lvl9pPr marL="0" marR="0" lvl="8"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27"/>
        <p:cNvGrpSpPr/>
        <p:nvPr/>
      </p:nvGrpSpPr>
      <p:grpSpPr>
        <a:xfrm>
          <a:off x="0" y="0"/>
          <a:ext cx="0" cy="0"/>
          <a:chOff x="0" y="0"/>
          <a:chExt cx="0" cy="0"/>
        </a:xfrm>
      </p:grpSpPr>
      <p:sp>
        <p:nvSpPr>
          <p:cNvPr id="28" name="Google Shape;28;p106"/>
          <p:cNvSpPr txBox="1">
            <a:spLocks noGrp="1"/>
          </p:cNvSpPr>
          <p:nvPr>
            <p:ph type="title"/>
          </p:nvPr>
        </p:nvSpPr>
        <p:spPr>
          <a:xfrm rot="5400000">
            <a:off x="4732337" y="2171700"/>
            <a:ext cx="5851525" cy="20574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29" name="Google Shape;29;p106"/>
          <p:cNvSpPr txBox="1">
            <a:spLocks noGrp="1"/>
          </p:cNvSpPr>
          <p:nvPr>
            <p:ph type="body" idx="1"/>
          </p:nvPr>
        </p:nvSpPr>
        <p:spPr>
          <a:xfrm rot="5400000">
            <a:off x="541338" y="190501"/>
            <a:ext cx="5851525" cy="6019800"/>
          </a:xfrm>
          <a:prstGeom prst="rect">
            <a:avLst/>
          </a:prstGeom>
          <a:noFill/>
          <a:ln>
            <a:noFill/>
          </a:ln>
        </p:spPr>
        <p:txBody>
          <a:bodyPr spcFirstLastPara="1" wrap="square" lIns="91425" tIns="45700" rIns="91425" bIns="45700" anchor="t" anchorCtr="0">
            <a:no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30" name="Google Shape;30;p10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200">
                <a:solidFill>
                  <a:srgbClr val="898989"/>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10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 name="Google Shape;32;p10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1pPr>
            <a:lvl2pPr marL="0" marR="0" lvl="1"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2pPr>
            <a:lvl3pPr marL="0" marR="0" lvl="2"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3pPr>
            <a:lvl4pPr marL="0" marR="0" lvl="3"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4pPr>
            <a:lvl5pPr marL="0" marR="0" lvl="4"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5pPr>
            <a:lvl6pPr marL="0" marR="0" lvl="5"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6pPr>
            <a:lvl7pPr marL="0" marR="0" lvl="6"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7pPr>
            <a:lvl8pPr marL="0" marR="0" lvl="7"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8pPr>
            <a:lvl9pPr marL="0" marR="0" lvl="8"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33"/>
        <p:cNvGrpSpPr/>
        <p:nvPr/>
      </p:nvGrpSpPr>
      <p:grpSpPr>
        <a:xfrm>
          <a:off x="0" y="0"/>
          <a:ext cx="0" cy="0"/>
          <a:chOff x="0" y="0"/>
          <a:chExt cx="0" cy="0"/>
        </a:xfrm>
      </p:grpSpPr>
      <p:sp>
        <p:nvSpPr>
          <p:cNvPr id="34" name="Google Shape;34;p107"/>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35" name="Google Shape;35;p107"/>
          <p:cNvSpPr txBox="1">
            <a:spLocks noGrp="1"/>
          </p:cNvSpPr>
          <p:nvPr>
            <p:ph type="body" idx="1"/>
          </p:nvPr>
        </p:nvSpPr>
        <p:spPr>
          <a:xfrm rot="5400000">
            <a:off x="2309019" y="-251619"/>
            <a:ext cx="4525962" cy="8229600"/>
          </a:xfrm>
          <a:prstGeom prst="rect">
            <a:avLst/>
          </a:prstGeom>
          <a:noFill/>
          <a:ln>
            <a:noFill/>
          </a:ln>
        </p:spPr>
        <p:txBody>
          <a:bodyPr spcFirstLastPara="1" wrap="square" lIns="91425" tIns="45700" rIns="91425" bIns="45700" anchor="t" anchorCtr="0">
            <a:no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36" name="Google Shape;36;p10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200">
                <a:solidFill>
                  <a:srgbClr val="898989"/>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10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10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1pPr>
            <a:lvl2pPr marL="0" marR="0" lvl="1"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2pPr>
            <a:lvl3pPr marL="0" marR="0" lvl="2"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3pPr>
            <a:lvl4pPr marL="0" marR="0" lvl="3"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4pPr>
            <a:lvl5pPr marL="0" marR="0" lvl="4"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5pPr>
            <a:lvl6pPr marL="0" marR="0" lvl="5"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6pPr>
            <a:lvl7pPr marL="0" marR="0" lvl="6"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7pPr>
            <a:lvl8pPr marL="0" marR="0" lvl="7"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8pPr>
            <a:lvl9pPr marL="0" marR="0" lvl="8"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39"/>
        <p:cNvGrpSpPr/>
        <p:nvPr/>
      </p:nvGrpSpPr>
      <p:grpSpPr>
        <a:xfrm>
          <a:off x="0" y="0"/>
          <a:ext cx="0" cy="0"/>
          <a:chOff x="0" y="0"/>
          <a:chExt cx="0" cy="0"/>
        </a:xfrm>
      </p:grpSpPr>
      <p:sp>
        <p:nvSpPr>
          <p:cNvPr id="40" name="Google Shape;40;p108"/>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sz="2000" b="1"/>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41" name="Google Shape;41;p108"/>
          <p:cNvSpPr>
            <a:spLocks noGrp="1"/>
          </p:cNvSpPr>
          <p:nvPr>
            <p:ph type="pic" idx="2"/>
          </p:nvPr>
        </p:nvSpPr>
        <p:spPr>
          <a:xfrm>
            <a:off x="1792288" y="612775"/>
            <a:ext cx="5486400" cy="4114800"/>
          </a:xfrm>
          <a:prstGeom prst="rect">
            <a:avLst/>
          </a:prstGeom>
          <a:noFill/>
          <a:ln>
            <a:noFill/>
          </a:ln>
        </p:spPr>
      </p:sp>
      <p:sp>
        <p:nvSpPr>
          <p:cNvPr id="42" name="Google Shape;42;p108"/>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280"/>
              </a:spcBef>
              <a:spcAft>
                <a:spcPts val="0"/>
              </a:spcAft>
              <a:buClr>
                <a:schemeClr val="dk1"/>
              </a:buClr>
              <a:buSzPts val="1400"/>
              <a:buNone/>
              <a:defRPr sz="14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
        <p:nvSpPr>
          <p:cNvPr id="43" name="Google Shape;43;p10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200">
                <a:solidFill>
                  <a:srgbClr val="898989"/>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4" name="Google Shape;44;p10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5" name="Google Shape;45;p10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1pPr>
            <a:lvl2pPr marL="0" marR="0" lvl="1"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2pPr>
            <a:lvl3pPr marL="0" marR="0" lvl="2"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3pPr>
            <a:lvl4pPr marL="0" marR="0" lvl="3"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4pPr>
            <a:lvl5pPr marL="0" marR="0" lvl="4"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5pPr>
            <a:lvl6pPr marL="0" marR="0" lvl="5"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6pPr>
            <a:lvl7pPr marL="0" marR="0" lvl="6"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7pPr>
            <a:lvl8pPr marL="0" marR="0" lvl="7"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8pPr>
            <a:lvl9pPr marL="0" marR="0" lvl="8"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46"/>
        <p:cNvGrpSpPr/>
        <p:nvPr/>
      </p:nvGrpSpPr>
      <p:grpSpPr>
        <a:xfrm>
          <a:off x="0" y="0"/>
          <a:ext cx="0" cy="0"/>
          <a:chOff x="0" y="0"/>
          <a:chExt cx="0" cy="0"/>
        </a:xfrm>
      </p:grpSpPr>
      <p:sp>
        <p:nvSpPr>
          <p:cNvPr id="47" name="Google Shape;47;p109"/>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sz="2000" b="1"/>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48" name="Google Shape;48;p109"/>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Autofit/>
          </a:bodyPr>
          <a:lstStyle>
            <a:lvl1pPr marL="457200" lvl="0" indent="-431800" algn="l">
              <a:lnSpc>
                <a:spcPct val="100000"/>
              </a:lnSpc>
              <a:spcBef>
                <a:spcPts val="640"/>
              </a:spcBef>
              <a:spcAft>
                <a:spcPts val="0"/>
              </a:spcAft>
              <a:buClr>
                <a:schemeClr val="dk1"/>
              </a:buClr>
              <a:buSzPts val="3200"/>
              <a:buChar char="•"/>
              <a:defRPr sz="3200"/>
            </a:lvl1pPr>
            <a:lvl2pPr marL="914400" lvl="1" indent="-406400" algn="l">
              <a:lnSpc>
                <a:spcPct val="100000"/>
              </a:lnSpc>
              <a:spcBef>
                <a:spcPts val="560"/>
              </a:spcBef>
              <a:spcAft>
                <a:spcPts val="0"/>
              </a:spcAft>
              <a:buClr>
                <a:schemeClr val="dk1"/>
              </a:buClr>
              <a:buSzPts val="2800"/>
              <a:buChar char="–"/>
              <a:defRPr sz="2800"/>
            </a:lvl2pPr>
            <a:lvl3pPr marL="1371600" lvl="2" indent="-381000" algn="l">
              <a:lnSpc>
                <a:spcPct val="100000"/>
              </a:lnSpc>
              <a:spcBef>
                <a:spcPts val="480"/>
              </a:spcBef>
              <a:spcAft>
                <a:spcPts val="0"/>
              </a:spcAft>
              <a:buClr>
                <a:schemeClr val="dk1"/>
              </a:buClr>
              <a:buSzPts val="2400"/>
              <a:buChar char="•"/>
              <a:defRPr sz="2400"/>
            </a:lvl3pPr>
            <a:lvl4pPr marL="1828800" lvl="3" indent="-355600" algn="l">
              <a:lnSpc>
                <a:spcPct val="100000"/>
              </a:lnSpc>
              <a:spcBef>
                <a:spcPts val="400"/>
              </a:spcBef>
              <a:spcAft>
                <a:spcPts val="0"/>
              </a:spcAft>
              <a:buClr>
                <a:schemeClr val="dk1"/>
              </a:buClr>
              <a:buSzPts val="2000"/>
              <a:buChar char="–"/>
              <a:defRPr sz="2000"/>
            </a:lvl4pPr>
            <a:lvl5pPr marL="2286000" lvl="4" indent="-355600" algn="l">
              <a:lnSpc>
                <a:spcPct val="100000"/>
              </a:lnSpc>
              <a:spcBef>
                <a:spcPts val="400"/>
              </a:spcBef>
              <a:spcAft>
                <a:spcPts val="0"/>
              </a:spcAft>
              <a:buClr>
                <a:schemeClr val="dk1"/>
              </a:buClr>
              <a:buSzPts val="2000"/>
              <a:buChar char="»"/>
              <a:defRPr sz="2000"/>
            </a:lvl5pPr>
            <a:lvl6pPr marL="2743200" lvl="5" indent="-355600" algn="l">
              <a:lnSpc>
                <a:spcPct val="100000"/>
              </a:lnSpc>
              <a:spcBef>
                <a:spcPts val="400"/>
              </a:spcBef>
              <a:spcAft>
                <a:spcPts val="0"/>
              </a:spcAft>
              <a:buClr>
                <a:schemeClr val="dk1"/>
              </a:buClr>
              <a:buSzPts val="2000"/>
              <a:buChar char="•"/>
              <a:defRPr sz="2000"/>
            </a:lvl6pPr>
            <a:lvl7pPr marL="3200400" lvl="6" indent="-355600" algn="l">
              <a:lnSpc>
                <a:spcPct val="100000"/>
              </a:lnSpc>
              <a:spcBef>
                <a:spcPts val="400"/>
              </a:spcBef>
              <a:spcAft>
                <a:spcPts val="0"/>
              </a:spcAft>
              <a:buClr>
                <a:schemeClr val="dk1"/>
              </a:buClr>
              <a:buSzPts val="2000"/>
              <a:buChar char="•"/>
              <a:defRPr sz="2000"/>
            </a:lvl7pPr>
            <a:lvl8pPr marL="3657600" lvl="7" indent="-355600" algn="l">
              <a:lnSpc>
                <a:spcPct val="100000"/>
              </a:lnSpc>
              <a:spcBef>
                <a:spcPts val="400"/>
              </a:spcBef>
              <a:spcAft>
                <a:spcPts val="0"/>
              </a:spcAft>
              <a:buClr>
                <a:schemeClr val="dk1"/>
              </a:buClr>
              <a:buSzPts val="2000"/>
              <a:buChar char="•"/>
              <a:defRPr sz="2000"/>
            </a:lvl8pPr>
            <a:lvl9pPr marL="4114800" lvl="8" indent="-355600" algn="l">
              <a:lnSpc>
                <a:spcPct val="100000"/>
              </a:lnSpc>
              <a:spcBef>
                <a:spcPts val="400"/>
              </a:spcBef>
              <a:spcAft>
                <a:spcPts val="0"/>
              </a:spcAft>
              <a:buClr>
                <a:schemeClr val="dk1"/>
              </a:buClr>
              <a:buSzPts val="2000"/>
              <a:buChar char="•"/>
              <a:defRPr sz="2000"/>
            </a:lvl9pPr>
          </a:lstStyle>
          <a:p>
            <a:endParaRPr/>
          </a:p>
        </p:txBody>
      </p:sp>
      <p:sp>
        <p:nvSpPr>
          <p:cNvPr id="49" name="Google Shape;49;p109"/>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280"/>
              </a:spcBef>
              <a:spcAft>
                <a:spcPts val="0"/>
              </a:spcAft>
              <a:buClr>
                <a:schemeClr val="dk1"/>
              </a:buClr>
              <a:buSzPts val="1400"/>
              <a:buNone/>
              <a:defRPr sz="14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
        <p:nvSpPr>
          <p:cNvPr id="50" name="Google Shape;50;p10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200">
                <a:solidFill>
                  <a:srgbClr val="898989"/>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10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10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1pPr>
            <a:lvl2pPr marL="0" marR="0" lvl="1"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2pPr>
            <a:lvl3pPr marL="0" marR="0" lvl="2"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3pPr>
            <a:lvl4pPr marL="0" marR="0" lvl="3"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4pPr>
            <a:lvl5pPr marL="0" marR="0" lvl="4"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5pPr>
            <a:lvl6pPr marL="0" marR="0" lvl="5"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6pPr>
            <a:lvl7pPr marL="0" marR="0" lvl="6"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7pPr>
            <a:lvl8pPr marL="0" marR="0" lvl="7"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8pPr>
            <a:lvl9pPr marL="0" marR="0" lvl="8"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11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200">
                <a:solidFill>
                  <a:srgbClr val="898989"/>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11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11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1pPr>
            <a:lvl2pPr marL="0" marR="0" lvl="1"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2pPr>
            <a:lvl3pPr marL="0" marR="0" lvl="2"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3pPr>
            <a:lvl4pPr marL="0" marR="0" lvl="3"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4pPr>
            <a:lvl5pPr marL="0" marR="0" lvl="4"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5pPr>
            <a:lvl6pPr marL="0" marR="0" lvl="5"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6pPr>
            <a:lvl7pPr marL="0" marR="0" lvl="6"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7pPr>
            <a:lvl8pPr marL="0" marR="0" lvl="7"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8pPr>
            <a:lvl9pPr marL="0" marR="0" lvl="8"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7"/>
        <p:cNvGrpSpPr/>
        <p:nvPr/>
      </p:nvGrpSpPr>
      <p:grpSpPr>
        <a:xfrm>
          <a:off x="0" y="0"/>
          <a:ext cx="0" cy="0"/>
          <a:chOff x="0" y="0"/>
          <a:chExt cx="0" cy="0"/>
        </a:xfrm>
      </p:grpSpPr>
      <p:sp>
        <p:nvSpPr>
          <p:cNvPr id="58" name="Google Shape;58;p111"/>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59" name="Google Shape;59;p11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200">
                <a:solidFill>
                  <a:srgbClr val="898989"/>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11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1" name="Google Shape;61;p11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1pPr>
            <a:lvl2pPr marL="0" marR="0" lvl="1"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2pPr>
            <a:lvl3pPr marL="0" marR="0" lvl="2"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3pPr>
            <a:lvl4pPr marL="0" marR="0" lvl="3"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4pPr>
            <a:lvl5pPr marL="0" marR="0" lvl="4"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5pPr>
            <a:lvl6pPr marL="0" marR="0" lvl="5"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6pPr>
            <a:lvl7pPr marL="0" marR="0" lvl="6"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7pPr>
            <a:lvl8pPr marL="0" marR="0" lvl="7"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8pPr>
            <a:lvl9pPr marL="0" marR="0" lvl="8"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62"/>
        <p:cNvGrpSpPr/>
        <p:nvPr/>
      </p:nvGrpSpPr>
      <p:grpSpPr>
        <a:xfrm>
          <a:off x="0" y="0"/>
          <a:ext cx="0" cy="0"/>
          <a:chOff x="0" y="0"/>
          <a:chExt cx="0" cy="0"/>
        </a:xfrm>
      </p:grpSpPr>
      <p:sp>
        <p:nvSpPr>
          <p:cNvPr id="63" name="Google Shape;63;p112"/>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64" name="Google Shape;64;p112"/>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65" name="Google Shape;65;p112"/>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Autofit/>
          </a:bodyPr>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66" name="Google Shape;66;p112"/>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67" name="Google Shape;67;p112"/>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Autofit/>
          </a:bodyPr>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68" name="Google Shape;68;p11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200">
                <a:solidFill>
                  <a:srgbClr val="898989"/>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11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11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1pPr>
            <a:lvl2pPr marL="0" marR="0" lvl="1"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2pPr>
            <a:lvl3pPr marL="0" marR="0" lvl="2"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3pPr>
            <a:lvl4pPr marL="0" marR="0" lvl="3"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4pPr>
            <a:lvl5pPr marL="0" marR="0" lvl="4"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5pPr>
            <a:lvl6pPr marL="0" marR="0" lvl="5"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6pPr>
            <a:lvl7pPr marL="0" marR="0" lvl="6"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7pPr>
            <a:lvl8pPr marL="0" marR="0" lvl="7"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8pPr>
            <a:lvl9pPr marL="0" marR="0" lvl="8"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03"/>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1pPr>
            <a:lvl2pPr marR="0" lvl="1"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2pPr>
            <a:lvl3pPr marR="0" lvl="2"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3pPr>
            <a:lvl4pPr marR="0" lvl="3"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4pPr>
            <a:lvl5pPr marR="0" lvl="4"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5pPr>
            <a:lvl6pPr marR="0" lvl="5"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6pPr>
            <a:lvl7pPr marR="0" lvl="6"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7pPr>
            <a:lvl8pPr marR="0" lvl="7"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8pPr>
            <a:lvl9pPr marR="0" lvl="8"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9pPr>
          </a:lstStyle>
          <a:p>
            <a:endParaRPr/>
          </a:p>
        </p:txBody>
      </p:sp>
      <p:sp>
        <p:nvSpPr>
          <p:cNvPr id="11" name="Google Shape;11;p103"/>
          <p:cNvSpPr txBox="1">
            <a:spLocks noGrp="1"/>
          </p:cNvSpPr>
          <p:nvPr>
            <p:ph type="body" idx="1"/>
          </p:nvPr>
        </p:nvSpPr>
        <p:spPr>
          <a:xfrm>
            <a:off x="457200" y="1600200"/>
            <a:ext cx="8229600" cy="4525962"/>
          </a:xfrm>
          <a:prstGeom prst="rect">
            <a:avLst/>
          </a:prstGeom>
          <a:noFill/>
          <a:ln>
            <a:noFill/>
          </a:ln>
        </p:spPr>
        <p:txBody>
          <a:bodyPr spcFirstLastPara="1" wrap="square" lIns="91425" tIns="45700" rIns="91425" bIns="45700" anchor="t" anchorCtr="0">
            <a:noAutofit/>
          </a:bodyPr>
          <a:lstStyle>
            <a:lvl1pPr marL="457200" marR="0" lvl="0" indent="-431800" algn="l" rtl="0">
              <a:lnSpc>
                <a:spcPct val="100000"/>
              </a:lnSpc>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 name="Google Shape;12;p10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98989"/>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3" name="Google Shape;13;p10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4" name="Google Shape;14;p10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1pPr>
            <a:lvl2pPr marL="0" marR="0" lvl="1" indent="0" algn="r" rtl="0">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2pPr>
            <a:lvl3pPr marL="0" marR="0" lvl="2" indent="0" algn="r" rtl="0">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3pPr>
            <a:lvl4pPr marL="0" marR="0" lvl="3" indent="0" algn="r" rtl="0">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4pPr>
            <a:lvl5pPr marL="0" marR="0" lvl="4" indent="0" algn="r" rtl="0">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5pPr>
            <a:lvl6pPr marL="0" marR="0" lvl="5" indent="0" algn="r" rtl="0">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6pPr>
            <a:lvl7pPr marL="0" marR="0" lvl="6" indent="0" algn="r" rtl="0">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7pPr>
            <a:lvl8pPr marL="0" marR="0" lvl="7" indent="0" algn="r" rtl="0">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8pPr>
            <a:lvl9pPr marL="0" marR="0" lvl="8" indent="0" algn="r" rtl="0">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sz="1400">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98.xml"/><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99.xml"/><Relationship Id="rId1" Type="http://schemas.openxmlformats.org/officeDocument/2006/relationships/slideLayout" Target="../slideLayouts/slideLayout1.xml"/><Relationship Id="rId5" Type="http://schemas.openxmlformats.org/officeDocument/2006/relationships/image" Target="../media/image112.png"/><Relationship Id="rId4" Type="http://schemas.openxmlformats.org/officeDocument/2006/relationships/image" Target="../media/image111.png"/></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102.xml"/><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104.xml"/><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105.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07.xml"/><Relationship Id="rId1" Type="http://schemas.openxmlformats.org/officeDocument/2006/relationships/slideLayout" Target="../slideLayouts/slideLayout1.xml"/></Relationships>
</file>

<file path=ppt/slides/_rels/slide112.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108.xml"/><Relationship Id="rId1" Type="http://schemas.openxmlformats.org/officeDocument/2006/relationships/slideLayout" Target="../slideLayouts/slideLayout1.xml"/></Relationships>
</file>

<file path=ppt/slides/_rels/slide113.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109.xml"/><Relationship Id="rId1" Type="http://schemas.openxmlformats.org/officeDocument/2006/relationships/slideLayout" Target="../slideLayouts/slideLayout1.xml"/></Relationships>
</file>

<file path=ppt/slides/_rels/slide114.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110.xml"/><Relationship Id="rId1" Type="http://schemas.openxmlformats.org/officeDocument/2006/relationships/slideLayout" Target="../slideLayouts/slideLayout1.xml"/></Relationships>
</file>

<file path=ppt/slides/_rels/slide115.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111.xml"/><Relationship Id="rId1" Type="http://schemas.openxmlformats.org/officeDocument/2006/relationships/slideLayout" Target="../slideLayouts/slideLayout1.xml"/><Relationship Id="rId4" Type="http://schemas.openxmlformats.org/officeDocument/2006/relationships/image" Target="../media/image121.png"/></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1.xml"/></Relationships>
</file>

<file path=ppt/slides/_rels/slide117.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113.xml"/><Relationship Id="rId1" Type="http://schemas.openxmlformats.org/officeDocument/2006/relationships/slideLayout" Target="../slideLayouts/slideLayout1.xml"/></Relationships>
</file>

<file path=ppt/slides/_rels/slide118.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114.xml"/><Relationship Id="rId1" Type="http://schemas.openxmlformats.org/officeDocument/2006/relationships/slideLayout" Target="../slideLayouts/slideLayout1.xml"/></Relationships>
</file>

<file path=ppt/slides/_rels/slide119.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115.xml"/><Relationship Id="rId1" Type="http://schemas.openxmlformats.org/officeDocument/2006/relationships/slideLayout" Target="../slideLayouts/slideLayout1.xml"/><Relationship Id="rId4" Type="http://schemas.openxmlformats.org/officeDocument/2006/relationships/image" Target="../media/image125.png"/></Relationships>
</file>

<file path=ppt/slides/_rels/slide12.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20.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116.xml"/><Relationship Id="rId1" Type="http://schemas.openxmlformats.org/officeDocument/2006/relationships/slideLayout" Target="../slideLayouts/slideLayout1.xml"/></Relationships>
</file>

<file path=ppt/slides/_rels/slide121.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117.xml"/><Relationship Id="rId1" Type="http://schemas.openxmlformats.org/officeDocument/2006/relationships/slideLayout" Target="../slideLayouts/slideLayout1.xml"/></Relationships>
</file>

<file path=ppt/slides/_rels/slide122.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118.xml"/><Relationship Id="rId1" Type="http://schemas.openxmlformats.org/officeDocument/2006/relationships/slideLayout" Target="../slideLayouts/slideLayout1.xml"/></Relationships>
</file>

<file path=ppt/slides/_rels/slide123.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119.xml"/><Relationship Id="rId1" Type="http://schemas.openxmlformats.org/officeDocument/2006/relationships/slideLayout" Target="../slideLayouts/slideLayout1.xml"/><Relationship Id="rId5" Type="http://schemas.openxmlformats.org/officeDocument/2006/relationships/image" Target="../media/image131.png"/><Relationship Id="rId4" Type="http://schemas.openxmlformats.org/officeDocument/2006/relationships/image" Target="../media/image130.png"/></Relationships>
</file>

<file path=ppt/slides/_rels/slide124.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120.xml"/><Relationship Id="rId1" Type="http://schemas.openxmlformats.org/officeDocument/2006/relationships/slideLayout" Target="../slideLayouts/slideLayout1.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1.xml"/></Relationships>
</file>

<file path=ppt/slides/_rels/slide126.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122.xml"/><Relationship Id="rId1" Type="http://schemas.openxmlformats.org/officeDocument/2006/relationships/slideLayout" Target="../slideLayouts/slideLayout1.xml"/><Relationship Id="rId4" Type="http://schemas.openxmlformats.org/officeDocument/2006/relationships/image" Target="../media/image134.pn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6.xml"/><Relationship Id="rId1" Type="http://schemas.openxmlformats.org/officeDocument/2006/relationships/slideLayout" Target="../slideLayouts/slideLayout1.xml"/><Relationship Id="rId5" Type="http://schemas.openxmlformats.org/officeDocument/2006/relationships/image" Target="../media/image37.png"/><Relationship Id="rId4" Type="http://schemas.openxmlformats.org/officeDocument/2006/relationships/image" Target="../media/image36.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3.xml"/><Relationship Id="rId1" Type="http://schemas.openxmlformats.org/officeDocument/2006/relationships/slideLayout" Target="../slideLayouts/slideLayout1.xml"/><Relationship Id="rId4" Type="http://schemas.openxmlformats.org/officeDocument/2006/relationships/image" Target="../media/image54.png"/></Relationships>
</file>

<file path=ppt/slides/_rels/slide5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9.xml"/><Relationship Id="rId1" Type="http://schemas.openxmlformats.org/officeDocument/2006/relationships/slideLayout" Target="../slideLayouts/slideLayout1.xml"/><Relationship Id="rId4" Type="http://schemas.openxmlformats.org/officeDocument/2006/relationships/image" Target="../media/image58.png"/></Relationships>
</file>

<file path=ppt/slides/_rels/slide6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61.xml"/><Relationship Id="rId1" Type="http://schemas.openxmlformats.org/officeDocument/2006/relationships/slideLayout" Target="../slideLayouts/slideLayout1.xml"/><Relationship Id="rId4" Type="http://schemas.openxmlformats.org/officeDocument/2006/relationships/image" Target="../media/image61.png"/></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65.xml"/><Relationship Id="rId1" Type="http://schemas.openxmlformats.org/officeDocument/2006/relationships/slideLayout" Target="../slideLayouts/slideLayout1.xml"/><Relationship Id="rId4" Type="http://schemas.openxmlformats.org/officeDocument/2006/relationships/image" Target="../media/image64.png"/></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68.xml"/><Relationship Id="rId1" Type="http://schemas.openxmlformats.org/officeDocument/2006/relationships/slideLayout" Target="../slideLayouts/slideLayout1.xml"/><Relationship Id="rId4" Type="http://schemas.openxmlformats.org/officeDocument/2006/relationships/image" Target="../media/image67.png"/></Relationships>
</file>

<file path=ppt/slides/_rels/slide7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69.xml"/><Relationship Id="rId1" Type="http://schemas.openxmlformats.org/officeDocument/2006/relationships/slideLayout" Target="../slideLayouts/slideLayout1.xml"/><Relationship Id="rId4" Type="http://schemas.openxmlformats.org/officeDocument/2006/relationships/image" Target="../media/image69.png"/></Relationships>
</file>

<file path=ppt/slides/_rels/slide73.xml.rels><?xml version="1.0" encoding="UTF-8" standalone="yes"?>
<Relationships xmlns="http://schemas.openxmlformats.org/package/2006/relationships"><Relationship Id="rId3" Type="http://schemas.openxmlformats.org/officeDocument/2006/relationships/image" Target="../media/image70.png"/><Relationship Id="rId7" Type="http://schemas.openxmlformats.org/officeDocument/2006/relationships/image" Target="../media/image73.png"/><Relationship Id="rId2" Type="http://schemas.openxmlformats.org/officeDocument/2006/relationships/notesSlide" Target="../notesSlides/notesSlide70.xml"/><Relationship Id="rId1" Type="http://schemas.openxmlformats.org/officeDocument/2006/relationships/slideLayout" Target="../slideLayouts/slideLayout1.xml"/><Relationship Id="rId6" Type="http://schemas.openxmlformats.org/officeDocument/2006/relationships/image" Target="../media/image72.png"/><Relationship Id="rId5" Type="http://schemas.openxmlformats.org/officeDocument/2006/relationships/image" Target="../media/image68.png"/><Relationship Id="rId4" Type="http://schemas.openxmlformats.org/officeDocument/2006/relationships/image" Target="../media/image71.png"/></Relationships>
</file>

<file path=ppt/slides/_rels/slide7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71.xml"/><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72.xml"/><Relationship Id="rId1" Type="http://schemas.openxmlformats.org/officeDocument/2006/relationships/slideLayout" Target="../slideLayouts/slideLayout1.xml"/><Relationship Id="rId4" Type="http://schemas.openxmlformats.org/officeDocument/2006/relationships/image" Target="../media/image76.png"/></Relationships>
</file>

<file path=ppt/slides/_rels/slide7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73.xml"/><Relationship Id="rId1" Type="http://schemas.openxmlformats.org/officeDocument/2006/relationships/slideLayout" Target="../slideLayouts/slideLayout1.xml"/><Relationship Id="rId5" Type="http://schemas.openxmlformats.org/officeDocument/2006/relationships/image" Target="../media/image79.png"/><Relationship Id="rId4" Type="http://schemas.openxmlformats.org/officeDocument/2006/relationships/image" Target="../media/image78.png"/></Relationships>
</file>

<file path=ppt/slides/_rels/slide7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74.xml"/><Relationship Id="rId1" Type="http://schemas.openxmlformats.org/officeDocument/2006/relationships/slideLayout" Target="../slideLayouts/slideLayout1.xml"/><Relationship Id="rId5" Type="http://schemas.openxmlformats.org/officeDocument/2006/relationships/image" Target="../media/image82.png"/><Relationship Id="rId4" Type="http://schemas.openxmlformats.org/officeDocument/2006/relationships/image" Target="../media/image81.png"/></Relationships>
</file>

<file path=ppt/slides/_rels/slide7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75.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80.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76.xml"/><Relationship Id="rId1" Type="http://schemas.openxmlformats.org/officeDocument/2006/relationships/slideLayout" Target="../slideLayouts/slideLayout1.xml"/><Relationship Id="rId4" Type="http://schemas.openxmlformats.org/officeDocument/2006/relationships/image" Target="../media/image85.png"/></Relationships>
</file>

<file path=ppt/slides/_rels/slide8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77.xml"/><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78.xml"/><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79.xml"/><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80.xml"/><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81.xml"/><Relationship Id="rId1" Type="http://schemas.openxmlformats.org/officeDocument/2006/relationships/slideLayout" Target="../slideLayouts/slideLayout1.xml"/><Relationship Id="rId4" Type="http://schemas.openxmlformats.org/officeDocument/2006/relationships/image" Target="../media/image91.png"/></Relationships>
</file>

<file path=ppt/slides/_rels/slide8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82.xml"/><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83.xml"/><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84.xml"/><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85.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90.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86.xml"/><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87.xml"/><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90.xml"/><Relationship Id="rId1" Type="http://schemas.openxmlformats.org/officeDocument/2006/relationships/slideLayout" Target="../slideLayouts/slideLayout1.xml"/><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image" Target="../media/image99.png"/></Relationships>
</file>

<file path=ppt/slides/_rels/slide95.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91.xml"/><Relationship Id="rId1" Type="http://schemas.openxmlformats.org/officeDocument/2006/relationships/slideLayout" Target="../slideLayouts/slideLayout1.xml"/><Relationship Id="rId5" Type="http://schemas.openxmlformats.org/officeDocument/2006/relationships/image" Target="../media/image104.png"/><Relationship Id="rId4" Type="http://schemas.openxmlformats.org/officeDocument/2006/relationships/image" Target="../media/image103.png"/></Relationships>
</file>

<file path=ppt/slides/_rels/slide96.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92.xml"/><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95.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
          <p:cNvSpPr txBox="1">
            <a:spLocks noGrp="1"/>
          </p:cNvSpPr>
          <p:nvPr>
            <p:ph type="ctrTitle"/>
          </p:nvPr>
        </p:nvSpPr>
        <p:spPr>
          <a:xfrm>
            <a:off x="685800" y="1258530"/>
            <a:ext cx="7772400" cy="855406"/>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4400"/>
              <a:buFont typeface="Calibri"/>
              <a:buNone/>
            </a:pPr>
            <a:r>
              <a:rPr lang="en-US" sz="4400" b="0" i="0" u="none" dirty="0">
                <a:solidFill>
                  <a:srgbClr val="FF0000"/>
                </a:solidFill>
                <a:latin typeface="Times New Roman" panose="02020603050405020304" pitchFamily="18" charset="0"/>
                <a:cs typeface="Times New Roman" panose="02020603050405020304" pitchFamily="18" charset="0"/>
                <a:sym typeface="Calibri"/>
              </a:rPr>
              <a:t>ML UNIT-2</a:t>
            </a:r>
            <a:endParaRPr dirty="0">
              <a:solidFill>
                <a:srgbClr val="FF0000"/>
              </a:solidFill>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1</a:t>
            </a:fld>
            <a:endParaRPr lang="en-US"/>
          </a:p>
        </p:txBody>
      </p:sp>
      <p:pic>
        <p:nvPicPr>
          <p:cNvPr id="1026" name="Picture 2" descr="Detailed Explanation of Deep Neural Network &amp; Multilayer Perceptron"/>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1818967" y="3028336"/>
            <a:ext cx="5692877" cy="3159268"/>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16729969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g2d0940dc846_0_35"/>
          <p:cNvSpPr txBox="1">
            <a:spLocks noGrp="1"/>
          </p:cNvSpPr>
          <p:nvPr>
            <p:ph type="body" idx="1"/>
          </p:nvPr>
        </p:nvSpPr>
        <p:spPr>
          <a:xfrm>
            <a:off x="104700" y="49800"/>
            <a:ext cx="8582100" cy="6443100"/>
          </a:xfrm>
          <a:prstGeom prst="rect">
            <a:avLst/>
          </a:prstGeom>
        </p:spPr>
        <p:txBody>
          <a:bodyPr spcFirstLastPara="1" wrap="square" lIns="91425" tIns="45700" rIns="91425" bIns="45700" anchor="t" anchorCtr="0">
            <a:noAutofit/>
          </a:bodyPr>
          <a:lstStyle/>
          <a:p>
            <a:pPr marL="0" lvl="0" indent="0" algn="just" rtl="0">
              <a:spcBef>
                <a:spcPts val="360"/>
              </a:spcBef>
              <a:spcAft>
                <a:spcPts val="0"/>
              </a:spcAft>
              <a:buNone/>
            </a:pPr>
            <a:r>
              <a:rPr lang="en-US" sz="2600">
                <a:latin typeface="Times New Roman"/>
                <a:ea typeface="Times New Roman"/>
                <a:cs typeface="Times New Roman"/>
                <a:sym typeface="Times New Roman"/>
              </a:rPr>
              <a:t>Multilayer perceptron:</a:t>
            </a:r>
            <a:endParaRPr sz="2600">
              <a:latin typeface="Times New Roman"/>
              <a:ea typeface="Times New Roman"/>
              <a:cs typeface="Times New Roman"/>
              <a:sym typeface="Times New Roman"/>
            </a:endParaRPr>
          </a:p>
          <a:p>
            <a:pPr marL="457200" lvl="0" indent="-393700" algn="just" rtl="0">
              <a:spcBef>
                <a:spcPts val="360"/>
              </a:spcBef>
              <a:spcAft>
                <a:spcPts val="0"/>
              </a:spcAft>
              <a:buSzPts val="2600"/>
              <a:buFont typeface="Times New Roman"/>
              <a:buChar char="•"/>
            </a:pPr>
            <a:r>
              <a:rPr lang="en-US" sz="2600">
                <a:latin typeface="Times New Roman"/>
                <a:ea typeface="Times New Roman"/>
                <a:cs typeface="Times New Roman"/>
                <a:sym typeface="Times New Roman"/>
              </a:rPr>
              <a:t>We have same non-linear data as above and trained two perceptron with some values.</a:t>
            </a:r>
            <a:endParaRPr sz="2600">
              <a:latin typeface="Times New Roman"/>
              <a:ea typeface="Times New Roman"/>
              <a:cs typeface="Times New Roman"/>
              <a:sym typeface="Times New Roman"/>
            </a:endParaRPr>
          </a:p>
          <a:p>
            <a:pPr marL="457200" lvl="0" indent="-393700" algn="just" rtl="0">
              <a:spcBef>
                <a:spcPts val="0"/>
              </a:spcBef>
              <a:spcAft>
                <a:spcPts val="0"/>
              </a:spcAft>
              <a:buSzPts val="2600"/>
              <a:buFont typeface="Times New Roman"/>
              <a:buChar char="•"/>
            </a:pPr>
            <a:endParaRPr sz="2600">
              <a:latin typeface="Times New Roman"/>
              <a:ea typeface="Times New Roman"/>
              <a:cs typeface="Times New Roman"/>
              <a:sym typeface="Times New Roman"/>
            </a:endParaRPr>
          </a:p>
          <a:p>
            <a:pPr marL="0" lvl="0" indent="0" algn="just" rtl="0">
              <a:spcBef>
                <a:spcPts val="360"/>
              </a:spcBef>
              <a:spcAft>
                <a:spcPts val="0"/>
              </a:spcAft>
              <a:buNone/>
            </a:pPr>
            <a:endParaRPr sz="2600">
              <a:latin typeface="Times New Roman"/>
              <a:ea typeface="Times New Roman"/>
              <a:cs typeface="Times New Roman"/>
              <a:sym typeface="Times New Roman"/>
            </a:endParaRPr>
          </a:p>
          <a:p>
            <a:pPr marL="0" lvl="0" indent="0" algn="just" rtl="0">
              <a:spcBef>
                <a:spcPts val="360"/>
              </a:spcBef>
              <a:spcAft>
                <a:spcPts val="0"/>
              </a:spcAft>
              <a:buNone/>
            </a:pPr>
            <a:endParaRPr sz="2600">
              <a:latin typeface="Times New Roman"/>
              <a:ea typeface="Times New Roman"/>
              <a:cs typeface="Times New Roman"/>
              <a:sym typeface="Times New Roman"/>
            </a:endParaRPr>
          </a:p>
          <a:p>
            <a:pPr marL="0" lvl="0" indent="0" algn="just" rtl="0">
              <a:spcBef>
                <a:spcPts val="360"/>
              </a:spcBef>
              <a:spcAft>
                <a:spcPts val="0"/>
              </a:spcAft>
              <a:buNone/>
            </a:pPr>
            <a:endParaRPr sz="2600">
              <a:latin typeface="Times New Roman"/>
              <a:ea typeface="Times New Roman"/>
              <a:cs typeface="Times New Roman"/>
              <a:sym typeface="Times New Roman"/>
            </a:endParaRPr>
          </a:p>
          <a:p>
            <a:pPr marL="0" lvl="0" indent="0" algn="just" rtl="0">
              <a:spcBef>
                <a:spcPts val="360"/>
              </a:spcBef>
              <a:spcAft>
                <a:spcPts val="0"/>
              </a:spcAft>
              <a:buNone/>
            </a:pPr>
            <a:endParaRPr sz="2600">
              <a:latin typeface="Times New Roman"/>
              <a:ea typeface="Times New Roman"/>
              <a:cs typeface="Times New Roman"/>
              <a:sym typeface="Times New Roman"/>
            </a:endParaRPr>
          </a:p>
          <a:p>
            <a:pPr marL="457200" lvl="0" indent="0" algn="just" rtl="0">
              <a:spcBef>
                <a:spcPts val="360"/>
              </a:spcBef>
              <a:spcAft>
                <a:spcPts val="0"/>
              </a:spcAft>
              <a:buNone/>
            </a:pPr>
            <a:endParaRPr sz="2600">
              <a:latin typeface="Times New Roman"/>
              <a:ea typeface="Times New Roman"/>
              <a:cs typeface="Times New Roman"/>
              <a:sym typeface="Times New Roman"/>
            </a:endParaRPr>
          </a:p>
          <a:p>
            <a:pPr marL="457200" lvl="0" indent="-393700" algn="just" rtl="0">
              <a:spcBef>
                <a:spcPts val="360"/>
              </a:spcBef>
              <a:spcAft>
                <a:spcPts val="0"/>
              </a:spcAft>
              <a:buSzPts val="2600"/>
              <a:buFont typeface="Times New Roman"/>
              <a:buChar char="•"/>
            </a:pPr>
            <a:endParaRPr sz="2600">
              <a:latin typeface="Times New Roman"/>
              <a:ea typeface="Times New Roman"/>
              <a:cs typeface="Times New Roman"/>
              <a:sym typeface="Times New Roman"/>
            </a:endParaRPr>
          </a:p>
          <a:p>
            <a:pPr marL="457200" lvl="0" indent="-393700" algn="just" rtl="0">
              <a:spcBef>
                <a:spcPts val="0"/>
              </a:spcBef>
              <a:spcAft>
                <a:spcPts val="0"/>
              </a:spcAft>
              <a:buSzPts val="2600"/>
              <a:buFont typeface="Times New Roman"/>
              <a:buChar char="•"/>
            </a:pPr>
            <a:endParaRPr sz="2600">
              <a:latin typeface="Times New Roman"/>
              <a:ea typeface="Times New Roman"/>
              <a:cs typeface="Times New Roman"/>
              <a:sym typeface="Times New Roman"/>
            </a:endParaRPr>
          </a:p>
          <a:p>
            <a:pPr marL="457200" lvl="0" indent="-393700" algn="just" rtl="0">
              <a:spcBef>
                <a:spcPts val="0"/>
              </a:spcBef>
              <a:spcAft>
                <a:spcPts val="0"/>
              </a:spcAft>
              <a:buSzPts val="2600"/>
              <a:buFont typeface="Times New Roman"/>
              <a:buChar char="•"/>
            </a:pPr>
            <a:endParaRPr sz="2600">
              <a:latin typeface="Times New Roman"/>
              <a:ea typeface="Times New Roman"/>
              <a:cs typeface="Times New Roman"/>
              <a:sym typeface="Times New Roman"/>
            </a:endParaRPr>
          </a:p>
          <a:p>
            <a:pPr marL="457200" lvl="0" indent="0" algn="just" rtl="0">
              <a:spcBef>
                <a:spcPts val="360"/>
              </a:spcBef>
              <a:spcAft>
                <a:spcPts val="0"/>
              </a:spcAft>
              <a:buNone/>
            </a:pPr>
            <a:endParaRPr sz="2600">
              <a:latin typeface="Times New Roman"/>
              <a:ea typeface="Times New Roman"/>
              <a:cs typeface="Times New Roman"/>
              <a:sym typeface="Times New Roman"/>
            </a:endParaRPr>
          </a:p>
          <a:p>
            <a:pPr marL="457200" lvl="0" indent="-393700" algn="just" rtl="0">
              <a:spcBef>
                <a:spcPts val="360"/>
              </a:spcBef>
              <a:spcAft>
                <a:spcPts val="0"/>
              </a:spcAft>
              <a:buSzPts val="2600"/>
              <a:buFont typeface="Times New Roman"/>
              <a:buChar char="•"/>
            </a:pPr>
            <a:r>
              <a:rPr lang="en-US" sz="2600">
                <a:latin typeface="Times New Roman"/>
                <a:ea typeface="Times New Roman"/>
                <a:cs typeface="Times New Roman"/>
                <a:sym typeface="Times New Roman"/>
              </a:rPr>
              <a:t>The output (decision boundary)  of these two perceptron will combine together</a:t>
            </a:r>
            <a:endParaRPr sz="2600">
              <a:latin typeface="Times New Roman"/>
              <a:ea typeface="Times New Roman"/>
              <a:cs typeface="Times New Roman"/>
              <a:sym typeface="Times New Roman"/>
            </a:endParaRPr>
          </a:p>
          <a:p>
            <a:pPr marL="457200" lvl="0" indent="0" algn="just" rtl="0">
              <a:spcBef>
                <a:spcPts val="360"/>
              </a:spcBef>
              <a:spcAft>
                <a:spcPts val="0"/>
              </a:spcAft>
              <a:buNone/>
            </a:pPr>
            <a:endParaRPr sz="2600">
              <a:latin typeface="Times New Roman"/>
              <a:ea typeface="Times New Roman"/>
              <a:cs typeface="Times New Roman"/>
              <a:sym typeface="Times New Roman"/>
            </a:endParaRPr>
          </a:p>
        </p:txBody>
      </p:sp>
      <p:sp>
        <p:nvSpPr>
          <p:cNvPr id="138" name="Google Shape;138;g2d0940dc846_0_35"/>
          <p:cNvSpPr txBox="1">
            <a:spLocks noGrp="1"/>
          </p:cNvSpPr>
          <p:nvPr>
            <p:ph type="sldNum" idx="12"/>
          </p:nvPr>
        </p:nvSpPr>
        <p:spPr>
          <a:xfrm>
            <a:off x="6553200" y="6356350"/>
            <a:ext cx="21336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10</a:t>
            </a:fld>
            <a:endParaRPr/>
          </a:p>
        </p:txBody>
      </p:sp>
      <p:pic>
        <p:nvPicPr>
          <p:cNvPr id="139" name="Google Shape;139;g2d0940dc846_0_35"/>
          <p:cNvPicPr preferRelativeResize="0"/>
          <p:nvPr/>
        </p:nvPicPr>
        <p:blipFill>
          <a:blip r:embed="rId3">
            <a:alphaModFix/>
          </a:blip>
          <a:stretch>
            <a:fillRect/>
          </a:stretch>
        </p:blipFill>
        <p:spPr>
          <a:xfrm>
            <a:off x="0" y="1652550"/>
            <a:ext cx="9144002" cy="3473700"/>
          </a:xfrm>
          <a:prstGeom prst="rect">
            <a:avLst/>
          </a:prstGeom>
          <a:noFill/>
          <a:ln>
            <a:noFill/>
          </a:ln>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806"/>
        <p:cNvGrpSpPr/>
        <p:nvPr/>
      </p:nvGrpSpPr>
      <p:grpSpPr>
        <a:xfrm>
          <a:off x="0" y="0"/>
          <a:ext cx="0" cy="0"/>
          <a:chOff x="0" y="0"/>
          <a:chExt cx="0" cy="0"/>
        </a:xfrm>
      </p:grpSpPr>
      <p:sp>
        <p:nvSpPr>
          <p:cNvPr id="807" name="Google Shape;807;p85"/>
          <p:cNvSpPr txBox="1">
            <a:spLocks noGrp="1"/>
          </p:cNvSpPr>
          <p:nvPr>
            <p:ph type="title"/>
          </p:nvPr>
        </p:nvSpPr>
        <p:spPr>
          <a:xfrm>
            <a:off x="457200" y="0"/>
            <a:ext cx="8229600" cy="6858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4400"/>
              <a:buFont typeface="Calibri"/>
              <a:buNone/>
            </a:pPr>
            <a:r>
              <a:rPr lang="en-US" sz="4400" b="0" i="0" u="none">
                <a:solidFill>
                  <a:schemeClr val="dk1"/>
                </a:solidFill>
                <a:latin typeface="Calibri"/>
                <a:ea typeface="Calibri"/>
                <a:cs typeface="Calibri"/>
                <a:sym typeface="Calibri"/>
              </a:rPr>
              <a:t>Support Vector Machines</a:t>
            </a:r>
            <a:endParaRPr sz="4400" b="0" i="0" u="none">
              <a:solidFill>
                <a:schemeClr val="dk1"/>
              </a:solidFill>
              <a:latin typeface="Calibri"/>
              <a:ea typeface="Calibri"/>
              <a:cs typeface="Calibri"/>
              <a:sym typeface="Calibri"/>
            </a:endParaRPr>
          </a:p>
        </p:txBody>
      </p:sp>
      <p:sp>
        <p:nvSpPr>
          <p:cNvPr id="808" name="Google Shape;808;p85"/>
          <p:cNvSpPr txBox="1">
            <a:spLocks noGrp="1"/>
          </p:cNvSpPr>
          <p:nvPr>
            <p:ph type="body" idx="1"/>
          </p:nvPr>
        </p:nvSpPr>
        <p:spPr>
          <a:xfrm>
            <a:off x="76200" y="838200"/>
            <a:ext cx="8915400" cy="5715000"/>
          </a:xfrm>
          <a:prstGeom prst="rect">
            <a:avLst/>
          </a:prstGeom>
          <a:noFill/>
          <a:ln>
            <a:noFill/>
          </a:ln>
        </p:spPr>
        <p:txBody>
          <a:bodyPr spcFirstLastPara="1" wrap="square" lIns="91425" tIns="45700" rIns="91425" bIns="45700" anchor="t" anchorCtr="0">
            <a:noAutofit/>
          </a:bodyPr>
          <a:lstStyle/>
          <a:p>
            <a:pPr marL="342900" marR="0" lvl="0" indent="-342900" algn="just" rtl="0">
              <a:lnSpc>
                <a:spcPct val="100000"/>
              </a:lnSpc>
              <a:spcBef>
                <a:spcPts val="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Kernel functions are introduce rather than bases</a:t>
            </a:r>
            <a:endParaRPr sz="2400" b="0" i="0" u="none">
              <a:solidFill>
                <a:schemeClr val="dk1"/>
              </a:solidFill>
              <a:latin typeface="Calibri"/>
              <a:ea typeface="Calibri"/>
              <a:cs typeface="Calibri"/>
              <a:sym typeface="Calibri"/>
            </a:endParaRPr>
          </a:p>
          <a:p>
            <a:pPr marL="342900" marR="0" lvl="0" indent="-342900" algn="just" rtl="0">
              <a:lnSpc>
                <a:spcPct val="100000"/>
              </a:lnSpc>
              <a:spcBef>
                <a:spcPts val="48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Perceptron was rather limited in that it could only identify straight line classifiers, that is, it could only separate out groups of data if it was possible to draw a straight line (hyperplane in higher dimensions) between them. </a:t>
            </a:r>
            <a:endParaRPr sz="2400" b="0" i="0" u="none">
              <a:solidFill>
                <a:schemeClr val="dk1"/>
              </a:solidFill>
              <a:latin typeface="Calibri"/>
              <a:ea typeface="Calibri"/>
              <a:cs typeface="Calibri"/>
              <a:sym typeface="Calibri"/>
            </a:endParaRPr>
          </a:p>
          <a:p>
            <a:pPr marL="342900" marR="0" lvl="0" indent="-342900" algn="just" rtl="0">
              <a:lnSpc>
                <a:spcPct val="100000"/>
              </a:lnSpc>
              <a:spcBef>
                <a:spcPts val="48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This meant that it could not learn to distinguish between the two truth classes of the 2D XOR function. </a:t>
            </a:r>
            <a:endParaRPr sz="2400" b="0" i="0" u="none">
              <a:solidFill>
                <a:schemeClr val="dk1"/>
              </a:solidFill>
              <a:latin typeface="Calibri"/>
              <a:ea typeface="Calibri"/>
              <a:cs typeface="Calibri"/>
              <a:sym typeface="Calibri"/>
            </a:endParaRPr>
          </a:p>
          <a:p>
            <a:pPr marL="342900" marR="0" lvl="0" indent="-342900" algn="l" rtl="0">
              <a:lnSpc>
                <a:spcPct val="100000"/>
              </a:lnSpc>
              <a:spcBef>
                <a:spcPts val="48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Possible to modify the problem so that the Perceptron could solve the problem by changing the data so that it used more dimensions than the original data.</a:t>
            </a:r>
            <a:endParaRPr sz="2400" b="0" i="0" u="none">
              <a:solidFill>
                <a:schemeClr val="dk1"/>
              </a:solidFill>
              <a:latin typeface="Calibri"/>
              <a:ea typeface="Calibri"/>
              <a:cs typeface="Calibri"/>
              <a:sym typeface="Calibri"/>
            </a:endParaRPr>
          </a:p>
          <a:p>
            <a:pPr marL="742950" marR="0" lvl="1" indent="-285750" algn="l" rtl="0">
              <a:lnSpc>
                <a:spcPct val="100000"/>
              </a:lnSpc>
              <a:spcBef>
                <a:spcPts val="480"/>
              </a:spcBef>
              <a:spcAft>
                <a:spcPts val="0"/>
              </a:spcAft>
              <a:buClr>
                <a:schemeClr val="dk1"/>
              </a:buClr>
              <a:buSzPts val="2400"/>
              <a:buFont typeface="Arial"/>
              <a:buChar char="–"/>
            </a:pPr>
            <a:r>
              <a:rPr lang="en-US" sz="2400" b="0" i="0" u="none" strike="noStrike" cap="none">
                <a:solidFill>
                  <a:schemeClr val="dk1"/>
                </a:solidFill>
                <a:latin typeface="Calibri"/>
                <a:ea typeface="Calibri"/>
                <a:cs typeface="Calibri"/>
                <a:sym typeface="Calibri"/>
              </a:rPr>
              <a:t>modify the data by changing its representation</a:t>
            </a:r>
            <a:endParaRPr sz="2800" b="0" i="0" u="none" strike="noStrike" cap="none">
              <a:solidFill>
                <a:schemeClr val="dk1"/>
              </a:solidFill>
              <a:latin typeface="Calibri"/>
              <a:ea typeface="Calibri"/>
              <a:cs typeface="Calibri"/>
              <a:sym typeface="Calibri"/>
            </a:endParaRPr>
          </a:p>
          <a:p>
            <a:pPr marL="742950" marR="0" lvl="1" indent="-285750" algn="l" rtl="0">
              <a:lnSpc>
                <a:spcPct val="100000"/>
              </a:lnSpc>
              <a:spcBef>
                <a:spcPts val="480"/>
              </a:spcBef>
              <a:spcAft>
                <a:spcPts val="0"/>
              </a:spcAft>
              <a:buClr>
                <a:schemeClr val="dk1"/>
              </a:buClr>
              <a:buSzPts val="2400"/>
              <a:buFont typeface="Arial"/>
              <a:buChar char="–"/>
            </a:pPr>
            <a:r>
              <a:rPr lang="en-US" sz="2400" b="0" i="0" u="none" strike="noStrike" cap="none">
                <a:solidFill>
                  <a:schemeClr val="dk1"/>
                </a:solidFill>
                <a:latin typeface="Calibri"/>
                <a:ea typeface="Calibri"/>
                <a:cs typeface="Calibri"/>
                <a:sym typeface="Calibri"/>
              </a:rPr>
              <a:t>introduce kernel functions rather than bases</a:t>
            </a:r>
            <a:endParaRPr sz="2400" b="0" i="0" u="none" strike="noStrike" cap="none">
              <a:solidFill>
                <a:schemeClr val="dk1"/>
              </a:solidFill>
              <a:latin typeface="Calibri"/>
              <a:ea typeface="Calibri"/>
              <a:cs typeface="Calibri"/>
              <a:sym typeface="Calibri"/>
            </a:endParaRPr>
          </a:p>
          <a:p>
            <a:pPr marL="342900" marR="0" lvl="0" indent="-342900" algn="just" rtl="0">
              <a:lnSpc>
                <a:spcPct val="100000"/>
              </a:lnSpc>
              <a:spcBef>
                <a:spcPts val="48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The problem is how to work out which dimensions to use, and that is what kernel methods, which is the class of algorithms.</a:t>
            </a:r>
            <a:endParaRPr sz="2400" b="0" i="0" u="none">
              <a:solidFill>
                <a:schemeClr val="dk1"/>
              </a:solidFill>
              <a:latin typeface="Calibri"/>
              <a:ea typeface="Calibri"/>
              <a:cs typeface="Calibri"/>
              <a:sym typeface="Calibri"/>
            </a:endParaRPr>
          </a:p>
        </p:txBody>
      </p:sp>
      <p:sp>
        <p:nvSpPr>
          <p:cNvPr id="809" name="Google Shape;809;p8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pPr marL="0" lvl="0" indent="0" algn="r" rtl="0">
                <a:lnSpc>
                  <a:spcPct val="100000"/>
                </a:lnSpc>
                <a:spcBef>
                  <a:spcPts val="0"/>
                </a:spcBef>
                <a:spcAft>
                  <a:spcPts val="0"/>
                </a:spcAft>
                <a:buSzPts val="1200"/>
                <a:buNone/>
              </a:pPr>
              <a:t>100</a:t>
            </a:fld>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814"/>
        <p:cNvGrpSpPr/>
        <p:nvPr/>
      </p:nvGrpSpPr>
      <p:grpSpPr>
        <a:xfrm>
          <a:off x="0" y="0"/>
          <a:ext cx="0" cy="0"/>
          <a:chOff x="0" y="0"/>
          <a:chExt cx="0" cy="0"/>
        </a:xfrm>
      </p:grpSpPr>
      <p:sp>
        <p:nvSpPr>
          <p:cNvPr id="815" name="Google Shape;815;g2d0940dc846_0_121"/>
          <p:cNvSpPr txBox="1">
            <a:spLocks noGrp="1"/>
          </p:cNvSpPr>
          <p:nvPr>
            <p:ph type="body" idx="1"/>
          </p:nvPr>
        </p:nvSpPr>
        <p:spPr>
          <a:xfrm>
            <a:off x="76200" y="76200"/>
            <a:ext cx="8991600" cy="6629400"/>
          </a:xfrm>
          <a:prstGeom prst="rect">
            <a:avLst/>
          </a:prstGeom>
          <a:noFill/>
          <a:ln>
            <a:noFill/>
          </a:ln>
        </p:spPr>
        <p:txBody>
          <a:bodyPr spcFirstLastPara="1" wrap="square" lIns="91425" tIns="45700" rIns="91425" bIns="45700" anchor="t" anchorCtr="0">
            <a:noAutofit/>
          </a:bodyPr>
          <a:lstStyle/>
          <a:p>
            <a:pPr marL="342900" marR="0" lvl="0" indent="-342900" algn="just" rtl="0">
              <a:lnSpc>
                <a:spcPct val="100000"/>
              </a:lnSpc>
              <a:spcBef>
                <a:spcPts val="0"/>
              </a:spcBef>
              <a:spcAft>
                <a:spcPts val="0"/>
              </a:spcAft>
              <a:buClr>
                <a:schemeClr val="dk1"/>
              </a:buClr>
              <a:buSzPts val="2400"/>
              <a:buFont typeface="Times New Roman"/>
              <a:buChar char="•"/>
            </a:pPr>
            <a:r>
              <a:rPr lang="en-US" sz="2400" i="0" u="none">
                <a:solidFill>
                  <a:schemeClr val="dk1"/>
                </a:solidFill>
                <a:latin typeface="Times New Roman"/>
                <a:ea typeface="Times New Roman"/>
                <a:cs typeface="Times New Roman"/>
                <a:sym typeface="Times New Roman"/>
              </a:rPr>
              <a:t>Support Vector Machine (SVM) , which is one of the most popular algorithms in modern machine learning. </a:t>
            </a:r>
            <a:endParaRPr sz="2400" i="0" u="none">
              <a:solidFill>
                <a:schemeClr val="dk1"/>
              </a:solidFill>
              <a:latin typeface="Times New Roman"/>
              <a:ea typeface="Times New Roman"/>
              <a:cs typeface="Times New Roman"/>
              <a:sym typeface="Times New Roman"/>
            </a:endParaRPr>
          </a:p>
          <a:p>
            <a:pPr marL="457200" marR="0" lvl="0" indent="0" algn="just" rtl="0">
              <a:lnSpc>
                <a:spcPct val="100000"/>
              </a:lnSpc>
              <a:spcBef>
                <a:spcPts val="0"/>
              </a:spcBef>
              <a:spcAft>
                <a:spcPts val="0"/>
              </a:spcAft>
              <a:buNone/>
            </a:pPr>
            <a:endParaRPr sz="2400">
              <a:latin typeface="Times New Roman"/>
              <a:ea typeface="Times New Roman"/>
              <a:cs typeface="Times New Roman"/>
              <a:sym typeface="Times New Roman"/>
            </a:endParaRPr>
          </a:p>
          <a:p>
            <a:pPr marL="342900" marR="0" lvl="0" indent="-342900" algn="just" rtl="0">
              <a:lnSpc>
                <a:spcPct val="100000"/>
              </a:lnSpc>
              <a:spcBef>
                <a:spcPts val="0"/>
              </a:spcBef>
              <a:spcAft>
                <a:spcPts val="0"/>
              </a:spcAft>
              <a:buSzPts val="2400"/>
              <a:buFont typeface="Times New Roman"/>
              <a:buChar char="•"/>
            </a:pPr>
            <a:r>
              <a:rPr lang="en-US" sz="2400">
                <a:latin typeface="Times New Roman"/>
                <a:ea typeface="Times New Roman"/>
                <a:cs typeface="Times New Roman"/>
                <a:sym typeface="Times New Roman"/>
              </a:rPr>
              <a:t>It is a supervised machine learning algorithm.</a:t>
            </a:r>
            <a:endParaRPr sz="2400">
              <a:latin typeface="Times New Roman"/>
              <a:ea typeface="Times New Roman"/>
              <a:cs typeface="Times New Roman"/>
              <a:sym typeface="Times New Roman"/>
            </a:endParaRPr>
          </a:p>
          <a:p>
            <a:pPr marL="457200" marR="0" lvl="0" indent="0" algn="just" rtl="0">
              <a:lnSpc>
                <a:spcPct val="100000"/>
              </a:lnSpc>
              <a:spcBef>
                <a:spcPts val="0"/>
              </a:spcBef>
              <a:spcAft>
                <a:spcPts val="0"/>
              </a:spcAft>
              <a:buNone/>
            </a:pPr>
            <a:endParaRPr sz="2400">
              <a:latin typeface="Times New Roman"/>
              <a:ea typeface="Times New Roman"/>
              <a:cs typeface="Times New Roman"/>
              <a:sym typeface="Times New Roman"/>
            </a:endParaRPr>
          </a:p>
          <a:p>
            <a:pPr marL="342900" marR="0" lvl="0" indent="-342900" algn="just" rtl="0">
              <a:lnSpc>
                <a:spcPct val="100000"/>
              </a:lnSpc>
              <a:spcBef>
                <a:spcPts val="0"/>
              </a:spcBef>
              <a:spcAft>
                <a:spcPts val="0"/>
              </a:spcAft>
              <a:buSzPts val="2400"/>
              <a:buFont typeface="Times New Roman"/>
              <a:buChar char="•"/>
            </a:pPr>
            <a:r>
              <a:rPr lang="en-US" sz="2400">
                <a:latin typeface="Times New Roman"/>
                <a:ea typeface="Times New Roman"/>
                <a:cs typeface="Times New Roman"/>
                <a:sym typeface="Times New Roman"/>
              </a:rPr>
              <a:t>Usee for classification and regression, Mostly used for classification.</a:t>
            </a:r>
            <a:endParaRPr sz="2400">
              <a:latin typeface="Times New Roman"/>
              <a:ea typeface="Times New Roman"/>
              <a:cs typeface="Times New Roman"/>
              <a:sym typeface="Times New Roman"/>
            </a:endParaRPr>
          </a:p>
          <a:p>
            <a:pPr marL="457200" marR="0" lvl="0" indent="0" algn="just" rtl="0">
              <a:lnSpc>
                <a:spcPct val="100000"/>
              </a:lnSpc>
              <a:spcBef>
                <a:spcPts val="0"/>
              </a:spcBef>
              <a:spcAft>
                <a:spcPts val="0"/>
              </a:spcAft>
              <a:buNone/>
            </a:pPr>
            <a:endParaRPr sz="2400">
              <a:latin typeface="Times New Roman"/>
              <a:ea typeface="Times New Roman"/>
              <a:cs typeface="Times New Roman"/>
              <a:sym typeface="Times New Roman"/>
            </a:endParaRPr>
          </a:p>
          <a:p>
            <a:pPr marL="342900" marR="0" lvl="0" indent="-342900" algn="just" rtl="0">
              <a:lnSpc>
                <a:spcPct val="100000"/>
              </a:lnSpc>
              <a:spcBef>
                <a:spcPts val="480"/>
              </a:spcBef>
              <a:spcAft>
                <a:spcPts val="0"/>
              </a:spcAft>
              <a:buClr>
                <a:schemeClr val="dk1"/>
              </a:buClr>
              <a:buSzPts val="2400"/>
              <a:buFont typeface="Times New Roman"/>
              <a:buChar char="•"/>
            </a:pPr>
            <a:r>
              <a:rPr lang="en-US" sz="2400" i="0" u="none">
                <a:solidFill>
                  <a:schemeClr val="dk1"/>
                </a:solidFill>
                <a:latin typeface="Times New Roman"/>
                <a:ea typeface="Times New Roman"/>
                <a:cs typeface="Times New Roman"/>
                <a:sym typeface="Times New Roman"/>
              </a:rPr>
              <a:t>It was introduced by Vapnik in 1992 and has taken off radically since then, principally because it often (but not always) provides very impressive classification performance on reasonably sized datasets.</a:t>
            </a:r>
            <a:endParaRPr sz="2400" i="0" u="none">
              <a:solidFill>
                <a:schemeClr val="dk1"/>
              </a:solidFill>
              <a:latin typeface="Times New Roman"/>
              <a:ea typeface="Times New Roman"/>
              <a:cs typeface="Times New Roman"/>
              <a:sym typeface="Times New Roman"/>
            </a:endParaRPr>
          </a:p>
          <a:p>
            <a:pPr marL="457200" marR="0" lvl="0" indent="0" algn="just" rtl="0">
              <a:lnSpc>
                <a:spcPct val="100000"/>
              </a:lnSpc>
              <a:spcBef>
                <a:spcPts val="480"/>
              </a:spcBef>
              <a:spcAft>
                <a:spcPts val="0"/>
              </a:spcAft>
              <a:buNone/>
            </a:pPr>
            <a:endParaRPr sz="2400">
              <a:latin typeface="Times New Roman"/>
              <a:ea typeface="Times New Roman"/>
              <a:cs typeface="Times New Roman"/>
              <a:sym typeface="Times New Roman"/>
            </a:endParaRPr>
          </a:p>
          <a:p>
            <a:pPr marL="342900" marR="0" lvl="0" indent="-342900" algn="just" rtl="0">
              <a:lnSpc>
                <a:spcPct val="100000"/>
              </a:lnSpc>
              <a:spcBef>
                <a:spcPts val="480"/>
              </a:spcBef>
              <a:spcAft>
                <a:spcPts val="0"/>
              </a:spcAft>
              <a:buClr>
                <a:schemeClr val="dk1"/>
              </a:buClr>
              <a:buSzPts val="2400"/>
              <a:buFont typeface="Times New Roman"/>
              <a:buChar char="•"/>
            </a:pPr>
            <a:r>
              <a:rPr lang="en-US" sz="2400" i="0" u="none">
                <a:solidFill>
                  <a:schemeClr val="dk1"/>
                </a:solidFill>
                <a:latin typeface="Times New Roman"/>
                <a:ea typeface="Times New Roman"/>
                <a:cs typeface="Times New Roman"/>
                <a:sym typeface="Times New Roman"/>
              </a:rPr>
              <a:t>SVMs do not work well on extremely large datasets, since the computations don’t scale well with the number of training examples, and so become computationally very expensive. </a:t>
            </a:r>
            <a:endParaRPr sz="2400" i="0" u="none">
              <a:solidFill>
                <a:schemeClr val="dk1"/>
              </a:solidFill>
              <a:latin typeface="Times New Roman"/>
              <a:ea typeface="Times New Roman"/>
              <a:cs typeface="Times New Roman"/>
              <a:sym typeface="Times New Roman"/>
            </a:endParaRPr>
          </a:p>
          <a:p>
            <a:pPr marL="457200" marR="0" lvl="0" indent="0" algn="just" rtl="0">
              <a:lnSpc>
                <a:spcPct val="100000"/>
              </a:lnSpc>
              <a:spcBef>
                <a:spcPts val="480"/>
              </a:spcBef>
              <a:spcAft>
                <a:spcPts val="0"/>
              </a:spcAft>
              <a:buNone/>
            </a:pPr>
            <a:endParaRPr sz="2400">
              <a:latin typeface="Times New Roman"/>
              <a:ea typeface="Times New Roman"/>
              <a:cs typeface="Times New Roman"/>
              <a:sym typeface="Times New Roman"/>
            </a:endParaRPr>
          </a:p>
          <a:p>
            <a:pPr marL="342900" marR="0" lvl="0" indent="-342900" algn="just" rtl="0">
              <a:lnSpc>
                <a:spcPct val="100000"/>
              </a:lnSpc>
              <a:spcBef>
                <a:spcPts val="480"/>
              </a:spcBef>
              <a:spcAft>
                <a:spcPts val="0"/>
              </a:spcAft>
              <a:buSzPts val="2400"/>
              <a:buFont typeface="Times New Roman"/>
              <a:buChar char="•"/>
            </a:pPr>
            <a:r>
              <a:rPr lang="en-US" sz="2400">
                <a:latin typeface="Times New Roman"/>
                <a:ea typeface="Times New Roman"/>
                <a:cs typeface="Times New Roman"/>
                <a:sym typeface="Times New Roman"/>
              </a:rPr>
              <a:t>Two types  i) Linear SVM   ii) Non-linear SVM</a:t>
            </a:r>
            <a:endParaRPr sz="2400">
              <a:latin typeface="Times New Roman"/>
              <a:ea typeface="Times New Roman"/>
              <a:cs typeface="Times New Roman"/>
              <a:sym typeface="Times New Roman"/>
            </a:endParaRPr>
          </a:p>
          <a:p>
            <a:pPr marL="0" marR="0" lvl="0" indent="0" algn="just" rtl="0">
              <a:lnSpc>
                <a:spcPct val="100000"/>
              </a:lnSpc>
              <a:spcBef>
                <a:spcPts val="480"/>
              </a:spcBef>
              <a:spcAft>
                <a:spcPts val="0"/>
              </a:spcAft>
              <a:buNone/>
            </a:pPr>
            <a:endParaRPr/>
          </a:p>
        </p:txBody>
      </p:sp>
      <p:sp>
        <p:nvSpPr>
          <p:cNvPr id="816" name="Google Shape;816;g2d0940dc846_0_121"/>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898989"/>
              </a:buClr>
              <a:buSzPts val="1200"/>
              <a:buFont typeface="Calibri"/>
              <a:buNone/>
            </a:pPr>
            <a:fld id="{00000000-1234-1234-1234-123412341234}" type="slidenum">
              <a:rPr lang="en-US"/>
              <a:pPr marL="0" lvl="0" indent="0" algn="r" rtl="0">
                <a:spcBef>
                  <a:spcPts val="0"/>
                </a:spcBef>
                <a:spcAft>
                  <a:spcPts val="0"/>
                </a:spcAft>
                <a:buClr>
                  <a:srgbClr val="898989"/>
                </a:buClr>
                <a:buSzPts val="1200"/>
                <a:buFont typeface="Calibri"/>
                <a:buNone/>
              </a:pPr>
              <a:t>101</a:t>
            </a:fld>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821"/>
        <p:cNvGrpSpPr/>
        <p:nvPr/>
      </p:nvGrpSpPr>
      <p:grpSpPr>
        <a:xfrm>
          <a:off x="0" y="0"/>
          <a:ext cx="0" cy="0"/>
          <a:chOff x="0" y="0"/>
          <a:chExt cx="0" cy="0"/>
        </a:xfrm>
      </p:grpSpPr>
      <p:sp>
        <p:nvSpPr>
          <p:cNvPr id="822" name="Google Shape;822;g2d0940dc846_0_202"/>
          <p:cNvSpPr txBox="1">
            <a:spLocks noGrp="1"/>
          </p:cNvSpPr>
          <p:nvPr>
            <p:ph type="body" idx="1"/>
          </p:nvPr>
        </p:nvSpPr>
        <p:spPr>
          <a:xfrm>
            <a:off x="76200" y="76200"/>
            <a:ext cx="8991600" cy="6629400"/>
          </a:xfrm>
          <a:prstGeom prst="rect">
            <a:avLst/>
          </a:prstGeom>
          <a:noFill/>
          <a:ln>
            <a:noFill/>
          </a:ln>
        </p:spPr>
        <p:txBody>
          <a:bodyPr spcFirstLastPara="1" wrap="square" lIns="91425" tIns="45700" rIns="91425" bIns="45700" anchor="t" anchorCtr="0">
            <a:noAutofit/>
          </a:bodyPr>
          <a:lstStyle/>
          <a:p>
            <a:pPr marL="342900" marR="0" lvl="0" indent="-342900" algn="just" rtl="0">
              <a:lnSpc>
                <a:spcPct val="100000"/>
              </a:lnSpc>
              <a:spcBef>
                <a:spcPts val="0"/>
              </a:spcBef>
              <a:spcAft>
                <a:spcPts val="0"/>
              </a:spcAft>
              <a:buClr>
                <a:schemeClr val="dk1"/>
              </a:buClr>
              <a:buSzPts val="2400"/>
              <a:buFont typeface="Times New Roman"/>
              <a:buChar char="•"/>
            </a:pPr>
            <a:r>
              <a:rPr lang="en-US" sz="2400">
                <a:latin typeface="Times New Roman"/>
                <a:ea typeface="Times New Roman"/>
                <a:cs typeface="Times New Roman"/>
                <a:sym typeface="Times New Roman"/>
              </a:rPr>
              <a:t>In this algorithm we plot data item as a point in n-dimensional space ( n is the no. of features) with the value of each feature being the value of particular coordinate</a:t>
            </a:r>
            <a:endParaRPr sz="2400">
              <a:latin typeface="Times New Roman"/>
              <a:ea typeface="Times New Roman"/>
              <a:cs typeface="Times New Roman"/>
              <a:sym typeface="Times New Roman"/>
            </a:endParaRPr>
          </a:p>
          <a:p>
            <a:pPr marL="457200" marR="0" lvl="0" indent="0" algn="just" rtl="0">
              <a:lnSpc>
                <a:spcPct val="100000"/>
              </a:lnSpc>
              <a:spcBef>
                <a:spcPts val="0"/>
              </a:spcBef>
              <a:spcAft>
                <a:spcPts val="0"/>
              </a:spcAft>
              <a:buNone/>
            </a:pPr>
            <a:endParaRPr sz="2400">
              <a:latin typeface="Times New Roman"/>
              <a:ea typeface="Times New Roman"/>
              <a:cs typeface="Times New Roman"/>
              <a:sym typeface="Times New Roman"/>
            </a:endParaRPr>
          </a:p>
          <a:p>
            <a:pPr marL="0" marR="0" lvl="0" indent="0" algn="just" rtl="0">
              <a:lnSpc>
                <a:spcPct val="100000"/>
              </a:lnSpc>
              <a:spcBef>
                <a:spcPts val="0"/>
              </a:spcBef>
              <a:spcAft>
                <a:spcPts val="0"/>
              </a:spcAft>
              <a:buNone/>
            </a:pPr>
            <a:r>
              <a:rPr lang="en-US" sz="2400" b="1">
                <a:solidFill>
                  <a:srgbClr val="E06666"/>
                </a:solidFill>
                <a:latin typeface="Times New Roman"/>
                <a:ea typeface="Times New Roman"/>
                <a:cs typeface="Times New Roman"/>
                <a:sym typeface="Times New Roman"/>
              </a:rPr>
              <a:t>Hyperplane: </a:t>
            </a:r>
            <a:r>
              <a:rPr lang="en-US" sz="2400" b="1">
                <a:latin typeface="Times New Roman"/>
                <a:ea typeface="Times New Roman"/>
                <a:cs typeface="Times New Roman"/>
                <a:sym typeface="Times New Roman"/>
              </a:rPr>
              <a:t>A hyperplane is defined as an n-1 dimensional euclidean space that separates an n-dimensional euclidean space into two disconnected parts or classes</a:t>
            </a:r>
            <a:endParaRPr sz="2400" b="1" i="0" u="none">
              <a:latin typeface="Times New Roman"/>
              <a:ea typeface="Times New Roman"/>
              <a:cs typeface="Times New Roman"/>
              <a:sym typeface="Times New Roman"/>
            </a:endParaRPr>
          </a:p>
          <a:p>
            <a:pPr marL="457200" marR="0" lvl="0" indent="0" algn="just" rtl="0">
              <a:lnSpc>
                <a:spcPct val="100000"/>
              </a:lnSpc>
              <a:spcBef>
                <a:spcPts val="0"/>
              </a:spcBef>
              <a:spcAft>
                <a:spcPts val="0"/>
              </a:spcAft>
              <a:buNone/>
            </a:pPr>
            <a:endParaRPr sz="2400">
              <a:latin typeface="Times New Roman"/>
              <a:ea typeface="Times New Roman"/>
              <a:cs typeface="Times New Roman"/>
              <a:sym typeface="Times New Roman"/>
            </a:endParaRPr>
          </a:p>
          <a:p>
            <a:pPr marL="342900" marR="0" lvl="0" indent="-342900" algn="just" rtl="0">
              <a:lnSpc>
                <a:spcPct val="100000"/>
              </a:lnSpc>
              <a:spcBef>
                <a:spcPts val="480"/>
              </a:spcBef>
              <a:spcAft>
                <a:spcPts val="0"/>
              </a:spcAft>
              <a:buSzPts val="2400"/>
              <a:buFont typeface="Times New Roman"/>
              <a:buChar char="•"/>
            </a:pPr>
            <a:r>
              <a:rPr lang="en-US" sz="2400">
                <a:latin typeface="Times New Roman"/>
                <a:ea typeface="Times New Roman"/>
                <a:cs typeface="Times New Roman"/>
                <a:sym typeface="Times New Roman"/>
              </a:rPr>
              <a:t> </a:t>
            </a:r>
            <a:r>
              <a:rPr lang="en-US" sz="2400" b="1">
                <a:latin typeface="Times New Roman"/>
                <a:ea typeface="Times New Roman"/>
                <a:cs typeface="Times New Roman"/>
                <a:sym typeface="Times New Roman"/>
              </a:rPr>
              <a:t>“Optimal Hyperplane” </a:t>
            </a:r>
            <a:r>
              <a:rPr lang="en-US" sz="2400">
                <a:latin typeface="Times New Roman"/>
                <a:ea typeface="Times New Roman"/>
                <a:cs typeface="Times New Roman"/>
                <a:sym typeface="Times New Roman"/>
              </a:rPr>
              <a:t> is one that maximizes the margin between the two classes  ( which means the distance of the hyperplane is equal from the both the nearest data points of the two classes</a:t>
            </a:r>
            <a:endParaRPr sz="2400">
              <a:latin typeface="Times New Roman"/>
              <a:ea typeface="Times New Roman"/>
              <a:cs typeface="Times New Roman"/>
              <a:sym typeface="Times New Roman"/>
            </a:endParaRPr>
          </a:p>
          <a:p>
            <a:pPr marL="0" marR="0" lvl="0" indent="0" algn="just" rtl="0">
              <a:lnSpc>
                <a:spcPct val="100000"/>
              </a:lnSpc>
              <a:spcBef>
                <a:spcPts val="480"/>
              </a:spcBef>
              <a:spcAft>
                <a:spcPts val="0"/>
              </a:spcAft>
              <a:buNone/>
            </a:pPr>
            <a:endParaRPr/>
          </a:p>
        </p:txBody>
      </p:sp>
      <p:sp>
        <p:nvSpPr>
          <p:cNvPr id="823" name="Google Shape;823;g2d0940dc846_0_202"/>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898989"/>
              </a:buClr>
              <a:buSzPts val="1200"/>
              <a:buFont typeface="Calibri"/>
              <a:buNone/>
            </a:pPr>
            <a:fld id="{00000000-1234-1234-1234-123412341234}" type="slidenum">
              <a:rPr lang="en-US"/>
              <a:pPr marL="0" lvl="0" indent="0" algn="r" rtl="0">
                <a:spcBef>
                  <a:spcPts val="0"/>
                </a:spcBef>
                <a:spcAft>
                  <a:spcPts val="0"/>
                </a:spcAft>
                <a:buClr>
                  <a:srgbClr val="898989"/>
                </a:buClr>
                <a:buSzPts val="1200"/>
                <a:buFont typeface="Calibri"/>
                <a:buNone/>
              </a:pPr>
              <a:t>102</a:t>
            </a:fld>
            <a:endParaRPr/>
          </a:p>
        </p:txBody>
      </p:sp>
      <p:pic>
        <p:nvPicPr>
          <p:cNvPr id="824" name="Google Shape;824;g2d0940dc846_0_202"/>
          <p:cNvPicPr preferRelativeResize="0"/>
          <p:nvPr/>
        </p:nvPicPr>
        <p:blipFill>
          <a:blip r:embed="rId3">
            <a:alphaModFix/>
          </a:blip>
          <a:stretch>
            <a:fillRect/>
          </a:stretch>
        </p:blipFill>
        <p:spPr>
          <a:xfrm>
            <a:off x="1945750" y="4283000"/>
            <a:ext cx="5336475" cy="3054150"/>
          </a:xfrm>
          <a:prstGeom prst="rect">
            <a:avLst/>
          </a:prstGeom>
          <a:noFill/>
          <a:ln>
            <a:noFill/>
          </a:ln>
        </p:spPr>
      </p:pic>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828"/>
        <p:cNvGrpSpPr/>
        <p:nvPr/>
      </p:nvGrpSpPr>
      <p:grpSpPr>
        <a:xfrm>
          <a:off x="0" y="0"/>
          <a:ext cx="0" cy="0"/>
          <a:chOff x="0" y="0"/>
          <a:chExt cx="0" cy="0"/>
        </a:xfrm>
      </p:grpSpPr>
      <p:sp>
        <p:nvSpPr>
          <p:cNvPr id="829" name="Google Shape;829;p87"/>
          <p:cNvSpPr txBox="1">
            <a:spLocks noGrp="1"/>
          </p:cNvSpPr>
          <p:nvPr>
            <p:ph type="body" idx="1"/>
          </p:nvPr>
        </p:nvSpPr>
        <p:spPr>
          <a:xfrm>
            <a:off x="76200" y="228600"/>
            <a:ext cx="8991600" cy="3429000"/>
          </a:xfrm>
          <a:prstGeom prst="rect">
            <a:avLst/>
          </a:prstGeom>
          <a:noFill/>
          <a:ln>
            <a:noFill/>
          </a:ln>
        </p:spPr>
        <p:txBody>
          <a:bodyPr spcFirstLastPara="1" wrap="square" lIns="91425" tIns="45700" rIns="91425" bIns="45700" anchor="t" anchorCtr="0">
            <a:noAutofit/>
          </a:bodyPr>
          <a:lstStyle/>
          <a:p>
            <a:pPr marL="342900" marR="0" lvl="0" indent="-342900" algn="just" rtl="0">
              <a:lnSpc>
                <a:spcPct val="100000"/>
              </a:lnSpc>
              <a:spcBef>
                <a:spcPts val="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It is this distinction that enables the SVM algorithm to be derived, so that is where we will start.</a:t>
            </a:r>
            <a:endParaRPr sz="2400" b="0" i="0" u="none">
              <a:solidFill>
                <a:schemeClr val="dk1"/>
              </a:solidFill>
              <a:latin typeface="Calibri"/>
              <a:ea typeface="Calibri"/>
              <a:cs typeface="Calibri"/>
              <a:sym typeface="Calibri"/>
            </a:endParaRPr>
          </a:p>
          <a:p>
            <a:pPr marL="342900" marR="0" lvl="0" indent="-342900" algn="just" rtl="0">
              <a:lnSpc>
                <a:spcPct val="100000"/>
              </a:lnSpc>
              <a:spcBef>
                <a:spcPts val="480"/>
              </a:spcBef>
              <a:spcAft>
                <a:spcPts val="0"/>
              </a:spcAft>
              <a:buClr>
                <a:srgbClr val="FF0000"/>
              </a:buClr>
              <a:buSzPts val="2400"/>
              <a:buFont typeface="Arial"/>
              <a:buNone/>
            </a:pPr>
            <a:r>
              <a:rPr lang="en-US" sz="2400" b="0" i="0" u="none">
                <a:solidFill>
                  <a:srgbClr val="FF0000"/>
                </a:solidFill>
                <a:latin typeface="Calibri"/>
                <a:ea typeface="Calibri"/>
                <a:cs typeface="Calibri"/>
                <a:sym typeface="Calibri"/>
              </a:rPr>
              <a:t>OPTIMAL SEPARATION</a:t>
            </a:r>
            <a:endParaRPr sz="2400" b="0" i="0" u="none">
              <a:solidFill>
                <a:srgbClr val="FF0000"/>
              </a:solidFill>
              <a:latin typeface="Calibri"/>
              <a:ea typeface="Calibri"/>
              <a:cs typeface="Calibri"/>
              <a:sym typeface="Calibri"/>
            </a:endParaRPr>
          </a:p>
          <a:p>
            <a:pPr marL="342900" marR="0" lvl="0" indent="-342900" algn="just" rtl="0">
              <a:lnSpc>
                <a:spcPct val="100000"/>
              </a:lnSpc>
              <a:spcBef>
                <a:spcPts val="48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Figure 8.1 shows a simple classification problem with three different possible linear classification lines. </a:t>
            </a:r>
            <a:endParaRPr sz="2400" b="0" i="0" u="none">
              <a:solidFill>
                <a:schemeClr val="dk1"/>
              </a:solidFill>
              <a:latin typeface="Calibri"/>
              <a:ea typeface="Calibri"/>
              <a:cs typeface="Calibri"/>
              <a:sym typeface="Calibri"/>
            </a:endParaRPr>
          </a:p>
          <a:p>
            <a:pPr marL="342900" marR="0" lvl="0" indent="-342900" algn="just" rtl="0">
              <a:lnSpc>
                <a:spcPct val="100000"/>
              </a:lnSpc>
              <a:spcBef>
                <a:spcPts val="48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All three of the lines that are drawn separate out the two classes, so in some sense they are ‘correct’, and the Perceptron would stop its training if it reached any one of them. </a:t>
            </a:r>
            <a:endParaRPr sz="2400" b="0" i="0" u="none">
              <a:solidFill>
                <a:schemeClr val="dk1"/>
              </a:solidFill>
              <a:latin typeface="Calibri"/>
              <a:ea typeface="Calibri"/>
              <a:cs typeface="Calibri"/>
              <a:sym typeface="Calibri"/>
            </a:endParaRPr>
          </a:p>
        </p:txBody>
      </p:sp>
      <p:pic>
        <p:nvPicPr>
          <p:cNvPr id="830" name="Google Shape;830;p87"/>
          <p:cNvPicPr preferRelativeResize="0"/>
          <p:nvPr/>
        </p:nvPicPr>
        <p:blipFill rotWithShape="1">
          <a:blip r:embed="rId3">
            <a:alphaModFix/>
          </a:blip>
          <a:srcRect/>
          <a:stretch/>
        </p:blipFill>
        <p:spPr>
          <a:xfrm>
            <a:off x="0" y="3657600"/>
            <a:ext cx="3048000" cy="2438400"/>
          </a:xfrm>
          <a:prstGeom prst="rect">
            <a:avLst/>
          </a:prstGeom>
          <a:noFill/>
          <a:ln>
            <a:noFill/>
          </a:ln>
        </p:spPr>
      </p:pic>
      <p:pic>
        <p:nvPicPr>
          <p:cNvPr id="831" name="Google Shape;831;p87"/>
          <p:cNvPicPr preferRelativeResize="0"/>
          <p:nvPr/>
        </p:nvPicPr>
        <p:blipFill rotWithShape="1">
          <a:blip r:embed="rId4">
            <a:alphaModFix/>
          </a:blip>
          <a:srcRect/>
          <a:stretch/>
        </p:blipFill>
        <p:spPr>
          <a:xfrm>
            <a:off x="3200400" y="3657600"/>
            <a:ext cx="2819400" cy="2286000"/>
          </a:xfrm>
          <a:prstGeom prst="rect">
            <a:avLst/>
          </a:prstGeom>
          <a:noFill/>
          <a:ln>
            <a:noFill/>
          </a:ln>
        </p:spPr>
      </p:pic>
      <p:pic>
        <p:nvPicPr>
          <p:cNvPr id="832" name="Google Shape;832;p87"/>
          <p:cNvPicPr preferRelativeResize="0"/>
          <p:nvPr/>
        </p:nvPicPr>
        <p:blipFill rotWithShape="1">
          <a:blip r:embed="rId5">
            <a:alphaModFix/>
          </a:blip>
          <a:srcRect/>
          <a:stretch/>
        </p:blipFill>
        <p:spPr>
          <a:xfrm>
            <a:off x="6248400" y="3657600"/>
            <a:ext cx="2695575" cy="2176462"/>
          </a:xfrm>
          <a:prstGeom prst="rect">
            <a:avLst/>
          </a:prstGeom>
          <a:noFill/>
          <a:ln>
            <a:noFill/>
          </a:ln>
        </p:spPr>
      </p:pic>
      <p:sp>
        <p:nvSpPr>
          <p:cNvPr id="833" name="Google Shape;833;p87"/>
          <p:cNvSpPr txBox="1"/>
          <p:nvPr/>
        </p:nvSpPr>
        <p:spPr>
          <a:xfrm>
            <a:off x="76200" y="6443662"/>
            <a:ext cx="8991600" cy="33813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600"/>
              <a:buFont typeface="Arial"/>
              <a:buNone/>
            </a:pPr>
            <a:r>
              <a:rPr lang="en-US" sz="1600" b="0" i="0" u="none" strike="noStrike" cap="none">
                <a:solidFill>
                  <a:schemeClr val="dk1"/>
                </a:solidFill>
                <a:latin typeface="Arial"/>
                <a:ea typeface="Arial"/>
                <a:cs typeface="Arial"/>
                <a:sym typeface="Arial"/>
              </a:rPr>
              <a:t>FIG 8.1 Three different classification lines. Is there any reason why one is better than the others?</a:t>
            </a:r>
            <a:endParaRPr sz="1600" b="0" i="0" u="none" strike="noStrike" cap="none">
              <a:solidFill>
                <a:schemeClr val="dk1"/>
              </a:solidFill>
              <a:latin typeface="Arial"/>
              <a:ea typeface="Arial"/>
              <a:cs typeface="Arial"/>
              <a:sym typeface="Arial"/>
            </a:endParaRPr>
          </a:p>
        </p:txBody>
      </p:sp>
      <p:sp>
        <p:nvSpPr>
          <p:cNvPr id="834" name="Google Shape;834;p8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pPr marL="0" lvl="0" indent="0" algn="r" rtl="0">
                <a:lnSpc>
                  <a:spcPct val="100000"/>
                </a:lnSpc>
                <a:spcBef>
                  <a:spcPts val="0"/>
                </a:spcBef>
                <a:spcAft>
                  <a:spcPts val="0"/>
                </a:spcAft>
                <a:buSzPts val="1200"/>
                <a:buNone/>
              </a:pPr>
              <a:t>103</a:t>
            </a:fld>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838"/>
        <p:cNvGrpSpPr/>
        <p:nvPr/>
      </p:nvGrpSpPr>
      <p:grpSpPr>
        <a:xfrm>
          <a:off x="0" y="0"/>
          <a:ext cx="0" cy="0"/>
          <a:chOff x="0" y="0"/>
          <a:chExt cx="0" cy="0"/>
        </a:xfrm>
      </p:grpSpPr>
      <p:sp>
        <p:nvSpPr>
          <p:cNvPr id="839" name="Google Shape;839;g2d0940dc846_0_723"/>
          <p:cNvSpPr txBox="1">
            <a:spLocks noGrp="1"/>
          </p:cNvSpPr>
          <p:nvPr>
            <p:ph type="body" idx="1"/>
          </p:nvPr>
        </p:nvSpPr>
        <p:spPr>
          <a:xfrm>
            <a:off x="76200" y="76200"/>
            <a:ext cx="8991600" cy="6629400"/>
          </a:xfrm>
          <a:prstGeom prst="rect">
            <a:avLst/>
          </a:prstGeom>
          <a:noFill/>
          <a:ln>
            <a:noFill/>
          </a:ln>
        </p:spPr>
        <p:txBody>
          <a:bodyPr spcFirstLastPara="1" wrap="square" lIns="91425" tIns="45700" rIns="91425" bIns="45700" anchor="t" anchorCtr="0">
            <a:noAutofit/>
          </a:bodyPr>
          <a:lstStyle/>
          <a:p>
            <a:pPr marL="342900" marR="0" lvl="0" indent="-342900" algn="just" rtl="0">
              <a:lnSpc>
                <a:spcPct val="100000"/>
              </a:lnSpc>
              <a:spcBef>
                <a:spcPts val="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However, if you had to pick one of the lines to act as the classifier for a set of test data, most of you would pick the middle picture.</a:t>
            </a:r>
            <a:endParaRPr sz="2400" b="0" i="0" u="none">
              <a:solidFill>
                <a:schemeClr val="dk1"/>
              </a:solidFill>
              <a:latin typeface="Calibri"/>
              <a:ea typeface="Calibri"/>
              <a:cs typeface="Calibri"/>
              <a:sym typeface="Calibri"/>
            </a:endParaRPr>
          </a:p>
          <a:p>
            <a:pPr marL="342900" marR="0" lvl="0" indent="-342900" algn="just" rtl="0">
              <a:lnSpc>
                <a:spcPct val="100000"/>
              </a:lnSpc>
              <a:spcBef>
                <a:spcPts val="48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It’s probably hard to describe exactly why you would do this, but somehow we prefer a line that runs through the middle of the separation between the data points from the two classes, staying approximately equidistant from the data in both classes.</a:t>
            </a:r>
            <a:endParaRPr sz="2400" b="0" i="0" u="none">
              <a:solidFill>
                <a:schemeClr val="dk1"/>
              </a:solidFill>
              <a:latin typeface="Calibri"/>
              <a:ea typeface="Calibri"/>
              <a:cs typeface="Calibri"/>
              <a:sym typeface="Calibri"/>
            </a:endParaRPr>
          </a:p>
          <a:p>
            <a:pPr marL="342900" marR="0" lvl="0" indent="-342900" algn="just" rtl="0">
              <a:lnSpc>
                <a:spcPct val="100000"/>
              </a:lnSpc>
              <a:spcBef>
                <a:spcPts val="480"/>
              </a:spcBef>
              <a:spcAft>
                <a:spcPts val="0"/>
              </a:spcAft>
              <a:buClr>
                <a:srgbClr val="FF0000"/>
              </a:buClr>
              <a:buSzPts val="2400"/>
              <a:buFont typeface="Arial"/>
              <a:buNone/>
            </a:pPr>
            <a:r>
              <a:rPr lang="en-US" sz="2400" b="0" i="0" u="none">
                <a:solidFill>
                  <a:srgbClr val="FF0000"/>
                </a:solidFill>
                <a:latin typeface="Calibri"/>
                <a:ea typeface="Calibri"/>
                <a:cs typeface="Calibri"/>
                <a:sym typeface="Calibri"/>
              </a:rPr>
              <a:t>THE MARGIN AND SUPPORT VECTORS</a:t>
            </a:r>
            <a:endParaRPr sz="2400" b="0" i="0" u="none">
              <a:solidFill>
                <a:srgbClr val="FF0000"/>
              </a:solidFill>
              <a:latin typeface="Calibri"/>
              <a:ea typeface="Calibri"/>
              <a:cs typeface="Calibri"/>
              <a:sym typeface="Calibri"/>
            </a:endParaRPr>
          </a:p>
          <a:p>
            <a:pPr marL="342900" marR="0" lvl="0" indent="-342900" algn="just" rtl="0">
              <a:lnSpc>
                <a:spcPct val="100000"/>
              </a:lnSpc>
              <a:spcBef>
                <a:spcPts val="48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Measure the distance that we have to travel away from the line (in a direction perpendicular to the line) before we hit a data point.</a:t>
            </a:r>
            <a:endParaRPr sz="2400" b="0" i="0" u="none">
              <a:solidFill>
                <a:schemeClr val="dk1"/>
              </a:solidFill>
              <a:latin typeface="Calibri"/>
              <a:ea typeface="Calibri"/>
              <a:cs typeface="Calibri"/>
              <a:sym typeface="Calibri"/>
            </a:endParaRPr>
          </a:p>
          <a:p>
            <a:pPr marL="342900" marR="0" lvl="0" indent="-342900" algn="just" rtl="0">
              <a:lnSpc>
                <a:spcPct val="100000"/>
              </a:lnSpc>
              <a:spcBef>
                <a:spcPts val="48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Imagine that we put a ‘no-man’s land’ around the line (shown in Fig 8.2), so that any point that lies within that region is declared to be too close to the line to be accurately classified.</a:t>
            </a:r>
            <a:endParaRPr sz="2400" b="0" i="0" u="none">
              <a:solidFill>
                <a:schemeClr val="dk1"/>
              </a:solidFill>
              <a:latin typeface="Calibri"/>
              <a:ea typeface="Calibri"/>
              <a:cs typeface="Calibri"/>
              <a:sym typeface="Calibri"/>
            </a:endParaRPr>
          </a:p>
          <a:p>
            <a:pPr marL="342900" marR="0" lvl="0" indent="-342900" algn="just" rtl="0">
              <a:lnSpc>
                <a:spcPct val="100000"/>
              </a:lnSpc>
              <a:spcBef>
                <a:spcPts val="48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This region is symmetric about the line, it forms a cylinder about the line in 3D, and a hyper-cylinder in higher dimensions. </a:t>
            </a:r>
            <a:endParaRPr sz="2400" b="0" i="0" u="none">
              <a:solidFill>
                <a:schemeClr val="dk1"/>
              </a:solidFill>
              <a:latin typeface="Calibri"/>
              <a:ea typeface="Calibri"/>
              <a:cs typeface="Calibri"/>
              <a:sym typeface="Calibri"/>
            </a:endParaRPr>
          </a:p>
          <a:p>
            <a:pPr marL="342900" marR="0" lvl="0" indent="-342900" algn="just" rtl="0">
              <a:lnSpc>
                <a:spcPct val="100000"/>
              </a:lnSpc>
              <a:spcBef>
                <a:spcPts val="48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How large could we make the radius of this cylinder until we started to put points into a no-man’s land, don’t know which class they are from? This largest radius is known as the margin, labelled </a:t>
            </a:r>
            <a:r>
              <a:rPr lang="en-US" sz="2400" b="0" i="1" u="none">
                <a:solidFill>
                  <a:schemeClr val="dk1"/>
                </a:solidFill>
                <a:latin typeface="Calibri"/>
                <a:ea typeface="Calibri"/>
                <a:cs typeface="Calibri"/>
                <a:sym typeface="Calibri"/>
              </a:rPr>
              <a:t>M.</a:t>
            </a:r>
            <a:endParaRPr sz="2400" b="0" i="1" u="none">
              <a:solidFill>
                <a:schemeClr val="dk1"/>
              </a:solidFill>
              <a:latin typeface="Calibri"/>
              <a:ea typeface="Calibri"/>
              <a:cs typeface="Calibri"/>
              <a:sym typeface="Calibri"/>
            </a:endParaRPr>
          </a:p>
        </p:txBody>
      </p:sp>
      <p:sp>
        <p:nvSpPr>
          <p:cNvPr id="840" name="Google Shape;840;g2d0940dc846_0_723"/>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pPr marL="0" lvl="0" indent="0" algn="r" rtl="0">
                <a:lnSpc>
                  <a:spcPct val="100000"/>
                </a:lnSpc>
                <a:spcBef>
                  <a:spcPts val="0"/>
                </a:spcBef>
                <a:spcAft>
                  <a:spcPts val="0"/>
                </a:spcAft>
                <a:buSzPts val="1200"/>
                <a:buNone/>
              </a:pPr>
              <a:t>104</a:t>
            </a:fld>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844"/>
        <p:cNvGrpSpPr/>
        <p:nvPr/>
      </p:nvGrpSpPr>
      <p:grpSpPr>
        <a:xfrm>
          <a:off x="0" y="0"/>
          <a:ext cx="0" cy="0"/>
          <a:chOff x="0" y="0"/>
          <a:chExt cx="0" cy="0"/>
        </a:xfrm>
      </p:grpSpPr>
      <p:sp>
        <p:nvSpPr>
          <p:cNvPr id="845" name="Google Shape;845;g2d0940dc846_0_728"/>
          <p:cNvSpPr txBox="1">
            <a:spLocks noGrp="1"/>
          </p:cNvSpPr>
          <p:nvPr>
            <p:ph type="body" idx="1"/>
          </p:nvPr>
        </p:nvSpPr>
        <p:spPr>
          <a:xfrm>
            <a:off x="152400" y="228600"/>
            <a:ext cx="8839200" cy="6400800"/>
          </a:xfrm>
          <a:prstGeom prst="rect">
            <a:avLst/>
          </a:prstGeom>
          <a:noFill/>
          <a:ln>
            <a:noFill/>
          </a:ln>
        </p:spPr>
        <p:txBody>
          <a:bodyPr spcFirstLastPara="1" wrap="square" lIns="91425" tIns="45700" rIns="91425" bIns="45700" anchor="t" anchorCtr="0">
            <a:noAutofit/>
          </a:bodyPr>
          <a:lstStyle/>
          <a:p>
            <a:pPr marL="342900" marR="0" lvl="0" indent="-342900" algn="just" rtl="0">
              <a:lnSpc>
                <a:spcPct val="100000"/>
              </a:lnSpc>
              <a:spcBef>
                <a:spcPts val="0"/>
              </a:spcBef>
              <a:spcAft>
                <a:spcPts val="0"/>
              </a:spcAft>
              <a:buClr>
                <a:srgbClr val="FF0000"/>
              </a:buClr>
              <a:buSzPts val="2400"/>
              <a:buFont typeface="Arial"/>
              <a:buChar char="•"/>
            </a:pPr>
            <a:r>
              <a:rPr lang="en-US" sz="2400" b="0" i="0" u="none">
                <a:solidFill>
                  <a:srgbClr val="FF0000"/>
                </a:solidFill>
                <a:latin typeface="Calibri"/>
                <a:ea typeface="Calibri"/>
                <a:cs typeface="Calibri"/>
                <a:sym typeface="Calibri"/>
              </a:rPr>
              <a:t>The classifier in the middle of Figure 8.1 has the largest margin of the three.</a:t>
            </a:r>
            <a:endParaRPr sz="2400" b="0" i="0" u="none">
              <a:solidFill>
                <a:srgbClr val="FF0000"/>
              </a:solidFill>
              <a:latin typeface="Calibri"/>
              <a:ea typeface="Calibri"/>
              <a:cs typeface="Calibri"/>
              <a:sym typeface="Calibri"/>
            </a:endParaRPr>
          </a:p>
          <a:p>
            <a:pPr marL="342900" marR="0" lvl="0" indent="-342900" algn="just" rtl="0">
              <a:lnSpc>
                <a:spcPct val="100000"/>
              </a:lnSpc>
              <a:spcBef>
                <a:spcPts val="480"/>
              </a:spcBef>
              <a:spcAft>
                <a:spcPts val="0"/>
              </a:spcAft>
              <a:buClr>
                <a:srgbClr val="FF0000"/>
              </a:buClr>
              <a:buSzPts val="2400"/>
              <a:buFont typeface="Arial"/>
              <a:buChar char="•"/>
            </a:pPr>
            <a:r>
              <a:rPr lang="en-US" sz="2400" b="0" i="0" u="none">
                <a:solidFill>
                  <a:srgbClr val="FF0000"/>
                </a:solidFill>
                <a:latin typeface="Calibri"/>
                <a:ea typeface="Calibri"/>
                <a:cs typeface="Calibri"/>
                <a:sym typeface="Calibri"/>
              </a:rPr>
              <a:t>It has the imaginative name of the maximum margin (linear) classifier</a:t>
            </a:r>
            <a:r>
              <a:rPr lang="en-US" sz="2400" b="0" i="0" u="none">
                <a:solidFill>
                  <a:schemeClr val="dk1"/>
                </a:solidFill>
                <a:latin typeface="Calibri"/>
                <a:ea typeface="Calibri"/>
                <a:cs typeface="Calibri"/>
                <a:sym typeface="Calibri"/>
              </a:rPr>
              <a:t>. </a:t>
            </a:r>
            <a:endParaRPr sz="2400" b="0" i="0" u="none">
              <a:solidFill>
                <a:schemeClr val="dk1"/>
              </a:solidFill>
              <a:latin typeface="Calibri"/>
              <a:ea typeface="Calibri"/>
              <a:cs typeface="Calibri"/>
              <a:sym typeface="Calibri"/>
            </a:endParaRPr>
          </a:p>
          <a:p>
            <a:pPr marL="342900" marR="0" lvl="0" indent="-342900" algn="just" rtl="0">
              <a:lnSpc>
                <a:spcPct val="100000"/>
              </a:lnSpc>
              <a:spcBef>
                <a:spcPts val="48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The data points in each class that lie closest to the classification line have a name as well. They are called </a:t>
            </a:r>
            <a:r>
              <a:rPr lang="en-US" sz="2400" b="0" i="0" u="none">
                <a:solidFill>
                  <a:srgbClr val="FF0000"/>
                </a:solidFill>
                <a:latin typeface="Calibri"/>
                <a:ea typeface="Calibri"/>
                <a:cs typeface="Calibri"/>
                <a:sym typeface="Calibri"/>
              </a:rPr>
              <a:t>support vectors</a:t>
            </a:r>
            <a:r>
              <a:rPr lang="en-US" sz="2400" b="0" i="0" u="none">
                <a:solidFill>
                  <a:schemeClr val="dk1"/>
                </a:solidFill>
                <a:latin typeface="Calibri"/>
                <a:ea typeface="Calibri"/>
                <a:cs typeface="Calibri"/>
                <a:sym typeface="Calibri"/>
              </a:rPr>
              <a:t>. </a:t>
            </a:r>
            <a:endParaRPr sz="2400" b="0" i="0" u="none">
              <a:solidFill>
                <a:schemeClr val="dk1"/>
              </a:solidFill>
              <a:latin typeface="Calibri"/>
              <a:ea typeface="Calibri"/>
              <a:cs typeface="Calibri"/>
              <a:sym typeface="Calibri"/>
            </a:endParaRPr>
          </a:p>
          <a:p>
            <a:pPr marL="342900" marR="0" lvl="0" indent="-342900" algn="just" rtl="0">
              <a:lnSpc>
                <a:spcPct val="100000"/>
              </a:lnSpc>
              <a:spcBef>
                <a:spcPts val="48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Using the argument that the best classifier is the one that goes through the middle of no-man’s land, now make two arguments: first that the margin should be as large as possible, and second that the support vectors are the most useful data points.</a:t>
            </a:r>
            <a:endParaRPr sz="2400" b="0" i="0" u="none">
              <a:solidFill>
                <a:schemeClr val="dk1"/>
              </a:solidFill>
              <a:latin typeface="Calibri"/>
              <a:ea typeface="Calibri"/>
              <a:cs typeface="Calibri"/>
              <a:sym typeface="Calibri"/>
            </a:endParaRPr>
          </a:p>
          <a:p>
            <a:pPr marL="342900" marR="0" lvl="0" indent="-342900" algn="just" rtl="0">
              <a:lnSpc>
                <a:spcPct val="100000"/>
              </a:lnSpc>
              <a:spcBef>
                <a:spcPts val="48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This leads to an interesting feature of these algorithms: after training, throw away all of the data except for the support vectors, and use them for classification, which is a useful saving in data storage.</a:t>
            </a:r>
            <a:endParaRPr sz="2400" b="0" i="0" u="none">
              <a:solidFill>
                <a:schemeClr val="dk1"/>
              </a:solidFill>
              <a:latin typeface="Calibri"/>
              <a:ea typeface="Calibri"/>
              <a:cs typeface="Calibri"/>
              <a:sym typeface="Calibri"/>
            </a:endParaRPr>
          </a:p>
          <a:p>
            <a:pPr marL="342900" marR="0" lvl="0" indent="-342900" algn="just" rtl="0">
              <a:lnSpc>
                <a:spcPct val="100000"/>
              </a:lnSpc>
              <a:spcBef>
                <a:spcPts val="48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A measurement that we can use to find the optimal decision boundary</a:t>
            </a:r>
            <a:endParaRPr sz="2400" b="0" i="0" u="none">
              <a:solidFill>
                <a:schemeClr val="dk1"/>
              </a:solidFill>
              <a:latin typeface="Calibri"/>
              <a:ea typeface="Calibri"/>
              <a:cs typeface="Calibri"/>
              <a:sym typeface="Calibri"/>
            </a:endParaRPr>
          </a:p>
        </p:txBody>
      </p:sp>
      <p:sp>
        <p:nvSpPr>
          <p:cNvPr id="846" name="Google Shape;846;g2d0940dc846_0_728"/>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pPr marL="0" lvl="0" indent="0" algn="r" rtl="0">
                <a:lnSpc>
                  <a:spcPct val="100000"/>
                </a:lnSpc>
                <a:spcBef>
                  <a:spcPts val="0"/>
                </a:spcBef>
                <a:spcAft>
                  <a:spcPts val="0"/>
                </a:spcAft>
                <a:buSzPts val="1200"/>
                <a:buNone/>
              </a:pPr>
              <a:t>105</a:t>
            </a:fld>
            <a:endParaRP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850"/>
        <p:cNvGrpSpPr/>
        <p:nvPr/>
      </p:nvGrpSpPr>
      <p:grpSpPr>
        <a:xfrm>
          <a:off x="0" y="0"/>
          <a:ext cx="0" cy="0"/>
          <a:chOff x="0" y="0"/>
          <a:chExt cx="0" cy="0"/>
        </a:xfrm>
      </p:grpSpPr>
      <p:sp>
        <p:nvSpPr>
          <p:cNvPr id="851" name="Google Shape;851;g2d0940dc846_0_733"/>
          <p:cNvSpPr txBox="1">
            <a:spLocks noGrp="1"/>
          </p:cNvSpPr>
          <p:nvPr>
            <p:ph type="body" idx="1"/>
          </p:nvPr>
        </p:nvSpPr>
        <p:spPr>
          <a:xfrm>
            <a:off x="76200" y="0"/>
            <a:ext cx="8991600" cy="4419600"/>
          </a:xfrm>
          <a:prstGeom prst="rect">
            <a:avLst/>
          </a:prstGeom>
          <a:noFill/>
          <a:ln>
            <a:noFill/>
          </a:ln>
        </p:spPr>
        <p:txBody>
          <a:bodyPr spcFirstLastPara="1" wrap="square" lIns="91425" tIns="45700" rIns="91425" bIns="45700" anchor="t" anchorCtr="0">
            <a:noAutofit/>
          </a:bodyPr>
          <a:lstStyle/>
          <a:p>
            <a:pPr marL="342900" marR="0" lvl="0" indent="-342900" algn="just" rtl="0">
              <a:lnSpc>
                <a:spcPct val="100000"/>
              </a:lnSpc>
              <a:spcBef>
                <a:spcPts val="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A weight vector (a vector, not a matrix, since there is only one output) and an input vector x. </a:t>
            </a:r>
            <a:endParaRPr sz="2400" b="0" i="0" u="none">
              <a:solidFill>
                <a:schemeClr val="dk1"/>
              </a:solidFill>
              <a:latin typeface="Calibri"/>
              <a:ea typeface="Calibri"/>
              <a:cs typeface="Calibri"/>
              <a:sym typeface="Calibri"/>
            </a:endParaRPr>
          </a:p>
          <a:p>
            <a:pPr marL="342900" marR="0" lvl="0" indent="-342900" algn="just" rtl="0">
              <a:lnSpc>
                <a:spcPct val="100000"/>
              </a:lnSpc>
              <a:spcBef>
                <a:spcPts val="480"/>
              </a:spcBef>
              <a:spcAft>
                <a:spcPts val="0"/>
              </a:spcAft>
              <a:buClr>
                <a:srgbClr val="FF0000"/>
              </a:buClr>
              <a:buSzPts val="2400"/>
              <a:buFont typeface="Arial"/>
              <a:buChar char="•"/>
            </a:pPr>
            <a:r>
              <a:rPr lang="en-US" sz="2400" b="0" i="0" u="none">
                <a:solidFill>
                  <a:srgbClr val="FF0000"/>
                </a:solidFill>
                <a:latin typeface="Calibri"/>
                <a:ea typeface="Calibri"/>
                <a:cs typeface="Calibri"/>
                <a:sym typeface="Calibri"/>
              </a:rPr>
              <a:t>The output used is </a:t>
            </a:r>
            <a:r>
              <a:rPr lang="en-US" sz="2400" b="0" i="1" u="none">
                <a:solidFill>
                  <a:srgbClr val="FF0000"/>
                </a:solidFill>
                <a:latin typeface="Calibri"/>
                <a:ea typeface="Calibri"/>
                <a:cs typeface="Calibri"/>
                <a:sym typeface="Calibri"/>
              </a:rPr>
              <a:t>y = w· x+b, with b being the contribution </a:t>
            </a:r>
            <a:r>
              <a:rPr lang="en-US" sz="2400" b="0" i="0" u="none">
                <a:solidFill>
                  <a:srgbClr val="FF0000"/>
                </a:solidFill>
                <a:latin typeface="Calibri"/>
                <a:ea typeface="Calibri"/>
                <a:cs typeface="Calibri"/>
                <a:sym typeface="Calibri"/>
              </a:rPr>
              <a:t>from the bias weight. </a:t>
            </a:r>
            <a:endParaRPr sz="2400" b="0" i="0" u="none">
              <a:solidFill>
                <a:srgbClr val="FF0000"/>
              </a:solidFill>
              <a:latin typeface="Calibri"/>
              <a:ea typeface="Calibri"/>
              <a:cs typeface="Calibri"/>
              <a:sym typeface="Calibri"/>
            </a:endParaRPr>
          </a:p>
          <a:p>
            <a:pPr marL="342900" marR="0" lvl="0" indent="-342900" algn="just" rtl="0">
              <a:lnSpc>
                <a:spcPct val="100000"/>
              </a:lnSpc>
              <a:spcBef>
                <a:spcPts val="48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Use the classifier line by saying that any x value that gives a positive value for w · x + </a:t>
            </a:r>
            <a:r>
              <a:rPr lang="en-US" sz="2400" b="0" i="1" u="none">
                <a:solidFill>
                  <a:schemeClr val="dk1"/>
                </a:solidFill>
                <a:latin typeface="Calibri"/>
                <a:ea typeface="Calibri"/>
                <a:cs typeface="Calibri"/>
                <a:sym typeface="Calibri"/>
              </a:rPr>
              <a:t>b is above the line, and so is an example of the ‘+’ class, while </a:t>
            </a:r>
            <a:r>
              <a:rPr lang="en-US" sz="2400" b="0" i="0" u="none">
                <a:solidFill>
                  <a:schemeClr val="dk1"/>
                </a:solidFill>
                <a:latin typeface="Calibri"/>
                <a:ea typeface="Calibri"/>
                <a:cs typeface="Calibri"/>
                <a:sym typeface="Calibri"/>
              </a:rPr>
              <a:t>any x that gives a negative value is in the ‘’ class. </a:t>
            </a:r>
            <a:endParaRPr sz="2400" b="0" i="0" u="none">
              <a:solidFill>
                <a:schemeClr val="dk1"/>
              </a:solidFill>
              <a:latin typeface="Calibri"/>
              <a:ea typeface="Calibri"/>
              <a:cs typeface="Calibri"/>
              <a:sym typeface="Calibri"/>
            </a:endParaRPr>
          </a:p>
          <a:p>
            <a:pPr marL="342900" marR="0" lvl="0" indent="-342900" algn="just" rtl="0">
              <a:lnSpc>
                <a:spcPct val="100000"/>
              </a:lnSpc>
              <a:spcBef>
                <a:spcPts val="48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In our new version want to include our no-man’s land. </a:t>
            </a:r>
            <a:endParaRPr sz="2400" b="0" i="0" u="none">
              <a:solidFill>
                <a:schemeClr val="dk1"/>
              </a:solidFill>
              <a:latin typeface="Calibri"/>
              <a:ea typeface="Calibri"/>
              <a:cs typeface="Calibri"/>
              <a:sym typeface="Calibri"/>
            </a:endParaRPr>
          </a:p>
          <a:p>
            <a:pPr marL="342900" marR="0" lvl="0" indent="-342900" algn="just" rtl="0">
              <a:lnSpc>
                <a:spcPct val="100000"/>
              </a:lnSpc>
              <a:spcBef>
                <a:spcPts val="48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whether the value of w · x + </a:t>
            </a:r>
            <a:r>
              <a:rPr lang="en-US" sz="2400" b="0" i="1" u="none">
                <a:solidFill>
                  <a:schemeClr val="dk1"/>
                </a:solidFill>
                <a:latin typeface="Calibri"/>
                <a:ea typeface="Calibri"/>
                <a:cs typeface="Calibri"/>
                <a:sym typeface="Calibri"/>
              </a:rPr>
              <a:t>b is </a:t>
            </a:r>
            <a:r>
              <a:rPr lang="en-US" sz="2400" b="0" i="0" u="none">
                <a:solidFill>
                  <a:schemeClr val="dk1"/>
                </a:solidFill>
                <a:latin typeface="Calibri"/>
                <a:ea typeface="Calibri"/>
                <a:cs typeface="Calibri"/>
                <a:sym typeface="Calibri"/>
              </a:rPr>
              <a:t>positive or negative,  check for absolute value is less than our margin </a:t>
            </a:r>
            <a:r>
              <a:rPr lang="en-US" sz="2400" b="0" i="1" u="none">
                <a:solidFill>
                  <a:schemeClr val="dk1"/>
                </a:solidFill>
                <a:latin typeface="Calibri"/>
                <a:ea typeface="Calibri"/>
                <a:cs typeface="Calibri"/>
                <a:sym typeface="Calibri"/>
              </a:rPr>
              <a:t>M, </a:t>
            </a:r>
            <a:r>
              <a:rPr lang="en-US" sz="2400" b="0" i="0" u="none">
                <a:solidFill>
                  <a:schemeClr val="dk1"/>
                </a:solidFill>
                <a:latin typeface="Calibri"/>
                <a:ea typeface="Calibri"/>
                <a:cs typeface="Calibri"/>
                <a:sym typeface="Calibri"/>
              </a:rPr>
              <a:t>which would put it inside the grey box in Fig 8.2.</a:t>
            </a:r>
            <a:endParaRPr sz="2400" b="0" i="0" u="none">
              <a:solidFill>
                <a:schemeClr val="dk1"/>
              </a:solidFill>
              <a:latin typeface="Calibri"/>
              <a:ea typeface="Calibri"/>
              <a:cs typeface="Calibri"/>
              <a:sym typeface="Calibri"/>
            </a:endParaRPr>
          </a:p>
        </p:txBody>
      </p:sp>
      <p:pic>
        <p:nvPicPr>
          <p:cNvPr id="852" name="Google Shape;852;g2d0940dc846_0_733"/>
          <p:cNvPicPr preferRelativeResize="0"/>
          <p:nvPr/>
        </p:nvPicPr>
        <p:blipFill rotWithShape="1">
          <a:blip r:embed="rId3">
            <a:alphaModFix/>
          </a:blip>
          <a:srcRect/>
          <a:stretch/>
        </p:blipFill>
        <p:spPr>
          <a:xfrm>
            <a:off x="0" y="4740275"/>
            <a:ext cx="4495800" cy="2117725"/>
          </a:xfrm>
          <a:prstGeom prst="rect">
            <a:avLst/>
          </a:prstGeom>
          <a:noFill/>
          <a:ln>
            <a:noFill/>
          </a:ln>
        </p:spPr>
      </p:pic>
      <p:sp>
        <p:nvSpPr>
          <p:cNvPr id="853" name="Google Shape;853;g2d0940dc846_0_733"/>
          <p:cNvSpPr txBox="1"/>
          <p:nvPr/>
        </p:nvSpPr>
        <p:spPr>
          <a:xfrm>
            <a:off x="5334000" y="4876800"/>
            <a:ext cx="3733800" cy="2031900"/>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1800"/>
              <a:buFont typeface="Arial"/>
              <a:buNone/>
            </a:pPr>
            <a:r>
              <a:rPr lang="en-US" sz="1800" b="0" i="0" u="none" strike="noStrike" cap="none">
                <a:solidFill>
                  <a:schemeClr val="dk1"/>
                </a:solidFill>
                <a:latin typeface="Arial"/>
                <a:ea typeface="Arial"/>
                <a:cs typeface="Arial"/>
                <a:sym typeface="Arial"/>
              </a:rPr>
              <a:t>FIGURE 8.2 The margin is the largest region we can put that separates the classes without there being any points inside, where the box is made from two lines that are parallel to the decision boundary.</a:t>
            </a:r>
            <a:endParaRPr sz="1800" b="0" i="0" u="none" strike="noStrike" cap="none">
              <a:solidFill>
                <a:schemeClr val="dk1"/>
              </a:solidFill>
              <a:latin typeface="Arial"/>
              <a:ea typeface="Arial"/>
              <a:cs typeface="Arial"/>
              <a:sym typeface="Arial"/>
            </a:endParaRPr>
          </a:p>
        </p:txBody>
      </p:sp>
      <p:sp>
        <p:nvSpPr>
          <p:cNvPr id="854" name="Google Shape;854;g2d0940dc846_0_733"/>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pPr marL="0" lvl="0" indent="0" algn="r" rtl="0">
                <a:lnSpc>
                  <a:spcPct val="100000"/>
                </a:lnSpc>
                <a:spcBef>
                  <a:spcPts val="0"/>
                </a:spcBef>
                <a:spcAft>
                  <a:spcPts val="0"/>
                </a:spcAft>
                <a:buSzPts val="1200"/>
                <a:buNone/>
              </a:pPr>
              <a:t>106</a:t>
            </a:fld>
            <a:endParaRP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858"/>
        <p:cNvGrpSpPr/>
        <p:nvPr/>
      </p:nvGrpSpPr>
      <p:grpSpPr>
        <a:xfrm>
          <a:off x="0" y="0"/>
          <a:ext cx="0" cy="0"/>
          <a:chOff x="0" y="0"/>
          <a:chExt cx="0" cy="0"/>
        </a:xfrm>
      </p:grpSpPr>
      <p:sp>
        <p:nvSpPr>
          <p:cNvPr id="859" name="Google Shape;859;g2d0940dc846_0_740"/>
          <p:cNvSpPr txBox="1">
            <a:spLocks noGrp="1"/>
          </p:cNvSpPr>
          <p:nvPr>
            <p:ph type="body" idx="1"/>
          </p:nvPr>
        </p:nvSpPr>
        <p:spPr>
          <a:xfrm>
            <a:off x="76200" y="152400"/>
            <a:ext cx="8991600" cy="6477000"/>
          </a:xfrm>
          <a:prstGeom prst="rect">
            <a:avLst/>
          </a:prstGeom>
          <a:noFill/>
          <a:ln>
            <a:noFill/>
          </a:ln>
        </p:spPr>
        <p:txBody>
          <a:bodyPr spcFirstLastPara="1" wrap="square" lIns="91425" tIns="45700" rIns="91425" bIns="45700" anchor="t" anchorCtr="0">
            <a:noAutofit/>
          </a:bodyPr>
          <a:lstStyle/>
          <a:p>
            <a:pPr marL="342900" marR="0" lvl="0" indent="-342900" algn="just" rtl="0">
              <a:lnSpc>
                <a:spcPct val="100000"/>
              </a:lnSpc>
              <a:spcBef>
                <a:spcPts val="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w · x is the inner or scalar product,   w · x = Σ</a:t>
            </a:r>
            <a:r>
              <a:rPr lang="en-US" sz="2400" b="0" i="1" u="none" baseline="-25000">
                <a:solidFill>
                  <a:schemeClr val="dk1"/>
                </a:solidFill>
                <a:latin typeface="Calibri"/>
                <a:ea typeface="Calibri"/>
                <a:cs typeface="Calibri"/>
                <a:sym typeface="Calibri"/>
              </a:rPr>
              <a:t>i</a:t>
            </a:r>
            <a:r>
              <a:rPr lang="en-US" sz="2400" b="0" i="1" u="none">
                <a:solidFill>
                  <a:schemeClr val="dk1"/>
                </a:solidFill>
                <a:latin typeface="Calibri"/>
                <a:ea typeface="Calibri"/>
                <a:cs typeface="Calibri"/>
                <a:sym typeface="Calibri"/>
              </a:rPr>
              <a:t> w</a:t>
            </a:r>
            <a:r>
              <a:rPr lang="en-US" sz="2400" b="0" i="1" u="none" baseline="-25000">
                <a:solidFill>
                  <a:schemeClr val="dk1"/>
                </a:solidFill>
                <a:latin typeface="Calibri"/>
                <a:ea typeface="Calibri"/>
                <a:cs typeface="Calibri"/>
                <a:sym typeface="Calibri"/>
              </a:rPr>
              <a:t>i</a:t>
            </a:r>
            <a:r>
              <a:rPr lang="en-US" sz="2400" b="0" i="1" u="none">
                <a:solidFill>
                  <a:schemeClr val="dk1"/>
                </a:solidFill>
                <a:latin typeface="Calibri"/>
                <a:ea typeface="Calibri"/>
                <a:cs typeface="Calibri"/>
                <a:sym typeface="Calibri"/>
              </a:rPr>
              <a:t>x</a:t>
            </a:r>
            <a:r>
              <a:rPr lang="en-US" sz="2400" b="0" i="1" u="none" baseline="-25000">
                <a:solidFill>
                  <a:schemeClr val="dk1"/>
                </a:solidFill>
                <a:latin typeface="Calibri"/>
                <a:ea typeface="Calibri"/>
                <a:cs typeface="Calibri"/>
                <a:sym typeface="Calibri"/>
              </a:rPr>
              <a:t>i</a:t>
            </a:r>
            <a:r>
              <a:rPr lang="en-US" sz="2400" b="0" i="1" u="none">
                <a:solidFill>
                  <a:schemeClr val="dk1"/>
                </a:solidFill>
                <a:latin typeface="Calibri"/>
                <a:ea typeface="Calibri"/>
                <a:cs typeface="Calibri"/>
                <a:sym typeface="Calibri"/>
              </a:rPr>
              <a:t> </a:t>
            </a:r>
            <a:endParaRPr sz="2400" b="0" i="1" u="none">
              <a:solidFill>
                <a:schemeClr val="dk1"/>
              </a:solidFill>
              <a:latin typeface="Calibri"/>
              <a:ea typeface="Calibri"/>
              <a:cs typeface="Calibri"/>
              <a:sym typeface="Calibri"/>
            </a:endParaRPr>
          </a:p>
          <a:p>
            <a:pPr marL="342900" marR="0" lvl="0" indent="-342900" algn="just" rtl="0">
              <a:lnSpc>
                <a:spcPct val="100000"/>
              </a:lnSpc>
              <a:spcBef>
                <a:spcPts val="480"/>
              </a:spcBef>
              <a:spcAft>
                <a:spcPts val="0"/>
              </a:spcAft>
              <a:buClr>
                <a:schemeClr val="dk1"/>
              </a:buClr>
              <a:buSzPts val="2400"/>
              <a:buFont typeface="Arial"/>
              <a:buChar char="•"/>
            </a:pPr>
            <a:r>
              <a:rPr lang="en-US" sz="2400" b="0" i="1" u="none">
                <a:solidFill>
                  <a:schemeClr val="dk1"/>
                </a:solidFill>
                <a:latin typeface="Calibri"/>
                <a:ea typeface="Calibri"/>
                <a:cs typeface="Calibri"/>
                <a:sym typeface="Calibri"/>
              </a:rPr>
              <a:t>This can also be written as w</a:t>
            </a:r>
            <a:r>
              <a:rPr lang="en-US" sz="2400" b="0" i="1" u="none" baseline="30000">
                <a:solidFill>
                  <a:schemeClr val="dk1"/>
                </a:solidFill>
                <a:latin typeface="Calibri"/>
                <a:ea typeface="Calibri"/>
                <a:cs typeface="Calibri"/>
                <a:sym typeface="Calibri"/>
              </a:rPr>
              <a:t>T</a:t>
            </a:r>
            <a:r>
              <a:rPr lang="en-US" sz="2400" b="0" i="1" u="none">
                <a:solidFill>
                  <a:schemeClr val="dk1"/>
                </a:solidFill>
                <a:latin typeface="Calibri"/>
                <a:ea typeface="Calibri"/>
                <a:cs typeface="Calibri"/>
                <a:sym typeface="Calibri"/>
              </a:rPr>
              <a:t>x, means </a:t>
            </a:r>
            <a:r>
              <a:rPr lang="en-US" sz="2400" b="0" i="0" u="none">
                <a:solidFill>
                  <a:schemeClr val="dk1"/>
                </a:solidFill>
                <a:latin typeface="Calibri"/>
                <a:ea typeface="Calibri"/>
                <a:cs typeface="Calibri"/>
                <a:sym typeface="Calibri"/>
              </a:rPr>
              <a:t>treat the vectors as degenerate matrices and use the normal matrix multiplication rules. </a:t>
            </a:r>
            <a:endParaRPr sz="2400" b="0" i="0" u="none">
              <a:solidFill>
                <a:schemeClr val="dk1"/>
              </a:solidFill>
              <a:latin typeface="Calibri"/>
              <a:ea typeface="Calibri"/>
              <a:cs typeface="Calibri"/>
              <a:sym typeface="Calibri"/>
            </a:endParaRPr>
          </a:p>
          <a:p>
            <a:pPr marL="342900" marR="0" lvl="0" indent="-342900" algn="just" rtl="0">
              <a:lnSpc>
                <a:spcPct val="100000"/>
              </a:lnSpc>
              <a:spcBef>
                <a:spcPts val="48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This notation will turn out to be simpler, and so will be used from here on. </a:t>
            </a:r>
            <a:endParaRPr sz="2400" b="0" i="0" u="none">
              <a:solidFill>
                <a:schemeClr val="dk1"/>
              </a:solidFill>
              <a:latin typeface="Calibri"/>
              <a:ea typeface="Calibri"/>
              <a:cs typeface="Calibri"/>
              <a:sym typeface="Calibri"/>
            </a:endParaRPr>
          </a:p>
          <a:p>
            <a:pPr marL="342900" marR="0" lvl="0" indent="-342900" algn="just" rtl="0">
              <a:lnSpc>
                <a:spcPct val="100000"/>
              </a:lnSpc>
              <a:spcBef>
                <a:spcPts val="48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For a given margin value </a:t>
            </a:r>
            <a:r>
              <a:rPr lang="en-US" sz="2400" b="0" i="1" u="none">
                <a:solidFill>
                  <a:schemeClr val="dk1"/>
                </a:solidFill>
                <a:latin typeface="Calibri"/>
                <a:ea typeface="Calibri"/>
                <a:cs typeface="Calibri"/>
                <a:sym typeface="Calibri"/>
              </a:rPr>
              <a:t>M we can say that any point x where </a:t>
            </a:r>
            <a:endParaRPr sz="2400" b="0" i="1" u="none">
              <a:solidFill>
                <a:schemeClr val="dk1"/>
              </a:solidFill>
              <a:latin typeface="Calibri"/>
              <a:ea typeface="Calibri"/>
              <a:cs typeface="Calibri"/>
              <a:sym typeface="Calibri"/>
            </a:endParaRPr>
          </a:p>
          <a:p>
            <a:pPr marL="342900" marR="0" lvl="0" indent="-342900" algn="just" rtl="0">
              <a:lnSpc>
                <a:spcPct val="100000"/>
              </a:lnSpc>
              <a:spcBef>
                <a:spcPts val="480"/>
              </a:spcBef>
              <a:spcAft>
                <a:spcPts val="0"/>
              </a:spcAft>
              <a:buClr>
                <a:schemeClr val="dk1"/>
              </a:buClr>
              <a:buSzPts val="2400"/>
              <a:buFont typeface="Arial"/>
              <a:buNone/>
            </a:pPr>
            <a:r>
              <a:rPr lang="en-US" sz="2400" b="0" i="1" u="none">
                <a:solidFill>
                  <a:schemeClr val="dk1"/>
                </a:solidFill>
                <a:latin typeface="Calibri"/>
                <a:ea typeface="Calibri"/>
                <a:cs typeface="Calibri"/>
                <a:sym typeface="Calibri"/>
              </a:rPr>
              <a:t>     w</a:t>
            </a:r>
            <a:r>
              <a:rPr lang="en-US" sz="2400" b="0" i="1" u="none" baseline="30000">
                <a:solidFill>
                  <a:schemeClr val="dk1"/>
                </a:solidFill>
                <a:latin typeface="Calibri"/>
                <a:ea typeface="Calibri"/>
                <a:cs typeface="Calibri"/>
                <a:sym typeface="Calibri"/>
              </a:rPr>
              <a:t>T</a:t>
            </a:r>
            <a:r>
              <a:rPr lang="en-US" sz="2400" b="0" i="1" u="none">
                <a:solidFill>
                  <a:schemeClr val="dk1"/>
                </a:solidFill>
                <a:latin typeface="Calibri"/>
                <a:ea typeface="Calibri"/>
                <a:cs typeface="Calibri"/>
                <a:sym typeface="Calibri"/>
              </a:rPr>
              <a:t>x + b  M is a </a:t>
            </a:r>
            <a:r>
              <a:rPr lang="en-US" sz="2400" b="0" i="0" u="none">
                <a:solidFill>
                  <a:schemeClr val="dk1"/>
                </a:solidFill>
                <a:latin typeface="Calibri"/>
                <a:ea typeface="Calibri"/>
                <a:cs typeface="Calibri"/>
                <a:sym typeface="Calibri"/>
              </a:rPr>
              <a:t>plus, and any point where w</a:t>
            </a:r>
            <a:r>
              <a:rPr lang="en-US" sz="2400" b="0" i="1" u="none" baseline="30000">
                <a:solidFill>
                  <a:schemeClr val="dk1"/>
                </a:solidFill>
                <a:latin typeface="Calibri"/>
                <a:ea typeface="Calibri"/>
                <a:cs typeface="Calibri"/>
                <a:sym typeface="Calibri"/>
              </a:rPr>
              <a:t>T</a:t>
            </a:r>
            <a:r>
              <a:rPr lang="en-US" sz="2400" b="0" i="1" u="none">
                <a:solidFill>
                  <a:schemeClr val="dk1"/>
                </a:solidFill>
                <a:latin typeface="Calibri"/>
                <a:ea typeface="Calibri"/>
                <a:cs typeface="Calibri"/>
                <a:sym typeface="Calibri"/>
              </a:rPr>
              <a:t> x + b  ≤ M is a circle. The actual separating hyper plane is </a:t>
            </a:r>
            <a:r>
              <a:rPr lang="en-US" sz="2400" b="0" i="0" u="none">
                <a:solidFill>
                  <a:schemeClr val="dk1"/>
                </a:solidFill>
                <a:latin typeface="Calibri"/>
                <a:ea typeface="Calibri"/>
                <a:cs typeface="Calibri"/>
                <a:sym typeface="Calibri"/>
              </a:rPr>
              <a:t>specified by w</a:t>
            </a:r>
            <a:r>
              <a:rPr lang="en-US" sz="2400" b="0" i="1" u="none" baseline="30000">
                <a:solidFill>
                  <a:schemeClr val="dk1"/>
                </a:solidFill>
                <a:latin typeface="Calibri"/>
                <a:ea typeface="Calibri"/>
                <a:cs typeface="Calibri"/>
                <a:sym typeface="Calibri"/>
              </a:rPr>
              <a:t>T</a:t>
            </a:r>
            <a:r>
              <a:rPr lang="en-US" sz="2400" b="0" i="1" u="none">
                <a:solidFill>
                  <a:schemeClr val="dk1"/>
                </a:solidFill>
                <a:latin typeface="Calibri"/>
                <a:ea typeface="Calibri"/>
                <a:cs typeface="Calibri"/>
                <a:sym typeface="Calibri"/>
              </a:rPr>
              <a:t>x + b = 0. </a:t>
            </a:r>
            <a:endParaRPr sz="2400" b="0" i="1" u="none">
              <a:solidFill>
                <a:schemeClr val="dk1"/>
              </a:solidFill>
              <a:latin typeface="Calibri"/>
              <a:ea typeface="Calibri"/>
              <a:cs typeface="Calibri"/>
              <a:sym typeface="Calibri"/>
            </a:endParaRPr>
          </a:p>
          <a:p>
            <a:pPr marL="342900" marR="0" lvl="0" indent="-342900" algn="just" rtl="0">
              <a:lnSpc>
                <a:spcPct val="100000"/>
              </a:lnSpc>
              <a:spcBef>
                <a:spcPts val="480"/>
              </a:spcBef>
              <a:spcAft>
                <a:spcPts val="0"/>
              </a:spcAft>
              <a:buClr>
                <a:schemeClr val="dk1"/>
              </a:buClr>
              <a:buSzPts val="2400"/>
              <a:buFont typeface="Arial"/>
              <a:buChar char="•"/>
            </a:pPr>
            <a:r>
              <a:rPr lang="en-US" sz="2400" b="0" i="1" u="none">
                <a:solidFill>
                  <a:schemeClr val="dk1"/>
                </a:solidFill>
                <a:latin typeface="Calibri"/>
                <a:ea typeface="Calibri"/>
                <a:cs typeface="Calibri"/>
                <a:sym typeface="Calibri"/>
              </a:rPr>
              <a:t> pick a point x</a:t>
            </a:r>
            <a:r>
              <a:rPr lang="en-US" sz="2400" b="0" i="1" u="none" baseline="30000">
                <a:solidFill>
                  <a:schemeClr val="dk1"/>
                </a:solidFill>
                <a:latin typeface="Calibri"/>
                <a:ea typeface="Calibri"/>
                <a:cs typeface="Calibri"/>
                <a:sym typeface="Calibri"/>
              </a:rPr>
              <a:t>+</a:t>
            </a:r>
            <a:r>
              <a:rPr lang="en-US" sz="2400" b="0" i="1" u="none">
                <a:solidFill>
                  <a:schemeClr val="dk1"/>
                </a:solidFill>
                <a:latin typeface="Calibri"/>
                <a:ea typeface="Calibri"/>
                <a:cs typeface="Calibri"/>
                <a:sym typeface="Calibri"/>
              </a:rPr>
              <a:t> that lies on the ‘+’ class </a:t>
            </a:r>
            <a:r>
              <a:rPr lang="en-US" sz="2400" b="0" i="0" u="none">
                <a:solidFill>
                  <a:schemeClr val="dk1"/>
                </a:solidFill>
                <a:latin typeface="Calibri"/>
                <a:ea typeface="Calibri"/>
                <a:cs typeface="Calibri"/>
                <a:sym typeface="Calibri"/>
              </a:rPr>
              <a:t>boundary line, so that</a:t>
            </a:r>
            <a:endParaRPr sz="2400" b="0" i="0" u="none">
              <a:solidFill>
                <a:schemeClr val="dk1"/>
              </a:solidFill>
              <a:latin typeface="Calibri"/>
              <a:ea typeface="Calibri"/>
              <a:cs typeface="Calibri"/>
              <a:sym typeface="Calibri"/>
            </a:endParaRPr>
          </a:p>
          <a:p>
            <a:pPr marL="342900" marR="0" lvl="0" indent="-342900" algn="just" rtl="0">
              <a:lnSpc>
                <a:spcPct val="100000"/>
              </a:lnSpc>
              <a:spcBef>
                <a:spcPts val="48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      w</a:t>
            </a:r>
            <a:r>
              <a:rPr lang="en-US" sz="2400" b="0" i="1" u="none" baseline="30000">
                <a:solidFill>
                  <a:schemeClr val="dk1"/>
                </a:solidFill>
                <a:latin typeface="Calibri"/>
                <a:ea typeface="Calibri"/>
                <a:cs typeface="Calibri"/>
                <a:sym typeface="Calibri"/>
              </a:rPr>
              <a:t>T</a:t>
            </a:r>
            <a:r>
              <a:rPr lang="en-US" sz="2400" b="0" i="1" u="none">
                <a:solidFill>
                  <a:schemeClr val="dk1"/>
                </a:solidFill>
                <a:latin typeface="Calibri"/>
                <a:ea typeface="Calibri"/>
                <a:cs typeface="Calibri"/>
                <a:sym typeface="Calibri"/>
              </a:rPr>
              <a:t> x</a:t>
            </a:r>
            <a:r>
              <a:rPr lang="en-US" sz="2400" b="0" i="1" u="none" baseline="30000">
                <a:solidFill>
                  <a:schemeClr val="dk1"/>
                </a:solidFill>
                <a:latin typeface="Calibri"/>
                <a:ea typeface="Calibri"/>
                <a:cs typeface="Calibri"/>
                <a:sym typeface="Calibri"/>
              </a:rPr>
              <a:t>+</a:t>
            </a:r>
            <a:r>
              <a:rPr lang="en-US" sz="2400" b="0" i="1" u="none">
                <a:solidFill>
                  <a:schemeClr val="dk1"/>
                </a:solidFill>
                <a:latin typeface="Calibri"/>
                <a:ea typeface="Calibri"/>
                <a:cs typeface="Calibri"/>
                <a:sym typeface="Calibri"/>
              </a:rPr>
              <a:t> = M </a:t>
            </a:r>
            <a:endParaRPr sz="2400" b="0" i="1" u="none">
              <a:solidFill>
                <a:schemeClr val="dk1"/>
              </a:solidFill>
              <a:latin typeface="Calibri"/>
              <a:ea typeface="Calibri"/>
              <a:cs typeface="Calibri"/>
              <a:sym typeface="Calibri"/>
            </a:endParaRPr>
          </a:p>
          <a:p>
            <a:pPr marL="342900" marR="0" lvl="0" indent="-342900" algn="just" rtl="0">
              <a:lnSpc>
                <a:spcPct val="100000"/>
              </a:lnSpc>
              <a:spcBef>
                <a:spcPts val="48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This is a support vector. If we want to find the closest point that lies on the boundary line for the ‘’ class, then we travel perpendicular to the ‘+’ boundary line until we hit the ‘’ boundary line. </a:t>
            </a:r>
            <a:endParaRPr sz="2400" b="0" i="0" u="none">
              <a:solidFill>
                <a:schemeClr val="dk1"/>
              </a:solidFill>
              <a:latin typeface="Calibri"/>
              <a:ea typeface="Calibri"/>
              <a:cs typeface="Calibri"/>
              <a:sym typeface="Calibri"/>
            </a:endParaRPr>
          </a:p>
          <a:p>
            <a:pPr marL="342900" marR="0" lvl="0" indent="-342900" algn="just" rtl="0">
              <a:lnSpc>
                <a:spcPct val="100000"/>
              </a:lnSpc>
              <a:spcBef>
                <a:spcPts val="48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The point that we hit is the closest point, and we’ll call it </a:t>
            </a:r>
            <a:r>
              <a:rPr lang="en-US" sz="2400" b="1" i="0" u="none">
                <a:solidFill>
                  <a:schemeClr val="dk1"/>
                </a:solidFill>
                <a:latin typeface="Calibri"/>
                <a:ea typeface="Calibri"/>
                <a:cs typeface="Calibri"/>
                <a:sym typeface="Calibri"/>
              </a:rPr>
              <a:t>x</a:t>
            </a:r>
            <a:r>
              <a:rPr lang="en-US" sz="2400" b="1" i="0" u="none" baseline="30000">
                <a:solidFill>
                  <a:schemeClr val="dk1"/>
                </a:solidFill>
                <a:latin typeface="Calibri"/>
                <a:ea typeface="Calibri"/>
                <a:cs typeface="Calibri"/>
                <a:sym typeface="Calibri"/>
              </a:rPr>
              <a:t>−</a:t>
            </a:r>
            <a:r>
              <a:rPr lang="en-US" sz="2400" b="1" i="0" u="none">
                <a:solidFill>
                  <a:schemeClr val="dk1"/>
                </a:solidFill>
                <a:latin typeface="Calibri"/>
                <a:ea typeface="Calibri"/>
                <a:cs typeface="Calibri"/>
                <a:sym typeface="Calibri"/>
              </a:rPr>
              <a:t>.</a:t>
            </a:r>
            <a:endParaRPr sz="2400" b="1" i="0" u="none">
              <a:solidFill>
                <a:schemeClr val="dk1"/>
              </a:solidFill>
              <a:latin typeface="Calibri"/>
              <a:ea typeface="Calibri"/>
              <a:cs typeface="Calibri"/>
              <a:sym typeface="Calibri"/>
            </a:endParaRPr>
          </a:p>
          <a:p>
            <a:pPr marL="342900" marR="0" lvl="0" indent="-342900" algn="just" rtl="0">
              <a:lnSpc>
                <a:spcPct val="100000"/>
              </a:lnSpc>
              <a:spcBef>
                <a:spcPts val="48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Requirements as: minimise  ½w</a:t>
            </a:r>
            <a:r>
              <a:rPr lang="en-US" sz="2400" b="0" i="1" u="none" baseline="30000">
                <a:solidFill>
                  <a:schemeClr val="dk1"/>
                </a:solidFill>
                <a:latin typeface="Calibri"/>
                <a:ea typeface="Calibri"/>
                <a:cs typeface="Calibri"/>
                <a:sym typeface="Calibri"/>
              </a:rPr>
              <a:t>T</a:t>
            </a:r>
            <a:r>
              <a:rPr lang="en-US" sz="2400" b="0" i="1" u="none">
                <a:solidFill>
                  <a:schemeClr val="dk1"/>
                </a:solidFill>
                <a:latin typeface="Calibri"/>
                <a:ea typeface="Calibri"/>
                <a:cs typeface="Calibri"/>
                <a:sym typeface="Calibri"/>
              </a:rPr>
              <a:t>w</a:t>
            </a:r>
            <a:r>
              <a:rPr lang="en-US" sz="2400" b="1" i="1" u="none">
                <a:solidFill>
                  <a:schemeClr val="dk1"/>
                </a:solidFill>
                <a:latin typeface="Calibri"/>
                <a:ea typeface="Calibri"/>
                <a:cs typeface="Calibri"/>
                <a:sym typeface="Calibri"/>
              </a:rPr>
              <a:t> </a:t>
            </a:r>
            <a:r>
              <a:rPr lang="en-US" sz="2400" b="0" i="0" u="none">
                <a:solidFill>
                  <a:schemeClr val="dk1"/>
                </a:solidFill>
                <a:latin typeface="Calibri"/>
                <a:ea typeface="Calibri"/>
                <a:cs typeface="Calibri"/>
                <a:sym typeface="Calibri"/>
              </a:rPr>
              <a:t>(where the half is there for  convenience as in so many other cases)</a:t>
            </a:r>
            <a:endParaRPr sz="2400" b="0" i="0" u="none">
              <a:solidFill>
                <a:schemeClr val="dk1"/>
              </a:solidFill>
              <a:latin typeface="Calibri"/>
              <a:ea typeface="Calibri"/>
              <a:cs typeface="Calibri"/>
              <a:sym typeface="Calibri"/>
            </a:endParaRPr>
          </a:p>
        </p:txBody>
      </p:sp>
      <p:sp>
        <p:nvSpPr>
          <p:cNvPr id="860" name="Google Shape;860;g2d0940dc846_0_740"/>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pPr marL="0" lvl="0" indent="0" algn="r" rtl="0">
                <a:lnSpc>
                  <a:spcPct val="100000"/>
                </a:lnSpc>
                <a:spcBef>
                  <a:spcPts val="0"/>
                </a:spcBef>
                <a:spcAft>
                  <a:spcPts val="0"/>
                </a:spcAft>
                <a:buSzPts val="1200"/>
                <a:buNone/>
              </a:pPr>
              <a:t>107</a:t>
            </a:fld>
            <a:endParaRP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865"/>
        <p:cNvGrpSpPr/>
        <p:nvPr/>
      </p:nvGrpSpPr>
      <p:grpSpPr>
        <a:xfrm>
          <a:off x="0" y="0"/>
          <a:ext cx="0" cy="0"/>
          <a:chOff x="0" y="0"/>
          <a:chExt cx="0" cy="0"/>
        </a:xfrm>
      </p:grpSpPr>
      <p:sp>
        <p:nvSpPr>
          <p:cNvPr id="866" name="Google Shape;866;g2d0940dc846_0_293"/>
          <p:cNvSpPr txBox="1">
            <a:spLocks noGrp="1"/>
          </p:cNvSpPr>
          <p:nvPr>
            <p:ph type="sldNum" idx="12"/>
          </p:nvPr>
        </p:nvSpPr>
        <p:spPr>
          <a:xfrm>
            <a:off x="6553200" y="6356350"/>
            <a:ext cx="21336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898989"/>
              </a:buClr>
              <a:buSzPts val="1200"/>
              <a:buFont typeface="Calibri"/>
              <a:buNone/>
            </a:pPr>
            <a:fld id="{00000000-1234-1234-1234-123412341234}" type="slidenum">
              <a:rPr lang="en-US"/>
              <a:pPr marL="0" lvl="0" indent="0" algn="r" rtl="0">
                <a:spcBef>
                  <a:spcPts val="0"/>
                </a:spcBef>
                <a:spcAft>
                  <a:spcPts val="0"/>
                </a:spcAft>
                <a:buClr>
                  <a:srgbClr val="898989"/>
                </a:buClr>
                <a:buSzPts val="1200"/>
                <a:buFont typeface="Calibri"/>
                <a:buNone/>
              </a:pPr>
              <a:t>108</a:t>
            </a:fld>
            <a:endParaRPr/>
          </a:p>
        </p:txBody>
      </p:sp>
      <p:pic>
        <p:nvPicPr>
          <p:cNvPr id="867" name="Google Shape;867;g2d0940dc846_0_293"/>
          <p:cNvPicPr preferRelativeResize="0"/>
          <p:nvPr/>
        </p:nvPicPr>
        <p:blipFill>
          <a:blip r:embed="rId3">
            <a:alphaModFix/>
          </a:blip>
          <a:stretch>
            <a:fillRect/>
          </a:stretch>
        </p:blipFill>
        <p:spPr>
          <a:xfrm>
            <a:off x="-58000" y="0"/>
            <a:ext cx="9143999" cy="2639553"/>
          </a:xfrm>
          <a:prstGeom prst="rect">
            <a:avLst/>
          </a:prstGeom>
          <a:noFill/>
          <a:ln>
            <a:noFill/>
          </a:ln>
        </p:spPr>
      </p:pic>
      <p:sp>
        <p:nvSpPr>
          <p:cNvPr id="868" name="Google Shape;868;g2d0940dc846_0_293"/>
          <p:cNvSpPr txBox="1"/>
          <p:nvPr/>
        </p:nvSpPr>
        <p:spPr>
          <a:xfrm>
            <a:off x="60875" y="2986800"/>
            <a:ext cx="8859000" cy="2832300"/>
          </a:xfrm>
          <a:prstGeom prst="rect">
            <a:avLst/>
          </a:prstGeom>
          <a:noFill/>
          <a:ln>
            <a:noFill/>
          </a:ln>
        </p:spPr>
        <p:txBody>
          <a:bodyPr spcFirstLastPara="1" wrap="square" lIns="91425" tIns="91425" rIns="91425" bIns="91425" anchor="t" anchorCtr="0">
            <a:spAutoFit/>
          </a:bodyPr>
          <a:lstStyle/>
          <a:p>
            <a:pPr marL="342900" lvl="0" indent="-342900" algn="just" rtl="0">
              <a:spcBef>
                <a:spcPts val="0"/>
              </a:spcBef>
              <a:spcAft>
                <a:spcPts val="0"/>
              </a:spcAft>
              <a:buClr>
                <a:schemeClr val="dk1"/>
              </a:buClr>
              <a:buSzPts val="2400"/>
              <a:buFont typeface="Times New Roman"/>
              <a:buChar char="•"/>
            </a:pPr>
            <a:r>
              <a:rPr lang="en-US" sz="2400">
                <a:solidFill>
                  <a:schemeClr val="dk1"/>
                </a:solidFill>
                <a:latin typeface="Times New Roman"/>
                <a:ea typeface="Times New Roman"/>
                <a:cs typeface="Times New Roman"/>
                <a:sym typeface="Times New Roman"/>
              </a:rPr>
              <a:t>However, if you had to pick one of the lines to act as the classifier for a set of test data, most of you would pick the middle picture.</a:t>
            </a:r>
            <a:endParaRPr sz="2400">
              <a:solidFill>
                <a:schemeClr val="dk1"/>
              </a:solidFill>
              <a:latin typeface="Times New Roman"/>
              <a:ea typeface="Times New Roman"/>
              <a:cs typeface="Times New Roman"/>
              <a:sym typeface="Times New Roman"/>
            </a:endParaRPr>
          </a:p>
          <a:p>
            <a:pPr marL="457200" lvl="0" indent="0" algn="just" rtl="0">
              <a:spcBef>
                <a:spcPts val="0"/>
              </a:spcBef>
              <a:spcAft>
                <a:spcPts val="0"/>
              </a:spcAft>
              <a:buNone/>
            </a:pPr>
            <a:endParaRPr sz="2400">
              <a:solidFill>
                <a:schemeClr val="dk1"/>
              </a:solidFill>
              <a:latin typeface="Times New Roman"/>
              <a:ea typeface="Times New Roman"/>
              <a:cs typeface="Times New Roman"/>
              <a:sym typeface="Times New Roman"/>
            </a:endParaRPr>
          </a:p>
          <a:p>
            <a:pPr marL="342900" lvl="0" indent="-342900" algn="just" rtl="0">
              <a:spcBef>
                <a:spcPts val="480"/>
              </a:spcBef>
              <a:spcAft>
                <a:spcPts val="0"/>
              </a:spcAft>
              <a:buClr>
                <a:schemeClr val="dk1"/>
              </a:buClr>
              <a:buSzPts val="2400"/>
              <a:buFont typeface="Times New Roman"/>
              <a:buChar char="•"/>
            </a:pPr>
            <a:r>
              <a:rPr lang="en-US" sz="2400">
                <a:solidFill>
                  <a:schemeClr val="dk1"/>
                </a:solidFill>
                <a:latin typeface="Times New Roman"/>
                <a:ea typeface="Times New Roman"/>
                <a:cs typeface="Times New Roman"/>
                <a:sym typeface="Times New Roman"/>
              </a:rPr>
              <a:t>It’s probably hard to describe exactly why you would do this, but somehow we prefer a line that runs through the middle of the separation between the data points from the two classes, staying approximately equidistant from the data in both classes.</a:t>
            </a:r>
            <a:endParaRPr sz="3200">
              <a:solidFill>
                <a:schemeClr val="dk1"/>
              </a:solidFill>
              <a:latin typeface="Times New Roman"/>
              <a:ea typeface="Times New Roman"/>
              <a:cs typeface="Times New Roman"/>
              <a:sym typeface="Times New Roman"/>
            </a:endParaR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872"/>
        <p:cNvGrpSpPr/>
        <p:nvPr/>
      </p:nvGrpSpPr>
      <p:grpSpPr>
        <a:xfrm>
          <a:off x="0" y="0"/>
          <a:ext cx="0" cy="0"/>
          <a:chOff x="0" y="0"/>
          <a:chExt cx="0" cy="0"/>
        </a:xfrm>
      </p:grpSpPr>
      <p:sp>
        <p:nvSpPr>
          <p:cNvPr id="873" name="Google Shape;873;g2d0940dc846_0_375"/>
          <p:cNvSpPr txBox="1">
            <a:spLocks noGrp="1"/>
          </p:cNvSpPr>
          <p:nvPr>
            <p:ph type="body" idx="1"/>
          </p:nvPr>
        </p:nvSpPr>
        <p:spPr>
          <a:xfrm>
            <a:off x="76200" y="114300"/>
            <a:ext cx="8991600" cy="6629400"/>
          </a:xfrm>
          <a:prstGeom prst="rect">
            <a:avLst/>
          </a:prstGeom>
          <a:noFill/>
          <a:ln>
            <a:noFill/>
          </a:ln>
        </p:spPr>
        <p:txBody>
          <a:bodyPr spcFirstLastPara="1" wrap="square" lIns="91425" tIns="45700" rIns="91425" bIns="45700" anchor="t" anchorCtr="0">
            <a:noAutofit/>
          </a:bodyPr>
          <a:lstStyle/>
          <a:p>
            <a:pPr marL="342900" marR="0" lvl="0" indent="-342900" algn="just" rtl="0">
              <a:lnSpc>
                <a:spcPct val="100000"/>
              </a:lnSpc>
              <a:spcBef>
                <a:spcPts val="480"/>
              </a:spcBef>
              <a:spcAft>
                <a:spcPts val="0"/>
              </a:spcAft>
              <a:buClr>
                <a:srgbClr val="FF0000"/>
              </a:buClr>
              <a:buSzPts val="2400"/>
              <a:buFont typeface="Arial"/>
              <a:buNone/>
            </a:pPr>
            <a:r>
              <a:rPr lang="en-US" sz="2400" i="0" u="none">
                <a:solidFill>
                  <a:srgbClr val="FF0000"/>
                </a:solidFill>
                <a:latin typeface="Times New Roman"/>
                <a:ea typeface="Times New Roman"/>
                <a:cs typeface="Times New Roman"/>
                <a:sym typeface="Times New Roman"/>
              </a:rPr>
              <a:t>THE MARGIN AND SUPPORT VECTORS :</a:t>
            </a:r>
            <a:endParaRPr>
              <a:latin typeface="Times New Roman"/>
              <a:ea typeface="Times New Roman"/>
              <a:cs typeface="Times New Roman"/>
              <a:sym typeface="Times New Roman"/>
            </a:endParaRPr>
          </a:p>
          <a:p>
            <a:pPr marL="342900" marR="0" lvl="0" indent="-342900" algn="just" rtl="0">
              <a:lnSpc>
                <a:spcPct val="100000"/>
              </a:lnSpc>
              <a:spcBef>
                <a:spcPts val="480"/>
              </a:spcBef>
              <a:spcAft>
                <a:spcPts val="0"/>
              </a:spcAft>
              <a:buClr>
                <a:schemeClr val="dk1"/>
              </a:buClr>
              <a:buSzPts val="2400"/>
              <a:buFont typeface="Times New Roman"/>
              <a:buChar char="•"/>
            </a:pPr>
            <a:r>
              <a:rPr lang="en-US" sz="2400">
                <a:latin typeface="Times New Roman"/>
                <a:ea typeface="Times New Roman"/>
                <a:cs typeface="Times New Roman"/>
                <a:sym typeface="Times New Roman"/>
              </a:rPr>
              <a:t>The basic principles behind the SVM  is to draw a hyperplane that best separates the two classes. so we  start drawing a random hyperplane and check distance between the hyperplane and closest data points from each class</a:t>
            </a:r>
            <a:endParaRPr sz="2400">
              <a:latin typeface="Times New Roman"/>
              <a:ea typeface="Times New Roman"/>
              <a:cs typeface="Times New Roman"/>
              <a:sym typeface="Times New Roman"/>
            </a:endParaRPr>
          </a:p>
          <a:p>
            <a:pPr marL="342900" marR="0" lvl="0" indent="-342900" algn="just" rtl="0">
              <a:lnSpc>
                <a:spcPct val="100000"/>
              </a:lnSpc>
              <a:spcBef>
                <a:spcPts val="480"/>
              </a:spcBef>
              <a:spcAft>
                <a:spcPts val="0"/>
              </a:spcAft>
              <a:buClr>
                <a:schemeClr val="dk1"/>
              </a:buClr>
              <a:buSzPts val="2400"/>
              <a:buFont typeface="Times New Roman"/>
              <a:buChar char="•"/>
            </a:pPr>
            <a:r>
              <a:rPr lang="en-US" sz="2400" i="0" u="none">
                <a:solidFill>
                  <a:schemeClr val="dk1"/>
                </a:solidFill>
                <a:latin typeface="Times New Roman"/>
                <a:ea typeface="Times New Roman"/>
                <a:cs typeface="Times New Roman"/>
                <a:sym typeface="Times New Roman"/>
              </a:rPr>
              <a:t>Measure the distance that we have to travel away from the line (in a direction perpendicular to the line) before we hit a data point.</a:t>
            </a:r>
            <a:endParaRPr sz="2400" i="0" u="none">
              <a:solidFill>
                <a:schemeClr val="dk1"/>
              </a:solidFill>
              <a:latin typeface="Times New Roman"/>
              <a:ea typeface="Times New Roman"/>
              <a:cs typeface="Times New Roman"/>
              <a:sym typeface="Times New Roman"/>
            </a:endParaRPr>
          </a:p>
          <a:p>
            <a:pPr marL="0" marR="0" lvl="0" indent="0" algn="just" rtl="0">
              <a:lnSpc>
                <a:spcPct val="100000"/>
              </a:lnSpc>
              <a:spcBef>
                <a:spcPts val="480"/>
              </a:spcBef>
              <a:spcAft>
                <a:spcPts val="0"/>
              </a:spcAft>
              <a:buNone/>
            </a:pPr>
            <a:endParaRPr sz="2400">
              <a:latin typeface="Times New Roman"/>
              <a:ea typeface="Times New Roman"/>
              <a:cs typeface="Times New Roman"/>
              <a:sym typeface="Times New Roman"/>
            </a:endParaRPr>
          </a:p>
          <a:p>
            <a:pPr marL="457200" marR="0" lvl="0" indent="0" algn="just" rtl="0">
              <a:lnSpc>
                <a:spcPct val="100000"/>
              </a:lnSpc>
              <a:spcBef>
                <a:spcPts val="480"/>
              </a:spcBef>
              <a:spcAft>
                <a:spcPts val="0"/>
              </a:spcAft>
              <a:buNone/>
            </a:pPr>
            <a:endParaRPr>
              <a:latin typeface="Times New Roman"/>
              <a:ea typeface="Times New Roman"/>
              <a:cs typeface="Times New Roman"/>
              <a:sym typeface="Times New Roman"/>
            </a:endParaRPr>
          </a:p>
          <a:p>
            <a:pPr marL="0" marR="0" lvl="0" indent="0" algn="just" rtl="0">
              <a:lnSpc>
                <a:spcPct val="100000"/>
              </a:lnSpc>
              <a:spcBef>
                <a:spcPts val="480"/>
              </a:spcBef>
              <a:spcAft>
                <a:spcPts val="0"/>
              </a:spcAft>
              <a:buNone/>
            </a:pPr>
            <a:endParaRPr>
              <a:latin typeface="Times New Roman"/>
              <a:ea typeface="Times New Roman"/>
              <a:cs typeface="Times New Roman"/>
              <a:sym typeface="Times New Roman"/>
            </a:endParaRPr>
          </a:p>
          <a:p>
            <a:pPr marL="457200" marR="0" lvl="0" indent="0" algn="just" rtl="0">
              <a:lnSpc>
                <a:spcPct val="100000"/>
              </a:lnSpc>
              <a:spcBef>
                <a:spcPts val="480"/>
              </a:spcBef>
              <a:spcAft>
                <a:spcPts val="0"/>
              </a:spcAft>
              <a:buNone/>
            </a:pPr>
            <a:endParaRPr>
              <a:latin typeface="Times New Roman"/>
              <a:ea typeface="Times New Roman"/>
              <a:cs typeface="Times New Roman"/>
              <a:sym typeface="Times New Roman"/>
            </a:endParaRPr>
          </a:p>
        </p:txBody>
      </p:sp>
      <p:sp>
        <p:nvSpPr>
          <p:cNvPr id="874" name="Google Shape;874;g2d0940dc846_0_375"/>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898989"/>
              </a:buClr>
              <a:buSzPts val="1200"/>
              <a:buFont typeface="Calibri"/>
              <a:buNone/>
            </a:pPr>
            <a:fld id="{00000000-1234-1234-1234-123412341234}" type="slidenum">
              <a:rPr lang="en-US"/>
              <a:pPr marL="0" lvl="0" indent="0" algn="r" rtl="0">
                <a:spcBef>
                  <a:spcPts val="0"/>
                </a:spcBef>
                <a:spcAft>
                  <a:spcPts val="0"/>
                </a:spcAft>
                <a:buClr>
                  <a:srgbClr val="898989"/>
                </a:buClr>
                <a:buSzPts val="1200"/>
                <a:buFont typeface="Calibri"/>
                <a:buNone/>
              </a:pPr>
              <a:t>109</a:t>
            </a:fld>
            <a:endParaRPr/>
          </a:p>
        </p:txBody>
      </p:sp>
      <p:pic>
        <p:nvPicPr>
          <p:cNvPr id="875" name="Google Shape;875;g2d0940dc846_0_375"/>
          <p:cNvPicPr preferRelativeResize="0"/>
          <p:nvPr/>
        </p:nvPicPr>
        <p:blipFill>
          <a:blip r:embed="rId3">
            <a:alphaModFix/>
          </a:blip>
          <a:stretch>
            <a:fillRect/>
          </a:stretch>
        </p:blipFill>
        <p:spPr>
          <a:xfrm>
            <a:off x="526150" y="2791625"/>
            <a:ext cx="8377749" cy="385307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g2d0940dc846_0_44"/>
          <p:cNvSpPr txBox="1">
            <a:spLocks noGrp="1"/>
          </p:cNvSpPr>
          <p:nvPr>
            <p:ph type="body" idx="1"/>
          </p:nvPr>
        </p:nvSpPr>
        <p:spPr>
          <a:xfrm>
            <a:off x="104700" y="49800"/>
            <a:ext cx="8582100" cy="6443100"/>
          </a:xfrm>
          <a:prstGeom prst="rect">
            <a:avLst/>
          </a:prstGeom>
        </p:spPr>
        <p:txBody>
          <a:bodyPr spcFirstLastPara="1" wrap="square" lIns="91425" tIns="45700" rIns="91425" bIns="45700" anchor="t" anchorCtr="0">
            <a:noAutofit/>
          </a:bodyPr>
          <a:lstStyle/>
          <a:p>
            <a:pPr marL="457200" lvl="0" indent="-393700" algn="just" rtl="0">
              <a:spcBef>
                <a:spcPts val="360"/>
              </a:spcBef>
              <a:spcAft>
                <a:spcPts val="0"/>
              </a:spcAft>
              <a:buSzPts val="2600"/>
              <a:buFont typeface="Times New Roman"/>
              <a:buChar char="•"/>
            </a:pPr>
            <a:r>
              <a:rPr lang="en-US" sz="2600">
                <a:latin typeface="Times New Roman"/>
                <a:ea typeface="Times New Roman"/>
                <a:cs typeface="Times New Roman"/>
                <a:sym typeface="Times New Roman"/>
              </a:rPr>
              <a:t>The output (decision boundary)  of these two perceptron will combine together, we get like below</a:t>
            </a:r>
            <a:endParaRPr sz="2600">
              <a:latin typeface="Times New Roman"/>
              <a:ea typeface="Times New Roman"/>
              <a:cs typeface="Times New Roman"/>
              <a:sym typeface="Times New Roman"/>
            </a:endParaRPr>
          </a:p>
          <a:p>
            <a:pPr marL="457200" lvl="0" indent="0" algn="just" rtl="0">
              <a:spcBef>
                <a:spcPts val="360"/>
              </a:spcBef>
              <a:spcAft>
                <a:spcPts val="0"/>
              </a:spcAft>
              <a:buNone/>
            </a:pPr>
            <a:endParaRPr sz="2600">
              <a:latin typeface="Times New Roman"/>
              <a:ea typeface="Times New Roman"/>
              <a:cs typeface="Times New Roman"/>
              <a:sym typeface="Times New Roman"/>
            </a:endParaRPr>
          </a:p>
          <a:p>
            <a:pPr marL="457200" lvl="0" indent="0" algn="just" rtl="0">
              <a:spcBef>
                <a:spcPts val="360"/>
              </a:spcBef>
              <a:spcAft>
                <a:spcPts val="0"/>
              </a:spcAft>
              <a:buNone/>
            </a:pPr>
            <a:endParaRPr sz="2600">
              <a:latin typeface="Times New Roman"/>
              <a:ea typeface="Times New Roman"/>
              <a:cs typeface="Times New Roman"/>
              <a:sym typeface="Times New Roman"/>
            </a:endParaRPr>
          </a:p>
          <a:p>
            <a:pPr marL="457200" lvl="0" indent="0" algn="just" rtl="0">
              <a:spcBef>
                <a:spcPts val="360"/>
              </a:spcBef>
              <a:spcAft>
                <a:spcPts val="0"/>
              </a:spcAft>
              <a:buNone/>
            </a:pPr>
            <a:endParaRPr sz="2600">
              <a:latin typeface="Times New Roman"/>
              <a:ea typeface="Times New Roman"/>
              <a:cs typeface="Times New Roman"/>
              <a:sym typeface="Times New Roman"/>
            </a:endParaRPr>
          </a:p>
          <a:p>
            <a:pPr marL="457200" lvl="0" indent="0" algn="just" rtl="0">
              <a:spcBef>
                <a:spcPts val="360"/>
              </a:spcBef>
              <a:spcAft>
                <a:spcPts val="0"/>
              </a:spcAft>
              <a:buNone/>
            </a:pPr>
            <a:endParaRPr sz="2600">
              <a:latin typeface="Times New Roman"/>
              <a:ea typeface="Times New Roman"/>
              <a:cs typeface="Times New Roman"/>
              <a:sym typeface="Times New Roman"/>
            </a:endParaRPr>
          </a:p>
          <a:p>
            <a:pPr marL="457200" lvl="0" indent="0" algn="just" rtl="0">
              <a:spcBef>
                <a:spcPts val="360"/>
              </a:spcBef>
              <a:spcAft>
                <a:spcPts val="0"/>
              </a:spcAft>
              <a:buNone/>
            </a:pPr>
            <a:endParaRPr sz="2600">
              <a:latin typeface="Times New Roman"/>
              <a:ea typeface="Times New Roman"/>
              <a:cs typeface="Times New Roman"/>
              <a:sym typeface="Times New Roman"/>
            </a:endParaRPr>
          </a:p>
          <a:p>
            <a:pPr marL="457200" lvl="0" indent="0" algn="just" rtl="0">
              <a:spcBef>
                <a:spcPts val="360"/>
              </a:spcBef>
              <a:spcAft>
                <a:spcPts val="0"/>
              </a:spcAft>
              <a:buNone/>
            </a:pPr>
            <a:endParaRPr sz="2600">
              <a:latin typeface="Times New Roman"/>
              <a:ea typeface="Times New Roman"/>
              <a:cs typeface="Times New Roman"/>
              <a:sym typeface="Times New Roman"/>
            </a:endParaRPr>
          </a:p>
          <a:p>
            <a:pPr marL="457200" lvl="0" indent="-393700" algn="just" rtl="0">
              <a:spcBef>
                <a:spcPts val="360"/>
              </a:spcBef>
              <a:spcAft>
                <a:spcPts val="0"/>
              </a:spcAft>
              <a:buSzPts val="2600"/>
              <a:buFont typeface="Times New Roman"/>
              <a:buChar char="•"/>
            </a:pPr>
            <a:r>
              <a:rPr lang="en-US" sz="2600">
                <a:latin typeface="Times New Roman"/>
                <a:ea typeface="Times New Roman"/>
                <a:cs typeface="Times New Roman"/>
                <a:sym typeface="Times New Roman"/>
              </a:rPr>
              <a:t>When we do some smoothning, we get like below.</a:t>
            </a:r>
            <a:endParaRPr sz="2600">
              <a:latin typeface="Times New Roman"/>
              <a:ea typeface="Times New Roman"/>
              <a:cs typeface="Times New Roman"/>
              <a:sym typeface="Times New Roman"/>
            </a:endParaRPr>
          </a:p>
          <a:p>
            <a:pPr marL="0" lvl="0" indent="0" algn="just" rtl="0">
              <a:spcBef>
                <a:spcPts val="360"/>
              </a:spcBef>
              <a:spcAft>
                <a:spcPts val="0"/>
              </a:spcAft>
              <a:buNone/>
            </a:pPr>
            <a:endParaRPr sz="2600">
              <a:latin typeface="Times New Roman"/>
              <a:ea typeface="Times New Roman"/>
              <a:cs typeface="Times New Roman"/>
              <a:sym typeface="Times New Roman"/>
            </a:endParaRPr>
          </a:p>
          <a:p>
            <a:pPr marL="0" lvl="0" indent="0" algn="just" rtl="0">
              <a:spcBef>
                <a:spcPts val="360"/>
              </a:spcBef>
              <a:spcAft>
                <a:spcPts val="0"/>
              </a:spcAft>
              <a:buNone/>
            </a:pPr>
            <a:endParaRPr sz="2600">
              <a:latin typeface="Times New Roman"/>
              <a:ea typeface="Times New Roman"/>
              <a:cs typeface="Times New Roman"/>
              <a:sym typeface="Times New Roman"/>
            </a:endParaRPr>
          </a:p>
          <a:p>
            <a:pPr marL="0" lvl="0" indent="0" algn="just" rtl="0">
              <a:spcBef>
                <a:spcPts val="360"/>
              </a:spcBef>
              <a:spcAft>
                <a:spcPts val="0"/>
              </a:spcAft>
              <a:buNone/>
            </a:pPr>
            <a:endParaRPr sz="2600">
              <a:latin typeface="Times New Roman"/>
              <a:ea typeface="Times New Roman"/>
              <a:cs typeface="Times New Roman"/>
              <a:sym typeface="Times New Roman"/>
            </a:endParaRPr>
          </a:p>
          <a:p>
            <a:pPr marL="0" lvl="0" indent="0" algn="just" rtl="0">
              <a:spcBef>
                <a:spcPts val="360"/>
              </a:spcBef>
              <a:spcAft>
                <a:spcPts val="0"/>
              </a:spcAft>
              <a:buNone/>
            </a:pPr>
            <a:endParaRPr sz="2600">
              <a:latin typeface="Times New Roman"/>
              <a:ea typeface="Times New Roman"/>
              <a:cs typeface="Times New Roman"/>
              <a:sym typeface="Times New Roman"/>
            </a:endParaRPr>
          </a:p>
          <a:p>
            <a:pPr marL="457200" lvl="0" indent="0" algn="just" rtl="0">
              <a:spcBef>
                <a:spcPts val="360"/>
              </a:spcBef>
              <a:spcAft>
                <a:spcPts val="0"/>
              </a:spcAft>
              <a:buNone/>
            </a:pPr>
            <a:endParaRPr sz="2600">
              <a:latin typeface="Times New Roman"/>
              <a:ea typeface="Times New Roman"/>
              <a:cs typeface="Times New Roman"/>
              <a:sym typeface="Times New Roman"/>
            </a:endParaRPr>
          </a:p>
        </p:txBody>
      </p:sp>
      <p:sp>
        <p:nvSpPr>
          <p:cNvPr id="146" name="Google Shape;146;g2d0940dc846_0_44"/>
          <p:cNvSpPr txBox="1">
            <a:spLocks noGrp="1"/>
          </p:cNvSpPr>
          <p:nvPr>
            <p:ph type="sldNum" idx="12"/>
          </p:nvPr>
        </p:nvSpPr>
        <p:spPr>
          <a:xfrm>
            <a:off x="6553200" y="6356350"/>
            <a:ext cx="21336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11</a:t>
            </a:fld>
            <a:endParaRPr/>
          </a:p>
        </p:txBody>
      </p:sp>
      <p:pic>
        <p:nvPicPr>
          <p:cNvPr id="147" name="Google Shape;147;g2d0940dc846_0_44"/>
          <p:cNvPicPr preferRelativeResize="0"/>
          <p:nvPr/>
        </p:nvPicPr>
        <p:blipFill>
          <a:blip r:embed="rId3">
            <a:alphaModFix/>
          </a:blip>
          <a:stretch>
            <a:fillRect/>
          </a:stretch>
        </p:blipFill>
        <p:spPr>
          <a:xfrm>
            <a:off x="1807825" y="1082019"/>
            <a:ext cx="4838700" cy="2128600"/>
          </a:xfrm>
          <a:prstGeom prst="rect">
            <a:avLst/>
          </a:prstGeom>
          <a:noFill/>
          <a:ln>
            <a:noFill/>
          </a:ln>
        </p:spPr>
      </p:pic>
      <p:pic>
        <p:nvPicPr>
          <p:cNvPr id="148" name="Google Shape;148;g2d0940dc846_0_44"/>
          <p:cNvPicPr preferRelativeResize="0"/>
          <p:nvPr/>
        </p:nvPicPr>
        <p:blipFill>
          <a:blip r:embed="rId4">
            <a:alphaModFix/>
          </a:blip>
          <a:stretch>
            <a:fillRect/>
          </a:stretch>
        </p:blipFill>
        <p:spPr>
          <a:xfrm>
            <a:off x="2119275" y="4048571"/>
            <a:ext cx="4552950" cy="2307775"/>
          </a:xfrm>
          <a:prstGeom prst="rect">
            <a:avLst/>
          </a:prstGeom>
          <a:noFill/>
          <a:ln>
            <a:noFill/>
          </a:ln>
        </p:spPr>
      </p:pic>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879"/>
        <p:cNvGrpSpPr/>
        <p:nvPr/>
      </p:nvGrpSpPr>
      <p:grpSpPr>
        <a:xfrm>
          <a:off x="0" y="0"/>
          <a:ext cx="0" cy="0"/>
          <a:chOff x="0" y="0"/>
          <a:chExt cx="0" cy="0"/>
        </a:xfrm>
      </p:grpSpPr>
      <p:sp>
        <p:nvSpPr>
          <p:cNvPr id="880" name="Google Shape;880;g2d0940dc846_0_456"/>
          <p:cNvSpPr txBox="1">
            <a:spLocks noGrp="1"/>
          </p:cNvSpPr>
          <p:nvPr>
            <p:ph type="body" idx="1"/>
          </p:nvPr>
        </p:nvSpPr>
        <p:spPr>
          <a:xfrm>
            <a:off x="152400" y="228600"/>
            <a:ext cx="8839200" cy="6400800"/>
          </a:xfrm>
          <a:prstGeom prst="rect">
            <a:avLst/>
          </a:prstGeom>
          <a:noFill/>
          <a:ln>
            <a:noFill/>
          </a:ln>
        </p:spPr>
        <p:txBody>
          <a:bodyPr spcFirstLastPara="1" wrap="square" lIns="91425" tIns="45700" rIns="91425" bIns="45700" anchor="t" anchorCtr="0">
            <a:noAutofit/>
          </a:bodyPr>
          <a:lstStyle/>
          <a:p>
            <a:pPr marL="342900" marR="0" lvl="0" indent="-349250" algn="just" rtl="0">
              <a:lnSpc>
                <a:spcPct val="100000"/>
              </a:lnSpc>
              <a:spcBef>
                <a:spcPts val="480"/>
              </a:spcBef>
              <a:spcAft>
                <a:spcPts val="0"/>
              </a:spcAft>
              <a:buClr>
                <a:schemeClr val="dk1"/>
              </a:buClr>
              <a:buSzPts val="2500"/>
              <a:buFont typeface="Times New Roman"/>
              <a:buChar char="•"/>
            </a:pPr>
            <a:r>
              <a:rPr lang="en-US" sz="2500" i="0" u="none">
                <a:solidFill>
                  <a:schemeClr val="dk1"/>
                </a:solidFill>
                <a:latin typeface="Times New Roman"/>
                <a:ea typeface="Times New Roman"/>
                <a:cs typeface="Times New Roman"/>
                <a:sym typeface="Times New Roman"/>
              </a:rPr>
              <a:t>The data points in each class that lie closest to the classification line have a name as well. They are called </a:t>
            </a:r>
            <a:r>
              <a:rPr lang="en-US" sz="2500" i="0" u="none">
                <a:solidFill>
                  <a:srgbClr val="FF0000"/>
                </a:solidFill>
                <a:latin typeface="Times New Roman"/>
                <a:ea typeface="Times New Roman"/>
                <a:cs typeface="Times New Roman"/>
                <a:sym typeface="Times New Roman"/>
              </a:rPr>
              <a:t>support vectors</a:t>
            </a:r>
            <a:r>
              <a:rPr lang="en-US" sz="2500" i="0" u="none">
                <a:solidFill>
                  <a:schemeClr val="dk1"/>
                </a:solidFill>
                <a:latin typeface="Times New Roman"/>
                <a:ea typeface="Times New Roman"/>
                <a:cs typeface="Times New Roman"/>
                <a:sym typeface="Times New Roman"/>
              </a:rPr>
              <a:t>.  (or) </a:t>
            </a:r>
            <a:endParaRPr sz="2500" i="0" u="none">
              <a:solidFill>
                <a:schemeClr val="dk1"/>
              </a:solidFill>
              <a:latin typeface="Times New Roman"/>
              <a:ea typeface="Times New Roman"/>
              <a:cs typeface="Times New Roman"/>
              <a:sym typeface="Times New Roman"/>
            </a:endParaRPr>
          </a:p>
          <a:p>
            <a:pPr marL="457200" marR="0" lvl="0" indent="0" algn="just" rtl="0">
              <a:lnSpc>
                <a:spcPct val="100000"/>
              </a:lnSpc>
              <a:spcBef>
                <a:spcPts val="480"/>
              </a:spcBef>
              <a:spcAft>
                <a:spcPts val="0"/>
              </a:spcAft>
              <a:buNone/>
            </a:pPr>
            <a:endParaRPr sz="2500">
              <a:latin typeface="Times New Roman"/>
              <a:ea typeface="Times New Roman"/>
              <a:cs typeface="Times New Roman"/>
              <a:sym typeface="Times New Roman"/>
            </a:endParaRPr>
          </a:p>
          <a:p>
            <a:pPr marL="342900" marR="0" lvl="0" indent="-349250" algn="just" rtl="0">
              <a:lnSpc>
                <a:spcPct val="100000"/>
              </a:lnSpc>
              <a:spcBef>
                <a:spcPts val="480"/>
              </a:spcBef>
              <a:spcAft>
                <a:spcPts val="0"/>
              </a:spcAft>
              <a:buClr>
                <a:schemeClr val="dk1"/>
              </a:buClr>
              <a:buSzPts val="2500"/>
              <a:buFont typeface="Times New Roman"/>
              <a:buChar char="•"/>
            </a:pPr>
            <a:r>
              <a:rPr lang="en-US" sz="2500">
                <a:latin typeface="Times New Roman"/>
                <a:ea typeface="Times New Roman"/>
                <a:cs typeface="Times New Roman"/>
                <a:sym typeface="Times New Roman"/>
              </a:rPr>
              <a:t>Closest on your data points to the hyperplane are known as super vectors and that’s where the name comes from support vector machine so basically  the hyperplane is drawn  based on these support vectors</a:t>
            </a:r>
            <a:endParaRPr sz="2500">
              <a:latin typeface="Times New Roman"/>
              <a:ea typeface="Times New Roman"/>
              <a:cs typeface="Times New Roman"/>
              <a:sym typeface="Times New Roman"/>
            </a:endParaRPr>
          </a:p>
          <a:p>
            <a:pPr marL="457200" marR="0" lvl="0" indent="0" algn="just" rtl="0">
              <a:lnSpc>
                <a:spcPct val="100000"/>
              </a:lnSpc>
              <a:spcBef>
                <a:spcPts val="480"/>
              </a:spcBef>
              <a:spcAft>
                <a:spcPts val="0"/>
              </a:spcAft>
              <a:buNone/>
            </a:pPr>
            <a:r>
              <a:rPr lang="en-US" sz="2500" i="0" u="none">
                <a:solidFill>
                  <a:schemeClr val="dk1"/>
                </a:solidFill>
                <a:latin typeface="Times New Roman"/>
                <a:ea typeface="Times New Roman"/>
                <a:cs typeface="Times New Roman"/>
                <a:sym typeface="Times New Roman"/>
              </a:rPr>
              <a:t> </a:t>
            </a:r>
            <a:endParaRPr sz="2500">
              <a:latin typeface="Times New Roman"/>
              <a:ea typeface="Times New Roman"/>
              <a:cs typeface="Times New Roman"/>
              <a:sym typeface="Times New Roman"/>
            </a:endParaRPr>
          </a:p>
          <a:p>
            <a:pPr marL="342900" marR="0" lvl="0" indent="-349250" algn="just" rtl="0">
              <a:lnSpc>
                <a:spcPct val="100000"/>
              </a:lnSpc>
              <a:spcBef>
                <a:spcPts val="480"/>
              </a:spcBef>
              <a:spcAft>
                <a:spcPts val="0"/>
              </a:spcAft>
              <a:buClr>
                <a:schemeClr val="dk1"/>
              </a:buClr>
              <a:buSzPts val="2500"/>
              <a:buFont typeface="Times New Roman"/>
              <a:buChar char="•"/>
            </a:pPr>
            <a:r>
              <a:rPr lang="en-US" sz="2500">
                <a:latin typeface="Times New Roman"/>
                <a:ea typeface="Times New Roman"/>
                <a:cs typeface="Times New Roman"/>
                <a:sym typeface="Times New Roman"/>
              </a:rPr>
              <a:t>Normally the hyperplane which has the maximum distance from the support vectors is the most optimum hyperplane and this distance between the  hyperplane and the support vector is known as </a:t>
            </a:r>
            <a:r>
              <a:rPr lang="en-US" sz="2500">
                <a:solidFill>
                  <a:srgbClr val="FF0000"/>
                </a:solidFill>
                <a:latin typeface="Times New Roman"/>
                <a:ea typeface="Times New Roman"/>
                <a:cs typeface="Times New Roman"/>
                <a:sym typeface="Times New Roman"/>
              </a:rPr>
              <a:t>margin.</a:t>
            </a:r>
            <a:endParaRPr sz="2500">
              <a:solidFill>
                <a:srgbClr val="FF0000"/>
              </a:solidFill>
              <a:latin typeface="Times New Roman"/>
              <a:ea typeface="Times New Roman"/>
              <a:cs typeface="Times New Roman"/>
              <a:sym typeface="Times New Roman"/>
            </a:endParaRPr>
          </a:p>
          <a:p>
            <a:pPr marL="457200" marR="0" lvl="0" indent="0" algn="just" rtl="0">
              <a:lnSpc>
                <a:spcPct val="100000"/>
              </a:lnSpc>
              <a:spcBef>
                <a:spcPts val="480"/>
              </a:spcBef>
              <a:spcAft>
                <a:spcPts val="0"/>
              </a:spcAft>
              <a:buNone/>
            </a:pPr>
            <a:endParaRPr sz="2500">
              <a:latin typeface="Times New Roman"/>
              <a:ea typeface="Times New Roman"/>
              <a:cs typeface="Times New Roman"/>
              <a:sym typeface="Times New Roman"/>
            </a:endParaRPr>
          </a:p>
          <a:p>
            <a:pPr marL="342900" marR="0" lvl="0" indent="-349250" algn="just" rtl="0">
              <a:lnSpc>
                <a:spcPct val="100000"/>
              </a:lnSpc>
              <a:spcBef>
                <a:spcPts val="480"/>
              </a:spcBef>
              <a:spcAft>
                <a:spcPts val="0"/>
              </a:spcAft>
              <a:buClr>
                <a:schemeClr val="dk1"/>
              </a:buClr>
              <a:buSzPts val="2500"/>
              <a:buFont typeface="Times New Roman"/>
              <a:buChar char="•"/>
            </a:pPr>
            <a:r>
              <a:rPr lang="en-US" sz="2500" i="0" u="none">
                <a:solidFill>
                  <a:schemeClr val="dk1"/>
                </a:solidFill>
                <a:latin typeface="Times New Roman"/>
                <a:ea typeface="Times New Roman"/>
                <a:cs typeface="Times New Roman"/>
                <a:sym typeface="Times New Roman"/>
              </a:rPr>
              <a:t>A measurement that we can use to find the optimal decision boundary</a:t>
            </a:r>
            <a:endParaRPr sz="2500">
              <a:latin typeface="Times New Roman"/>
              <a:ea typeface="Times New Roman"/>
              <a:cs typeface="Times New Roman"/>
              <a:sym typeface="Times New Roman"/>
            </a:endParaRPr>
          </a:p>
        </p:txBody>
      </p:sp>
      <p:sp>
        <p:nvSpPr>
          <p:cNvPr id="881" name="Google Shape;881;g2d0940dc846_0_456"/>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898989"/>
              </a:buClr>
              <a:buSzPts val="1200"/>
              <a:buFont typeface="Calibri"/>
              <a:buNone/>
            </a:pPr>
            <a:fld id="{00000000-1234-1234-1234-123412341234}" type="slidenum">
              <a:rPr lang="en-US"/>
              <a:pPr marL="0" lvl="0" indent="0" algn="r" rtl="0">
                <a:spcBef>
                  <a:spcPts val="0"/>
                </a:spcBef>
                <a:spcAft>
                  <a:spcPts val="0"/>
                </a:spcAft>
                <a:buClr>
                  <a:srgbClr val="898989"/>
                </a:buClr>
                <a:buSzPts val="1200"/>
                <a:buFont typeface="Calibri"/>
                <a:buNone/>
              </a:pPr>
              <a:t>110</a:t>
            </a:fld>
            <a:endParaRP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886"/>
        <p:cNvGrpSpPr/>
        <p:nvPr/>
      </p:nvGrpSpPr>
      <p:grpSpPr>
        <a:xfrm>
          <a:off x="0" y="0"/>
          <a:ext cx="0" cy="0"/>
          <a:chOff x="0" y="0"/>
          <a:chExt cx="0" cy="0"/>
        </a:xfrm>
      </p:grpSpPr>
      <p:sp>
        <p:nvSpPr>
          <p:cNvPr id="887" name="Google Shape;887;g2d0940dc846_0_536"/>
          <p:cNvSpPr txBox="1">
            <a:spLocks noGrp="1"/>
          </p:cNvSpPr>
          <p:nvPr>
            <p:ph type="title"/>
          </p:nvPr>
        </p:nvSpPr>
        <p:spPr>
          <a:xfrm>
            <a:off x="355050" y="183899"/>
            <a:ext cx="8229600" cy="5745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2600">
                <a:solidFill>
                  <a:srgbClr val="FF0000"/>
                </a:solidFill>
                <a:latin typeface="Times New Roman"/>
                <a:ea typeface="Times New Roman"/>
                <a:cs typeface="Times New Roman"/>
                <a:sym typeface="Times New Roman"/>
              </a:rPr>
              <a:t>Support vector classifier:</a:t>
            </a:r>
            <a:endParaRPr sz="2600">
              <a:solidFill>
                <a:srgbClr val="FF0000"/>
              </a:solidFill>
              <a:latin typeface="Times New Roman"/>
              <a:ea typeface="Times New Roman"/>
              <a:cs typeface="Times New Roman"/>
              <a:sym typeface="Times New Roman"/>
            </a:endParaRPr>
          </a:p>
        </p:txBody>
      </p:sp>
      <p:sp>
        <p:nvSpPr>
          <p:cNvPr id="888" name="Google Shape;888;g2d0940dc846_0_536"/>
          <p:cNvSpPr txBox="1">
            <a:spLocks noGrp="1"/>
          </p:cNvSpPr>
          <p:nvPr>
            <p:ph type="body" idx="1"/>
          </p:nvPr>
        </p:nvSpPr>
        <p:spPr>
          <a:xfrm>
            <a:off x="457200" y="758400"/>
            <a:ext cx="8229600" cy="5367900"/>
          </a:xfrm>
          <a:prstGeom prst="rect">
            <a:avLst/>
          </a:prstGeom>
        </p:spPr>
        <p:txBody>
          <a:bodyPr spcFirstLastPara="1" wrap="square" lIns="91425" tIns="45700" rIns="91425" bIns="45700" anchor="t" anchorCtr="0">
            <a:noAutofit/>
          </a:bodyPr>
          <a:lstStyle/>
          <a:p>
            <a:pPr marL="457200" lvl="0" indent="-393700" algn="l" rtl="0">
              <a:spcBef>
                <a:spcPts val="360"/>
              </a:spcBef>
              <a:spcAft>
                <a:spcPts val="0"/>
              </a:spcAft>
              <a:buSzPts val="2600"/>
              <a:buFont typeface="Times New Roman"/>
              <a:buChar char="•"/>
            </a:pPr>
            <a:r>
              <a:rPr lang="en-US" sz="2600">
                <a:latin typeface="Times New Roman"/>
                <a:ea typeface="Times New Roman"/>
                <a:cs typeface="Times New Roman"/>
                <a:sym typeface="Times New Roman"/>
              </a:rPr>
              <a:t>Support vector classifier is a soft margin classifier</a:t>
            </a:r>
            <a:endParaRPr sz="2600">
              <a:latin typeface="Times New Roman"/>
              <a:ea typeface="Times New Roman"/>
              <a:cs typeface="Times New Roman"/>
              <a:sym typeface="Times New Roman"/>
            </a:endParaRPr>
          </a:p>
          <a:p>
            <a:pPr marL="457200" lvl="0" indent="0" algn="l" rtl="0">
              <a:spcBef>
                <a:spcPts val="360"/>
              </a:spcBef>
              <a:spcAft>
                <a:spcPts val="0"/>
              </a:spcAft>
              <a:buNone/>
            </a:pPr>
            <a:endParaRPr sz="2600">
              <a:latin typeface="Times New Roman"/>
              <a:ea typeface="Times New Roman"/>
              <a:cs typeface="Times New Roman"/>
              <a:sym typeface="Times New Roman"/>
            </a:endParaRPr>
          </a:p>
          <a:p>
            <a:pPr marL="457200" lvl="0" indent="-393700" algn="l" rtl="0">
              <a:spcBef>
                <a:spcPts val="360"/>
              </a:spcBef>
              <a:spcAft>
                <a:spcPts val="0"/>
              </a:spcAft>
              <a:buSzPts val="2600"/>
              <a:buFont typeface="Times New Roman"/>
              <a:buChar char="•"/>
            </a:pPr>
            <a:r>
              <a:rPr lang="en-US" sz="2600">
                <a:latin typeface="Times New Roman"/>
                <a:ea typeface="Times New Roman"/>
                <a:cs typeface="Times New Roman"/>
                <a:sym typeface="Times New Roman"/>
              </a:rPr>
              <a:t>We will allow some observations to be incorrectly classified or to be on the wrong side of the margin</a:t>
            </a:r>
            <a:endParaRPr sz="2600">
              <a:latin typeface="Times New Roman"/>
              <a:ea typeface="Times New Roman"/>
              <a:cs typeface="Times New Roman"/>
              <a:sym typeface="Times New Roman"/>
            </a:endParaRPr>
          </a:p>
          <a:p>
            <a:pPr marL="457200" lvl="0" indent="0" algn="l" rtl="0">
              <a:spcBef>
                <a:spcPts val="360"/>
              </a:spcBef>
              <a:spcAft>
                <a:spcPts val="0"/>
              </a:spcAft>
              <a:buNone/>
            </a:pPr>
            <a:endParaRPr sz="2600">
              <a:latin typeface="Times New Roman"/>
              <a:ea typeface="Times New Roman"/>
              <a:cs typeface="Times New Roman"/>
              <a:sym typeface="Times New Roman"/>
            </a:endParaRPr>
          </a:p>
          <a:p>
            <a:pPr marL="457200" lvl="0" indent="-393700" algn="l" rtl="0">
              <a:spcBef>
                <a:spcPts val="360"/>
              </a:spcBef>
              <a:spcAft>
                <a:spcPts val="0"/>
              </a:spcAft>
              <a:buSzPts val="2600"/>
              <a:buFont typeface="Times New Roman"/>
              <a:buChar char="•"/>
            </a:pPr>
            <a:r>
              <a:rPr lang="en-US" sz="2600">
                <a:latin typeface="Times New Roman"/>
                <a:ea typeface="Times New Roman"/>
                <a:cs typeface="Times New Roman"/>
                <a:sym typeface="Times New Roman"/>
              </a:rPr>
              <a:t>Is a linear classifier, it cant classify non-linear data</a:t>
            </a:r>
            <a:endParaRPr sz="2600">
              <a:latin typeface="Times New Roman"/>
              <a:ea typeface="Times New Roman"/>
              <a:cs typeface="Times New Roman"/>
              <a:sym typeface="Times New Roman"/>
            </a:endParaRPr>
          </a:p>
        </p:txBody>
      </p:sp>
      <p:sp>
        <p:nvSpPr>
          <p:cNvPr id="889" name="Google Shape;889;g2d0940dc846_0_536"/>
          <p:cNvSpPr txBox="1">
            <a:spLocks noGrp="1"/>
          </p:cNvSpPr>
          <p:nvPr>
            <p:ph type="sldNum" idx="12"/>
          </p:nvPr>
        </p:nvSpPr>
        <p:spPr>
          <a:xfrm>
            <a:off x="6553200" y="6356350"/>
            <a:ext cx="21336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898989"/>
              </a:buClr>
              <a:buSzPts val="1200"/>
              <a:buFont typeface="Calibri"/>
              <a:buNone/>
            </a:pPr>
            <a:fld id="{00000000-1234-1234-1234-123412341234}" type="slidenum">
              <a:rPr lang="en-US"/>
              <a:pPr marL="0" lvl="0" indent="0" algn="r" rtl="0">
                <a:spcBef>
                  <a:spcPts val="0"/>
                </a:spcBef>
                <a:spcAft>
                  <a:spcPts val="0"/>
                </a:spcAft>
                <a:buClr>
                  <a:srgbClr val="898989"/>
                </a:buClr>
                <a:buSzPts val="1200"/>
                <a:buFont typeface="Calibri"/>
                <a:buNone/>
              </a:pPr>
              <a:t>111</a:t>
            </a:fld>
            <a:endParaRPr/>
          </a:p>
        </p:txBody>
      </p:sp>
      <p:pic>
        <p:nvPicPr>
          <p:cNvPr id="890" name="Google Shape;890;g2d0940dc846_0_536"/>
          <p:cNvPicPr preferRelativeResize="0"/>
          <p:nvPr/>
        </p:nvPicPr>
        <p:blipFill>
          <a:blip r:embed="rId3">
            <a:alphaModFix/>
          </a:blip>
          <a:stretch>
            <a:fillRect/>
          </a:stretch>
        </p:blipFill>
        <p:spPr>
          <a:xfrm>
            <a:off x="457200" y="3429000"/>
            <a:ext cx="8306224" cy="2697300"/>
          </a:xfrm>
          <a:prstGeom prst="rect">
            <a:avLst/>
          </a:prstGeom>
          <a:noFill/>
          <a:ln>
            <a:noFill/>
          </a:ln>
        </p:spPr>
      </p:pic>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895"/>
        <p:cNvGrpSpPr/>
        <p:nvPr/>
      </p:nvGrpSpPr>
      <p:grpSpPr>
        <a:xfrm>
          <a:off x="0" y="0"/>
          <a:ext cx="0" cy="0"/>
          <a:chOff x="0" y="0"/>
          <a:chExt cx="0" cy="0"/>
        </a:xfrm>
      </p:grpSpPr>
      <p:sp>
        <p:nvSpPr>
          <p:cNvPr id="896" name="Google Shape;896;g2d0940dc846_0_544"/>
          <p:cNvSpPr txBox="1">
            <a:spLocks noGrp="1"/>
          </p:cNvSpPr>
          <p:nvPr>
            <p:ph type="body" idx="1"/>
          </p:nvPr>
        </p:nvSpPr>
        <p:spPr>
          <a:xfrm>
            <a:off x="457200" y="1600200"/>
            <a:ext cx="8229600" cy="45261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897" name="Google Shape;897;g2d0940dc846_0_544"/>
          <p:cNvSpPr txBox="1">
            <a:spLocks noGrp="1"/>
          </p:cNvSpPr>
          <p:nvPr>
            <p:ph type="sldNum" idx="12"/>
          </p:nvPr>
        </p:nvSpPr>
        <p:spPr>
          <a:xfrm>
            <a:off x="6553200" y="6356350"/>
            <a:ext cx="21336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898989"/>
              </a:buClr>
              <a:buSzPts val="1200"/>
              <a:buFont typeface="Calibri"/>
              <a:buNone/>
            </a:pPr>
            <a:fld id="{00000000-1234-1234-1234-123412341234}" type="slidenum">
              <a:rPr lang="en-US"/>
              <a:pPr marL="0" lvl="0" indent="0" algn="r" rtl="0">
                <a:spcBef>
                  <a:spcPts val="0"/>
                </a:spcBef>
                <a:spcAft>
                  <a:spcPts val="0"/>
                </a:spcAft>
                <a:buClr>
                  <a:srgbClr val="898989"/>
                </a:buClr>
                <a:buSzPts val="1200"/>
                <a:buFont typeface="Calibri"/>
                <a:buNone/>
              </a:pPr>
              <a:t>112</a:t>
            </a:fld>
            <a:endParaRPr/>
          </a:p>
        </p:txBody>
      </p:sp>
      <p:pic>
        <p:nvPicPr>
          <p:cNvPr id="898" name="Google Shape;898;g2d0940dc846_0_544"/>
          <p:cNvPicPr preferRelativeResize="0"/>
          <p:nvPr/>
        </p:nvPicPr>
        <p:blipFill>
          <a:blip r:embed="rId3">
            <a:alphaModFix/>
          </a:blip>
          <a:stretch>
            <a:fillRect/>
          </a:stretch>
        </p:blipFill>
        <p:spPr>
          <a:xfrm>
            <a:off x="66400" y="132825"/>
            <a:ext cx="9013301" cy="5993475"/>
          </a:xfrm>
          <a:prstGeom prst="rect">
            <a:avLst/>
          </a:prstGeom>
          <a:noFill/>
          <a:ln>
            <a:noFill/>
          </a:ln>
        </p:spPr>
      </p:pic>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903"/>
        <p:cNvGrpSpPr/>
        <p:nvPr/>
      </p:nvGrpSpPr>
      <p:grpSpPr>
        <a:xfrm>
          <a:off x="0" y="0"/>
          <a:ext cx="0" cy="0"/>
          <a:chOff x="0" y="0"/>
          <a:chExt cx="0" cy="0"/>
        </a:xfrm>
      </p:grpSpPr>
      <p:sp>
        <p:nvSpPr>
          <p:cNvPr id="904" name="Google Shape;904;g2d0940dc846_0_551"/>
          <p:cNvSpPr txBox="1">
            <a:spLocks noGrp="1"/>
          </p:cNvSpPr>
          <p:nvPr>
            <p:ph type="title"/>
          </p:nvPr>
        </p:nvSpPr>
        <p:spPr>
          <a:xfrm>
            <a:off x="457200" y="274632"/>
            <a:ext cx="8229600" cy="4584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2600">
                <a:solidFill>
                  <a:srgbClr val="FF0000"/>
                </a:solidFill>
                <a:latin typeface="Times New Roman"/>
                <a:ea typeface="Times New Roman"/>
                <a:cs typeface="Times New Roman"/>
                <a:sym typeface="Times New Roman"/>
              </a:rPr>
              <a:t>Support Vector Machine:</a:t>
            </a:r>
            <a:endParaRPr sz="2600">
              <a:solidFill>
                <a:srgbClr val="FF0000"/>
              </a:solidFill>
              <a:latin typeface="Times New Roman"/>
              <a:ea typeface="Times New Roman"/>
              <a:cs typeface="Times New Roman"/>
              <a:sym typeface="Times New Roman"/>
            </a:endParaRPr>
          </a:p>
        </p:txBody>
      </p:sp>
      <p:sp>
        <p:nvSpPr>
          <p:cNvPr id="905" name="Google Shape;905;g2d0940dc846_0_551"/>
          <p:cNvSpPr txBox="1">
            <a:spLocks noGrp="1"/>
          </p:cNvSpPr>
          <p:nvPr>
            <p:ph type="sldNum" idx="12"/>
          </p:nvPr>
        </p:nvSpPr>
        <p:spPr>
          <a:xfrm>
            <a:off x="6553200" y="6356350"/>
            <a:ext cx="21336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898989"/>
              </a:buClr>
              <a:buSzPts val="1200"/>
              <a:buFont typeface="Calibri"/>
              <a:buNone/>
            </a:pPr>
            <a:fld id="{00000000-1234-1234-1234-123412341234}" type="slidenum">
              <a:rPr lang="en-US"/>
              <a:pPr marL="0" lvl="0" indent="0" algn="r" rtl="0">
                <a:spcBef>
                  <a:spcPts val="0"/>
                </a:spcBef>
                <a:spcAft>
                  <a:spcPts val="0"/>
                </a:spcAft>
                <a:buClr>
                  <a:srgbClr val="898989"/>
                </a:buClr>
                <a:buSzPts val="1200"/>
                <a:buFont typeface="Calibri"/>
                <a:buNone/>
              </a:pPr>
              <a:t>113</a:t>
            </a:fld>
            <a:endParaRPr/>
          </a:p>
        </p:txBody>
      </p:sp>
      <p:pic>
        <p:nvPicPr>
          <p:cNvPr id="906" name="Google Shape;906;g2d0940dc846_0_551"/>
          <p:cNvPicPr preferRelativeResize="0"/>
          <p:nvPr/>
        </p:nvPicPr>
        <p:blipFill>
          <a:blip r:embed="rId3">
            <a:alphaModFix/>
          </a:blip>
          <a:stretch>
            <a:fillRect/>
          </a:stretch>
        </p:blipFill>
        <p:spPr>
          <a:xfrm>
            <a:off x="0" y="1159625"/>
            <a:ext cx="9143999" cy="5698375"/>
          </a:xfrm>
          <a:prstGeom prst="rect">
            <a:avLst/>
          </a:prstGeom>
          <a:noFill/>
          <a:ln>
            <a:noFill/>
          </a:ln>
        </p:spPr>
      </p:pic>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911"/>
        <p:cNvGrpSpPr/>
        <p:nvPr/>
      </p:nvGrpSpPr>
      <p:grpSpPr>
        <a:xfrm>
          <a:off x="0" y="0"/>
          <a:ext cx="0" cy="0"/>
          <a:chOff x="0" y="0"/>
          <a:chExt cx="0" cy="0"/>
        </a:xfrm>
      </p:grpSpPr>
      <p:sp>
        <p:nvSpPr>
          <p:cNvPr id="912" name="Google Shape;912;g2d0940dc846_0_633"/>
          <p:cNvSpPr txBox="1">
            <a:spLocks noGrp="1"/>
          </p:cNvSpPr>
          <p:nvPr>
            <p:ph type="body" idx="1"/>
          </p:nvPr>
        </p:nvSpPr>
        <p:spPr>
          <a:xfrm>
            <a:off x="104725" y="0"/>
            <a:ext cx="5606400" cy="6858000"/>
          </a:xfrm>
          <a:prstGeom prst="rect">
            <a:avLst/>
          </a:prstGeom>
        </p:spPr>
        <p:txBody>
          <a:bodyPr spcFirstLastPara="1" wrap="square" lIns="91425" tIns="45700" rIns="91425" bIns="45700" anchor="t" anchorCtr="0">
            <a:noAutofit/>
          </a:bodyPr>
          <a:lstStyle/>
          <a:p>
            <a:pPr marL="457200" lvl="0" indent="-387350" algn="l" rtl="0">
              <a:spcBef>
                <a:spcPts val="360"/>
              </a:spcBef>
              <a:spcAft>
                <a:spcPts val="0"/>
              </a:spcAft>
              <a:buSzPts val="2500"/>
              <a:buFont typeface="Times New Roman"/>
              <a:buChar char="●"/>
            </a:pPr>
            <a:r>
              <a:rPr lang="en-US" sz="2500">
                <a:latin typeface="Times New Roman"/>
                <a:ea typeface="Times New Roman"/>
                <a:cs typeface="Times New Roman"/>
                <a:sym typeface="Times New Roman"/>
              </a:rPr>
              <a:t>Support Vector machine(SVM) is an extension of support vector classifier which uses kernels to create non linear boundaries. </a:t>
            </a:r>
            <a:endParaRPr sz="2500">
              <a:latin typeface="Times New Roman"/>
              <a:ea typeface="Times New Roman"/>
              <a:cs typeface="Times New Roman"/>
              <a:sym typeface="Times New Roman"/>
            </a:endParaRPr>
          </a:p>
          <a:p>
            <a:pPr marL="914400" lvl="1" indent="-387350" algn="l" rtl="0">
              <a:spcBef>
                <a:spcPts val="0"/>
              </a:spcBef>
              <a:spcAft>
                <a:spcPts val="0"/>
              </a:spcAft>
              <a:buSzPts val="2500"/>
              <a:buFont typeface="Times New Roman"/>
              <a:buChar char="○"/>
            </a:pPr>
            <a:r>
              <a:rPr lang="en-US" sz="2500">
                <a:latin typeface="Times New Roman"/>
                <a:ea typeface="Times New Roman"/>
                <a:cs typeface="Times New Roman"/>
                <a:sym typeface="Times New Roman"/>
              </a:rPr>
              <a:t>Linear kernel</a:t>
            </a:r>
            <a:endParaRPr sz="2500">
              <a:latin typeface="Times New Roman"/>
              <a:ea typeface="Times New Roman"/>
              <a:cs typeface="Times New Roman"/>
              <a:sym typeface="Times New Roman"/>
            </a:endParaRPr>
          </a:p>
          <a:p>
            <a:pPr marL="914400" lvl="1" indent="-387350" algn="l" rtl="0">
              <a:spcBef>
                <a:spcPts val="0"/>
              </a:spcBef>
              <a:spcAft>
                <a:spcPts val="0"/>
              </a:spcAft>
              <a:buSzPts val="2500"/>
              <a:buFont typeface="Times New Roman"/>
              <a:buChar char="○"/>
            </a:pPr>
            <a:r>
              <a:rPr lang="en-US" sz="2500">
                <a:latin typeface="Times New Roman"/>
                <a:ea typeface="Times New Roman"/>
                <a:cs typeface="Times New Roman"/>
                <a:sym typeface="Times New Roman"/>
              </a:rPr>
              <a:t>polynomial kernel</a:t>
            </a:r>
            <a:endParaRPr sz="2500">
              <a:latin typeface="Times New Roman"/>
              <a:ea typeface="Times New Roman"/>
              <a:cs typeface="Times New Roman"/>
              <a:sym typeface="Times New Roman"/>
            </a:endParaRPr>
          </a:p>
          <a:p>
            <a:pPr marL="914400" lvl="1" indent="-387350" algn="l" rtl="0">
              <a:spcBef>
                <a:spcPts val="0"/>
              </a:spcBef>
              <a:spcAft>
                <a:spcPts val="0"/>
              </a:spcAft>
              <a:buSzPts val="2500"/>
              <a:buFont typeface="Times New Roman"/>
              <a:buChar char="○"/>
            </a:pPr>
            <a:r>
              <a:rPr lang="en-US" sz="2500">
                <a:latin typeface="Times New Roman"/>
                <a:ea typeface="Times New Roman"/>
                <a:cs typeface="Times New Roman"/>
                <a:sym typeface="Times New Roman"/>
              </a:rPr>
              <a:t>Radial basis function of RBF kernel</a:t>
            </a:r>
            <a:endParaRPr sz="2500">
              <a:latin typeface="Times New Roman"/>
              <a:ea typeface="Times New Roman"/>
              <a:cs typeface="Times New Roman"/>
              <a:sym typeface="Times New Roman"/>
            </a:endParaRPr>
          </a:p>
          <a:p>
            <a:pPr marL="914400" lvl="1" indent="-387350" algn="l" rtl="0">
              <a:spcBef>
                <a:spcPts val="0"/>
              </a:spcBef>
              <a:spcAft>
                <a:spcPts val="0"/>
              </a:spcAft>
              <a:buSzPts val="2500"/>
              <a:buFont typeface="Times New Roman"/>
              <a:buChar char="○"/>
            </a:pPr>
            <a:r>
              <a:rPr lang="en-US" sz="2500">
                <a:latin typeface="Times New Roman"/>
                <a:ea typeface="Times New Roman"/>
                <a:cs typeface="Times New Roman"/>
                <a:sym typeface="Times New Roman"/>
              </a:rPr>
              <a:t>Sigmoid kernel</a:t>
            </a:r>
            <a:endParaRPr sz="2500">
              <a:latin typeface="Times New Roman"/>
              <a:ea typeface="Times New Roman"/>
              <a:cs typeface="Times New Roman"/>
              <a:sym typeface="Times New Roman"/>
            </a:endParaRPr>
          </a:p>
          <a:p>
            <a:pPr marL="914400" lvl="1" indent="-387350" algn="l" rtl="0">
              <a:spcBef>
                <a:spcPts val="0"/>
              </a:spcBef>
              <a:spcAft>
                <a:spcPts val="0"/>
              </a:spcAft>
              <a:buSzPts val="2500"/>
              <a:buFont typeface="Times New Roman"/>
              <a:buChar char="○"/>
            </a:pPr>
            <a:r>
              <a:rPr lang="en-US" sz="2500">
                <a:latin typeface="Times New Roman"/>
                <a:ea typeface="Times New Roman"/>
                <a:cs typeface="Times New Roman"/>
                <a:sym typeface="Times New Roman"/>
              </a:rPr>
              <a:t>Gaussian kernel</a:t>
            </a:r>
            <a:endParaRPr sz="2500">
              <a:latin typeface="Times New Roman"/>
              <a:ea typeface="Times New Roman"/>
              <a:cs typeface="Times New Roman"/>
              <a:sym typeface="Times New Roman"/>
            </a:endParaRPr>
          </a:p>
          <a:p>
            <a:pPr marL="457200" lvl="0" indent="-387350" algn="l" rtl="0">
              <a:spcBef>
                <a:spcPts val="0"/>
              </a:spcBef>
              <a:spcAft>
                <a:spcPts val="0"/>
              </a:spcAft>
              <a:buSzPts val="2500"/>
              <a:buFont typeface="Times New Roman"/>
              <a:buChar char="●"/>
            </a:pPr>
            <a:r>
              <a:rPr lang="en-US" sz="2500">
                <a:latin typeface="Times New Roman"/>
                <a:ea typeface="Times New Roman"/>
                <a:cs typeface="Times New Roman"/>
                <a:sym typeface="Times New Roman"/>
              </a:rPr>
              <a:t>In the above case we cant draw a linear boundary, we will now add a  third dimension using kernel</a:t>
            </a:r>
            <a:endParaRPr sz="2500">
              <a:latin typeface="Times New Roman"/>
              <a:ea typeface="Times New Roman"/>
              <a:cs typeface="Times New Roman"/>
              <a:sym typeface="Times New Roman"/>
            </a:endParaRPr>
          </a:p>
          <a:p>
            <a:pPr marL="457200" lvl="0" indent="-387350" algn="l" rtl="0">
              <a:spcBef>
                <a:spcPts val="0"/>
              </a:spcBef>
              <a:spcAft>
                <a:spcPts val="0"/>
              </a:spcAft>
              <a:buSzPts val="2500"/>
              <a:buFont typeface="Times New Roman"/>
              <a:buChar char="●"/>
            </a:pPr>
            <a:r>
              <a:rPr lang="en-US" sz="2500">
                <a:latin typeface="Times New Roman"/>
                <a:ea typeface="Times New Roman"/>
                <a:cs typeface="Times New Roman"/>
                <a:sym typeface="Times New Roman"/>
              </a:rPr>
              <a:t>we create a  new z dimensional, and we rule that it be calculated a certain way that is convenient for us            Z= x2 +y2 (equation for a circle)</a:t>
            </a:r>
            <a:endParaRPr sz="2500">
              <a:latin typeface="Times New Roman"/>
              <a:ea typeface="Times New Roman"/>
              <a:cs typeface="Times New Roman"/>
              <a:sym typeface="Times New Roman"/>
            </a:endParaRPr>
          </a:p>
          <a:p>
            <a:pPr marL="457200" lvl="0" indent="0" algn="l" rtl="0">
              <a:spcBef>
                <a:spcPts val="360"/>
              </a:spcBef>
              <a:spcAft>
                <a:spcPts val="0"/>
              </a:spcAft>
              <a:buNone/>
            </a:pPr>
            <a:endParaRPr sz="2500">
              <a:latin typeface="Times New Roman"/>
              <a:ea typeface="Times New Roman"/>
              <a:cs typeface="Times New Roman"/>
              <a:sym typeface="Times New Roman"/>
            </a:endParaRPr>
          </a:p>
        </p:txBody>
      </p:sp>
      <p:sp>
        <p:nvSpPr>
          <p:cNvPr id="913" name="Google Shape;913;g2d0940dc846_0_633"/>
          <p:cNvSpPr txBox="1">
            <a:spLocks noGrp="1"/>
          </p:cNvSpPr>
          <p:nvPr>
            <p:ph type="sldNum" idx="12"/>
          </p:nvPr>
        </p:nvSpPr>
        <p:spPr>
          <a:xfrm>
            <a:off x="6553200" y="6356350"/>
            <a:ext cx="21336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898989"/>
              </a:buClr>
              <a:buSzPts val="1200"/>
              <a:buFont typeface="Calibri"/>
              <a:buNone/>
            </a:pPr>
            <a:fld id="{00000000-1234-1234-1234-123412341234}" type="slidenum">
              <a:rPr lang="en-US"/>
              <a:pPr marL="0" lvl="0" indent="0" algn="r" rtl="0">
                <a:spcBef>
                  <a:spcPts val="0"/>
                </a:spcBef>
                <a:spcAft>
                  <a:spcPts val="0"/>
                </a:spcAft>
                <a:buClr>
                  <a:srgbClr val="898989"/>
                </a:buClr>
                <a:buSzPts val="1200"/>
                <a:buFont typeface="Calibri"/>
                <a:buNone/>
              </a:pPr>
              <a:t>114</a:t>
            </a:fld>
            <a:endParaRPr/>
          </a:p>
        </p:txBody>
      </p:sp>
      <p:pic>
        <p:nvPicPr>
          <p:cNvPr id="914" name="Google Shape;914;g2d0940dc846_0_633"/>
          <p:cNvPicPr preferRelativeResize="0"/>
          <p:nvPr/>
        </p:nvPicPr>
        <p:blipFill>
          <a:blip r:embed="rId3">
            <a:alphaModFix/>
          </a:blip>
          <a:stretch>
            <a:fillRect/>
          </a:stretch>
        </p:blipFill>
        <p:spPr>
          <a:xfrm>
            <a:off x="5799825" y="1422675"/>
            <a:ext cx="3344175" cy="4933675"/>
          </a:xfrm>
          <a:prstGeom prst="rect">
            <a:avLst/>
          </a:prstGeom>
          <a:noFill/>
          <a:ln>
            <a:noFill/>
          </a:ln>
        </p:spPr>
      </p:pic>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919"/>
        <p:cNvGrpSpPr/>
        <p:nvPr/>
      </p:nvGrpSpPr>
      <p:grpSpPr>
        <a:xfrm>
          <a:off x="0" y="0"/>
          <a:ext cx="0" cy="0"/>
          <a:chOff x="0" y="0"/>
          <a:chExt cx="0" cy="0"/>
        </a:xfrm>
      </p:grpSpPr>
      <p:sp>
        <p:nvSpPr>
          <p:cNvPr id="920" name="Google Shape;920;g2d0940dc846_0_640"/>
          <p:cNvSpPr txBox="1">
            <a:spLocks noGrp="1"/>
          </p:cNvSpPr>
          <p:nvPr>
            <p:ph type="body" idx="1"/>
          </p:nvPr>
        </p:nvSpPr>
        <p:spPr>
          <a:xfrm>
            <a:off x="104725" y="0"/>
            <a:ext cx="5606400" cy="6858000"/>
          </a:xfrm>
          <a:prstGeom prst="rect">
            <a:avLst/>
          </a:prstGeom>
        </p:spPr>
        <p:txBody>
          <a:bodyPr spcFirstLastPara="1" wrap="square" lIns="91425" tIns="45700" rIns="91425" bIns="45700" anchor="t" anchorCtr="0">
            <a:noAutofit/>
          </a:bodyPr>
          <a:lstStyle/>
          <a:p>
            <a:pPr marL="457200" lvl="0" indent="-387350" algn="l" rtl="0">
              <a:spcBef>
                <a:spcPts val="360"/>
              </a:spcBef>
              <a:spcAft>
                <a:spcPts val="0"/>
              </a:spcAft>
              <a:buSzPts val="2500"/>
              <a:buFont typeface="Times New Roman"/>
              <a:buChar char="●"/>
            </a:pPr>
            <a:r>
              <a:rPr lang="en-US" sz="2500">
                <a:latin typeface="Times New Roman"/>
                <a:ea typeface="Times New Roman"/>
                <a:cs typeface="Times New Roman"/>
                <a:sym typeface="Times New Roman"/>
              </a:rPr>
              <a:t>This is will give us 3-Dimensional space. From a different perspective, the data is now in two linearly separated groups. </a:t>
            </a:r>
            <a:endParaRPr sz="2500">
              <a:latin typeface="Times New Roman"/>
              <a:ea typeface="Times New Roman"/>
              <a:cs typeface="Times New Roman"/>
              <a:sym typeface="Times New Roman"/>
            </a:endParaRPr>
          </a:p>
          <a:p>
            <a:pPr marL="457200" lvl="0" indent="-387350" algn="l" rtl="0">
              <a:spcBef>
                <a:spcPts val="0"/>
              </a:spcBef>
              <a:spcAft>
                <a:spcPts val="0"/>
              </a:spcAft>
              <a:buSzPts val="2500"/>
              <a:buFont typeface="Times New Roman"/>
              <a:buChar char="●"/>
            </a:pPr>
            <a:r>
              <a:rPr lang="en-US" sz="2500">
                <a:latin typeface="Times New Roman"/>
                <a:ea typeface="Times New Roman"/>
                <a:cs typeface="Times New Roman"/>
                <a:sym typeface="Times New Roman"/>
              </a:rPr>
              <a:t>All values for z would be always positive because z is the squared sum of both x andy.</a:t>
            </a:r>
            <a:endParaRPr sz="2500">
              <a:latin typeface="Times New Roman"/>
              <a:ea typeface="Times New Roman"/>
              <a:cs typeface="Times New Roman"/>
              <a:sym typeface="Times New Roman"/>
            </a:endParaRPr>
          </a:p>
          <a:p>
            <a:pPr marL="457200" lvl="0" indent="-387350" algn="l" rtl="0">
              <a:spcBef>
                <a:spcPts val="0"/>
              </a:spcBef>
              <a:spcAft>
                <a:spcPts val="0"/>
              </a:spcAft>
              <a:buSzPts val="2500"/>
              <a:buFont typeface="Times New Roman"/>
              <a:buChar char="●"/>
            </a:pPr>
            <a:r>
              <a:rPr lang="en-US" sz="2500">
                <a:latin typeface="Times New Roman"/>
                <a:ea typeface="Times New Roman"/>
                <a:cs typeface="Times New Roman"/>
                <a:sym typeface="Times New Roman"/>
              </a:rPr>
              <a:t>Now we can map back to 2-Dimensions. our decision boundary is a circumference which separates both tags using SVM. we got circle as a hyperplane.</a:t>
            </a:r>
            <a:endParaRPr sz="2500">
              <a:latin typeface="Times New Roman"/>
              <a:ea typeface="Times New Roman"/>
              <a:cs typeface="Times New Roman"/>
              <a:sym typeface="Times New Roman"/>
            </a:endParaRPr>
          </a:p>
          <a:p>
            <a:pPr marL="457200" lvl="0" indent="0" algn="l" rtl="0">
              <a:spcBef>
                <a:spcPts val="360"/>
              </a:spcBef>
              <a:spcAft>
                <a:spcPts val="0"/>
              </a:spcAft>
              <a:buNone/>
            </a:pPr>
            <a:endParaRPr sz="2500">
              <a:latin typeface="Times New Roman"/>
              <a:ea typeface="Times New Roman"/>
              <a:cs typeface="Times New Roman"/>
              <a:sym typeface="Times New Roman"/>
            </a:endParaRPr>
          </a:p>
        </p:txBody>
      </p:sp>
      <p:sp>
        <p:nvSpPr>
          <p:cNvPr id="921" name="Google Shape;921;g2d0940dc846_0_640"/>
          <p:cNvSpPr txBox="1">
            <a:spLocks noGrp="1"/>
          </p:cNvSpPr>
          <p:nvPr>
            <p:ph type="sldNum" idx="12"/>
          </p:nvPr>
        </p:nvSpPr>
        <p:spPr>
          <a:xfrm>
            <a:off x="6553200" y="6356350"/>
            <a:ext cx="21336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898989"/>
              </a:buClr>
              <a:buSzPts val="1200"/>
              <a:buFont typeface="Calibri"/>
              <a:buNone/>
            </a:pPr>
            <a:fld id="{00000000-1234-1234-1234-123412341234}" type="slidenum">
              <a:rPr lang="en-US"/>
              <a:pPr marL="0" lvl="0" indent="0" algn="r" rtl="0">
                <a:spcBef>
                  <a:spcPts val="0"/>
                </a:spcBef>
                <a:spcAft>
                  <a:spcPts val="0"/>
                </a:spcAft>
                <a:buClr>
                  <a:srgbClr val="898989"/>
                </a:buClr>
                <a:buSzPts val="1200"/>
                <a:buFont typeface="Calibri"/>
                <a:buNone/>
              </a:pPr>
              <a:t>115</a:t>
            </a:fld>
            <a:endParaRPr/>
          </a:p>
        </p:txBody>
      </p:sp>
      <p:pic>
        <p:nvPicPr>
          <p:cNvPr id="922" name="Google Shape;922;g2d0940dc846_0_640"/>
          <p:cNvPicPr preferRelativeResize="0"/>
          <p:nvPr/>
        </p:nvPicPr>
        <p:blipFill>
          <a:blip r:embed="rId3">
            <a:alphaModFix/>
          </a:blip>
          <a:stretch>
            <a:fillRect/>
          </a:stretch>
        </p:blipFill>
        <p:spPr>
          <a:xfrm>
            <a:off x="5851650" y="0"/>
            <a:ext cx="2713075" cy="4163000"/>
          </a:xfrm>
          <a:prstGeom prst="rect">
            <a:avLst/>
          </a:prstGeom>
          <a:noFill/>
          <a:ln>
            <a:noFill/>
          </a:ln>
        </p:spPr>
      </p:pic>
      <p:pic>
        <p:nvPicPr>
          <p:cNvPr id="923" name="Google Shape;923;g2d0940dc846_0_640"/>
          <p:cNvPicPr preferRelativeResize="0"/>
          <p:nvPr/>
        </p:nvPicPr>
        <p:blipFill>
          <a:blip r:embed="rId4">
            <a:alphaModFix/>
          </a:blip>
          <a:stretch>
            <a:fillRect/>
          </a:stretch>
        </p:blipFill>
        <p:spPr>
          <a:xfrm>
            <a:off x="2492900" y="4321700"/>
            <a:ext cx="6270525" cy="2656350"/>
          </a:xfrm>
          <a:prstGeom prst="rect">
            <a:avLst/>
          </a:prstGeom>
          <a:noFill/>
          <a:ln>
            <a:noFill/>
          </a:ln>
        </p:spPr>
      </p:pic>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927"/>
        <p:cNvGrpSpPr/>
        <p:nvPr/>
      </p:nvGrpSpPr>
      <p:grpSpPr>
        <a:xfrm>
          <a:off x="0" y="0"/>
          <a:ext cx="0" cy="0"/>
          <a:chOff x="0" y="0"/>
          <a:chExt cx="0" cy="0"/>
        </a:xfrm>
      </p:grpSpPr>
      <p:sp>
        <p:nvSpPr>
          <p:cNvPr id="928" name="Google Shape;928;p92"/>
          <p:cNvSpPr txBox="1">
            <a:spLocks noGrp="1"/>
          </p:cNvSpPr>
          <p:nvPr>
            <p:ph type="body" idx="1"/>
          </p:nvPr>
        </p:nvSpPr>
        <p:spPr>
          <a:xfrm>
            <a:off x="152400" y="152400"/>
            <a:ext cx="8839200" cy="6553200"/>
          </a:xfrm>
          <a:prstGeom prst="rect">
            <a:avLst/>
          </a:prstGeom>
          <a:noFill/>
          <a:ln>
            <a:noFill/>
          </a:ln>
        </p:spPr>
        <p:txBody>
          <a:bodyPr spcFirstLastPara="1" wrap="square" lIns="91425" tIns="45700" rIns="91425" bIns="45700" anchor="t" anchorCtr="0">
            <a:noAutofit/>
          </a:bodyPr>
          <a:lstStyle/>
          <a:p>
            <a:pPr marL="342900" marR="0" lvl="0" indent="-342900" algn="just" rtl="0">
              <a:lnSpc>
                <a:spcPct val="100000"/>
              </a:lnSpc>
              <a:spcBef>
                <a:spcPts val="0"/>
              </a:spcBef>
              <a:spcAft>
                <a:spcPts val="0"/>
              </a:spcAft>
              <a:buClr>
                <a:srgbClr val="FF0000"/>
              </a:buClr>
              <a:buSzPts val="3200"/>
              <a:buFont typeface="Arial"/>
              <a:buNone/>
            </a:pPr>
            <a:r>
              <a:rPr lang="en-US" sz="3200" b="0" i="0" u="none">
                <a:solidFill>
                  <a:srgbClr val="FF0000"/>
                </a:solidFill>
                <a:latin typeface="Calibri"/>
                <a:ea typeface="Calibri"/>
                <a:cs typeface="Calibri"/>
                <a:sym typeface="Calibri"/>
              </a:rPr>
              <a:t>A Constrained Optimisation Problem</a:t>
            </a:r>
            <a:endParaRPr sz="3200" b="0" i="0" u="none">
              <a:solidFill>
                <a:srgbClr val="FF0000"/>
              </a:solidFill>
              <a:latin typeface="Calibri"/>
              <a:ea typeface="Calibri"/>
              <a:cs typeface="Calibri"/>
              <a:sym typeface="Calibri"/>
            </a:endParaRPr>
          </a:p>
          <a:p>
            <a:pPr marL="342900" marR="0" lvl="0" indent="-342900" algn="just" rtl="0">
              <a:lnSpc>
                <a:spcPct val="100000"/>
              </a:lnSpc>
              <a:spcBef>
                <a:spcPts val="48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Make the target answers for our two classes be ±1, rather than 0 and 1. </a:t>
            </a:r>
            <a:endParaRPr sz="2400" b="0" i="0" u="none">
              <a:solidFill>
                <a:schemeClr val="dk1"/>
              </a:solidFill>
              <a:latin typeface="Calibri"/>
              <a:ea typeface="Calibri"/>
              <a:cs typeface="Calibri"/>
              <a:sym typeface="Calibri"/>
            </a:endParaRPr>
          </a:p>
          <a:p>
            <a:pPr marL="342900" marR="0" lvl="0" indent="-342900" algn="just" rtl="0">
              <a:lnSpc>
                <a:spcPct val="100000"/>
              </a:lnSpc>
              <a:spcBef>
                <a:spcPts val="480"/>
              </a:spcBef>
              <a:spcAft>
                <a:spcPts val="0"/>
              </a:spcAft>
              <a:buClr>
                <a:schemeClr val="dk1"/>
              </a:buClr>
              <a:buSzPts val="2400"/>
              <a:buFont typeface="Arial"/>
              <a:buChar char="•"/>
            </a:pPr>
            <a:r>
              <a:rPr lang="en-US" sz="2400" b="0" i="1" u="none">
                <a:solidFill>
                  <a:schemeClr val="dk1"/>
                </a:solidFill>
                <a:latin typeface="Calibri"/>
                <a:ea typeface="Calibri"/>
                <a:cs typeface="Calibri"/>
                <a:sym typeface="Calibri"/>
              </a:rPr>
              <a:t>ti × yi, target multiplied by </a:t>
            </a:r>
            <a:r>
              <a:rPr lang="en-US" sz="2400" b="0" i="0" u="none">
                <a:solidFill>
                  <a:schemeClr val="dk1"/>
                </a:solidFill>
                <a:latin typeface="Calibri"/>
                <a:ea typeface="Calibri"/>
                <a:cs typeface="Calibri"/>
                <a:sym typeface="Calibri"/>
              </a:rPr>
              <a:t>the output, and this will be positive if the two are the same and negative otherwise. </a:t>
            </a:r>
            <a:endParaRPr sz="2400" b="0" i="0" u="none">
              <a:solidFill>
                <a:schemeClr val="dk1"/>
              </a:solidFill>
              <a:latin typeface="Calibri"/>
              <a:ea typeface="Calibri"/>
              <a:cs typeface="Calibri"/>
              <a:sym typeface="Calibri"/>
            </a:endParaRPr>
          </a:p>
          <a:p>
            <a:pPr marL="342900" marR="0" lvl="0" indent="-342900" algn="just" rtl="0">
              <a:lnSpc>
                <a:spcPct val="100000"/>
              </a:lnSpc>
              <a:spcBef>
                <a:spcPts val="48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write down the equation of the straight line again, which is how we computed </a:t>
            </a:r>
            <a:r>
              <a:rPr lang="en-US" sz="2400" b="0" i="1" u="none">
                <a:solidFill>
                  <a:schemeClr val="dk1"/>
                </a:solidFill>
                <a:latin typeface="Calibri"/>
                <a:ea typeface="Calibri"/>
                <a:cs typeface="Calibri"/>
                <a:sym typeface="Calibri"/>
              </a:rPr>
              <a:t>y, </a:t>
            </a:r>
            <a:r>
              <a:rPr lang="en-US" sz="2400" b="0" i="0" u="none">
                <a:solidFill>
                  <a:schemeClr val="dk1"/>
                </a:solidFill>
                <a:latin typeface="Calibri"/>
                <a:ea typeface="Calibri"/>
                <a:cs typeface="Calibri"/>
                <a:sym typeface="Calibri"/>
              </a:rPr>
              <a:t>require that t</a:t>
            </a:r>
            <a:r>
              <a:rPr lang="en-US" sz="2400" b="0" i="0" u="none" baseline="-25000">
                <a:solidFill>
                  <a:schemeClr val="dk1"/>
                </a:solidFill>
                <a:latin typeface="Calibri"/>
                <a:ea typeface="Calibri"/>
                <a:cs typeface="Calibri"/>
                <a:sym typeface="Calibri"/>
              </a:rPr>
              <a:t>i</a:t>
            </a:r>
            <a:r>
              <a:rPr lang="en-US" sz="2400" b="0" i="0" u="none">
                <a:solidFill>
                  <a:schemeClr val="dk1"/>
                </a:solidFill>
                <a:latin typeface="Calibri"/>
                <a:ea typeface="Calibri"/>
                <a:cs typeface="Calibri"/>
                <a:sym typeface="Calibri"/>
              </a:rPr>
              <a:t>(w</a:t>
            </a:r>
            <a:r>
              <a:rPr lang="en-US" sz="2400" b="0" i="0" u="none" baseline="30000">
                <a:solidFill>
                  <a:schemeClr val="dk1"/>
                </a:solidFill>
                <a:latin typeface="Calibri"/>
                <a:ea typeface="Calibri"/>
                <a:cs typeface="Calibri"/>
                <a:sym typeface="Calibri"/>
              </a:rPr>
              <a:t>T</a:t>
            </a:r>
            <a:r>
              <a:rPr lang="en-US" sz="2400" b="0" i="0" u="none">
                <a:solidFill>
                  <a:schemeClr val="dk1"/>
                </a:solidFill>
                <a:latin typeface="Calibri"/>
                <a:ea typeface="Calibri"/>
                <a:cs typeface="Calibri"/>
                <a:sym typeface="Calibri"/>
              </a:rPr>
              <a:t> x + b) ≥ 1</a:t>
            </a:r>
            <a:endParaRPr sz="2400" b="0" i="0" u="none">
              <a:solidFill>
                <a:schemeClr val="dk1"/>
              </a:solidFill>
              <a:latin typeface="Calibri"/>
              <a:ea typeface="Calibri"/>
              <a:cs typeface="Calibri"/>
              <a:sym typeface="Calibri"/>
            </a:endParaRPr>
          </a:p>
          <a:p>
            <a:pPr marL="342900" marR="0" lvl="0" indent="-342900" algn="just" rtl="0">
              <a:lnSpc>
                <a:spcPct val="100000"/>
              </a:lnSpc>
              <a:spcBef>
                <a:spcPts val="48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 Minimise ½w</a:t>
            </a:r>
            <a:r>
              <a:rPr lang="en-US" sz="2400" b="0" i="1" u="none" baseline="30000">
                <a:solidFill>
                  <a:schemeClr val="dk1"/>
                </a:solidFill>
                <a:latin typeface="Calibri"/>
                <a:ea typeface="Calibri"/>
                <a:cs typeface="Calibri"/>
                <a:sym typeface="Calibri"/>
              </a:rPr>
              <a:t>T</a:t>
            </a:r>
            <a:r>
              <a:rPr lang="en-US" sz="2400" b="0" i="1" u="none">
                <a:solidFill>
                  <a:schemeClr val="dk1"/>
                </a:solidFill>
                <a:latin typeface="Calibri"/>
                <a:ea typeface="Calibri"/>
                <a:cs typeface="Calibri"/>
                <a:sym typeface="Calibri"/>
              </a:rPr>
              <a:t>w</a:t>
            </a:r>
            <a:r>
              <a:rPr lang="en-US" sz="2400" b="0" i="0" u="none">
                <a:solidFill>
                  <a:schemeClr val="dk1"/>
                </a:solidFill>
                <a:latin typeface="Calibri"/>
                <a:ea typeface="Calibri"/>
                <a:cs typeface="Calibri"/>
                <a:sym typeface="Calibri"/>
              </a:rPr>
              <a:t>  subject to t</a:t>
            </a:r>
            <a:r>
              <a:rPr lang="en-US" sz="2400" b="0" i="0" u="none" baseline="-25000">
                <a:solidFill>
                  <a:schemeClr val="dk1"/>
                </a:solidFill>
                <a:latin typeface="Calibri"/>
                <a:ea typeface="Calibri"/>
                <a:cs typeface="Calibri"/>
                <a:sym typeface="Calibri"/>
              </a:rPr>
              <a:t>i</a:t>
            </a:r>
            <a:r>
              <a:rPr lang="en-US" sz="2400" b="0" i="0" u="none">
                <a:solidFill>
                  <a:schemeClr val="dk1"/>
                </a:solidFill>
                <a:latin typeface="Calibri"/>
                <a:ea typeface="Calibri"/>
                <a:cs typeface="Calibri"/>
                <a:sym typeface="Calibri"/>
              </a:rPr>
              <a:t>(w</a:t>
            </a:r>
            <a:r>
              <a:rPr lang="en-US" sz="2400" b="0" i="0" u="none" baseline="30000">
                <a:solidFill>
                  <a:schemeClr val="dk1"/>
                </a:solidFill>
                <a:latin typeface="Calibri"/>
                <a:ea typeface="Calibri"/>
                <a:cs typeface="Calibri"/>
                <a:sym typeface="Calibri"/>
              </a:rPr>
              <a:t>T</a:t>
            </a:r>
            <a:r>
              <a:rPr lang="en-US" sz="2400" b="0" i="0" u="none">
                <a:solidFill>
                  <a:schemeClr val="dk1"/>
                </a:solidFill>
                <a:latin typeface="Calibri"/>
                <a:ea typeface="Calibri"/>
                <a:cs typeface="Calibri"/>
                <a:sym typeface="Calibri"/>
              </a:rPr>
              <a:t> x + b) ≥ 1 for all i = 1, . . . n.     (8.1)</a:t>
            </a:r>
            <a:endParaRPr sz="2400" b="0" i="0" u="none">
              <a:solidFill>
                <a:schemeClr val="dk1"/>
              </a:solidFill>
              <a:latin typeface="Calibri"/>
              <a:ea typeface="Calibri"/>
              <a:cs typeface="Calibri"/>
              <a:sym typeface="Calibri"/>
            </a:endParaRPr>
          </a:p>
          <a:p>
            <a:pPr marL="342900" marR="0" lvl="0" indent="-342900" algn="just" rtl="0">
              <a:lnSpc>
                <a:spcPct val="100000"/>
              </a:lnSpc>
              <a:spcBef>
                <a:spcPts val="48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Quadratic programming, takes advantage of the fact that the problem  described is quadratic and therefore convex, and has linear constraints. </a:t>
            </a:r>
            <a:endParaRPr sz="2400" b="0" i="0" u="none">
              <a:solidFill>
                <a:schemeClr val="dk1"/>
              </a:solidFill>
              <a:latin typeface="Calibri"/>
              <a:ea typeface="Calibri"/>
              <a:cs typeface="Calibri"/>
              <a:sym typeface="Calibri"/>
            </a:endParaRPr>
          </a:p>
          <a:p>
            <a:pPr marL="342900" marR="0" lvl="0" indent="-342900" algn="just" rtl="0">
              <a:lnSpc>
                <a:spcPct val="100000"/>
              </a:lnSpc>
              <a:spcBef>
                <a:spcPts val="48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A convex problem is one, take any two points on the line and join them with a straight line, then every point on the line will be above the curve.</a:t>
            </a:r>
            <a:endParaRPr sz="2400" b="0" i="0" u="none">
              <a:solidFill>
                <a:schemeClr val="dk1"/>
              </a:solidFill>
              <a:latin typeface="Calibri"/>
              <a:ea typeface="Calibri"/>
              <a:cs typeface="Calibri"/>
              <a:sym typeface="Calibri"/>
            </a:endParaRPr>
          </a:p>
          <a:p>
            <a:pPr marL="342900" marR="0" lvl="0" indent="-342900" algn="l" rtl="0">
              <a:lnSpc>
                <a:spcPct val="100000"/>
              </a:lnSpc>
              <a:spcBef>
                <a:spcPts val="48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Fig 8.4 shows an example of a convex and a non-convex function.</a:t>
            </a:r>
            <a:endParaRPr sz="2400" b="0" i="0" u="none">
              <a:solidFill>
                <a:schemeClr val="dk1"/>
              </a:solidFill>
              <a:latin typeface="Calibri"/>
              <a:ea typeface="Calibri"/>
              <a:cs typeface="Calibri"/>
              <a:sym typeface="Calibri"/>
            </a:endParaRPr>
          </a:p>
          <a:p>
            <a:pPr marL="342900" marR="0" lvl="0" indent="-190500" algn="l" rtl="0">
              <a:lnSpc>
                <a:spcPct val="100000"/>
              </a:lnSpc>
              <a:spcBef>
                <a:spcPts val="480"/>
              </a:spcBef>
              <a:spcAft>
                <a:spcPts val="0"/>
              </a:spcAft>
              <a:buClr>
                <a:schemeClr val="dk1"/>
              </a:buClr>
              <a:buSzPts val="2400"/>
              <a:buFont typeface="Arial"/>
              <a:buNone/>
            </a:pPr>
            <a:endParaRPr sz="2400" b="0" i="0" u="none">
              <a:solidFill>
                <a:schemeClr val="dk1"/>
              </a:solidFill>
              <a:latin typeface="Calibri"/>
              <a:ea typeface="Calibri"/>
              <a:cs typeface="Calibri"/>
              <a:sym typeface="Calibri"/>
            </a:endParaRPr>
          </a:p>
        </p:txBody>
      </p:sp>
      <p:sp>
        <p:nvSpPr>
          <p:cNvPr id="929" name="Google Shape;929;p9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pPr marL="0" lvl="0" indent="0" algn="r" rtl="0">
                <a:lnSpc>
                  <a:spcPct val="100000"/>
                </a:lnSpc>
                <a:spcBef>
                  <a:spcPts val="0"/>
                </a:spcBef>
                <a:spcAft>
                  <a:spcPts val="0"/>
                </a:spcAft>
                <a:buSzPts val="1200"/>
                <a:buNone/>
              </a:pPr>
              <a:t>116</a:t>
            </a:fld>
            <a:endParaRP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933"/>
        <p:cNvGrpSpPr/>
        <p:nvPr/>
      </p:nvGrpSpPr>
      <p:grpSpPr>
        <a:xfrm>
          <a:off x="0" y="0"/>
          <a:ext cx="0" cy="0"/>
          <a:chOff x="0" y="0"/>
          <a:chExt cx="0" cy="0"/>
        </a:xfrm>
      </p:grpSpPr>
      <p:sp>
        <p:nvSpPr>
          <p:cNvPr id="934" name="Google Shape;934;p93"/>
          <p:cNvSpPr txBox="1">
            <a:spLocks noGrp="1"/>
          </p:cNvSpPr>
          <p:nvPr>
            <p:ph type="body" idx="1"/>
          </p:nvPr>
        </p:nvSpPr>
        <p:spPr>
          <a:xfrm>
            <a:off x="152400" y="152400"/>
            <a:ext cx="8763000" cy="6477000"/>
          </a:xfrm>
          <a:prstGeom prst="rect">
            <a:avLst/>
          </a:prstGeom>
          <a:noFill/>
          <a:ln>
            <a:noFill/>
          </a:ln>
        </p:spPr>
        <p:txBody>
          <a:bodyPr spcFirstLastPara="1" wrap="square" lIns="91425" tIns="45700" rIns="91425" bIns="45700" anchor="t" anchorCtr="0">
            <a:noAutofit/>
          </a:bodyPr>
          <a:lstStyle/>
          <a:p>
            <a:pPr marL="342900" marR="0" lvl="0" indent="-342900" algn="just" rtl="0">
              <a:lnSpc>
                <a:spcPct val="100000"/>
              </a:lnSpc>
              <a:spcBef>
                <a:spcPts val="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Convex functions have a unique minimum, which is fairly easy to see in one dimension, and remains true in any number of dimensions.</a:t>
            </a:r>
            <a:endParaRPr sz="2400" b="0" i="0" u="none">
              <a:solidFill>
                <a:schemeClr val="dk1"/>
              </a:solidFill>
              <a:latin typeface="Calibri"/>
              <a:ea typeface="Calibri"/>
              <a:cs typeface="Calibri"/>
              <a:sym typeface="Calibri"/>
            </a:endParaRPr>
          </a:p>
          <a:p>
            <a:pPr marL="342900" marR="0" lvl="0" indent="-190500" algn="just" rtl="0">
              <a:lnSpc>
                <a:spcPct val="100000"/>
              </a:lnSpc>
              <a:spcBef>
                <a:spcPts val="480"/>
              </a:spcBef>
              <a:spcAft>
                <a:spcPts val="0"/>
              </a:spcAft>
              <a:buClr>
                <a:schemeClr val="dk1"/>
              </a:buClr>
              <a:buSzPts val="2400"/>
              <a:buFont typeface="Arial"/>
              <a:buNone/>
            </a:pPr>
            <a:endParaRPr sz="2400" b="0" i="0" u="none">
              <a:solidFill>
                <a:schemeClr val="dk1"/>
              </a:solidFill>
              <a:latin typeface="Calibri"/>
              <a:ea typeface="Calibri"/>
              <a:cs typeface="Calibri"/>
              <a:sym typeface="Calibri"/>
            </a:endParaRPr>
          </a:p>
          <a:p>
            <a:pPr marL="342900" marR="0" lvl="0" indent="-190500" algn="just" rtl="0">
              <a:lnSpc>
                <a:spcPct val="100000"/>
              </a:lnSpc>
              <a:spcBef>
                <a:spcPts val="480"/>
              </a:spcBef>
              <a:spcAft>
                <a:spcPts val="0"/>
              </a:spcAft>
              <a:buClr>
                <a:schemeClr val="dk1"/>
              </a:buClr>
              <a:buSzPts val="2400"/>
              <a:buFont typeface="Arial"/>
              <a:buNone/>
            </a:pPr>
            <a:endParaRPr sz="2400" b="0" i="0" u="none">
              <a:solidFill>
                <a:schemeClr val="dk1"/>
              </a:solidFill>
              <a:latin typeface="Calibri"/>
              <a:ea typeface="Calibri"/>
              <a:cs typeface="Calibri"/>
              <a:sym typeface="Calibri"/>
            </a:endParaRPr>
          </a:p>
          <a:p>
            <a:pPr marL="342900" marR="0" lvl="0" indent="-190500" algn="just" rtl="0">
              <a:lnSpc>
                <a:spcPct val="100000"/>
              </a:lnSpc>
              <a:spcBef>
                <a:spcPts val="480"/>
              </a:spcBef>
              <a:spcAft>
                <a:spcPts val="0"/>
              </a:spcAft>
              <a:buClr>
                <a:schemeClr val="dk1"/>
              </a:buClr>
              <a:buSzPts val="2400"/>
              <a:buFont typeface="Arial"/>
              <a:buNone/>
            </a:pPr>
            <a:endParaRPr sz="2400" b="0" i="0" u="none">
              <a:solidFill>
                <a:schemeClr val="dk1"/>
              </a:solidFill>
              <a:latin typeface="Calibri"/>
              <a:ea typeface="Calibri"/>
              <a:cs typeface="Calibri"/>
              <a:sym typeface="Calibri"/>
            </a:endParaRPr>
          </a:p>
          <a:p>
            <a:pPr marL="342900" marR="0" lvl="0" indent="-190500" algn="just" rtl="0">
              <a:lnSpc>
                <a:spcPct val="100000"/>
              </a:lnSpc>
              <a:spcBef>
                <a:spcPts val="480"/>
              </a:spcBef>
              <a:spcAft>
                <a:spcPts val="0"/>
              </a:spcAft>
              <a:buClr>
                <a:schemeClr val="dk1"/>
              </a:buClr>
              <a:buSzPts val="2400"/>
              <a:buFont typeface="Arial"/>
              <a:buNone/>
            </a:pPr>
            <a:endParaRPr sz="2400" b="0" i="0" u="none">
              <a:solidFill>
                <a:schemeClr val="dk1"/>
              </a:solidFill>
              <a:latin typeface="Calibri"/>
              <a:ea typeface="Calibri"/>
              <a:cs typeface="Calibri"/>
              <a:sym typeface="Calibri"/>
            </a:endParaRPr>
          </a:p>
          <a:p>
            <a:pPr marL="342900" marR="0" lvl="0" indent="-190500" algn="just" rtl="0">
              <a:lnSpc>
                <a:spcPct val="100000"/>
              </a:lnSpc>
              <a:spcBef>
                <a:spcPts val="480"/>
              </a:spcBef>
              <a:spcAft>
                <a:spcPts val="0"/>
              </a:spcAft>
              <a:buClr>
                <a:schemeClr val="dk1"/>
              </a:buClr>
              <a:buSzPts val="2400"/>
              <a:buFont typeface="Arial"/>
              <a:buNone/>
            </a:pPr>
            <a:endParaRPr sz="2400" b="0" i="0" u="none">
              <a:solidFill>
                <a:schemeClr val="dk1"/>
              </a:solidFill>
              <a:latin typeface="Calibri"/>
              <a:ea typeface="Calibri"/>
              <a:cs typeface="Calibri"/>
              <a:sym typeface="Calibri"/>
            </a:endParaRPr>
          </a:p>
          <a:p>
            <a:pPr marL="342900" marR="0" lvl="0" indent="-190500" algn="just" rtl="0">
              <a:lnSpc>
                <a:spcPct val="100000"/>
              </a:lnSpc>
              <a:spcBef>
                <a:spcPts val="480"/>
              </a:spcBef>
              <a:spcAft>
                <a:spcPts val="0"/>
              </a:spcAft>
              <a:buClr>
                <a:schemeClr val="dk1"/>
              </a:buClr>
              <a:buSzPts val="2400"/>
              <a:buFont typeface="Arial"/>
              <a:buNone/>
            </a:pPr>
            <a:endParaRPr sz="2400" b="0" i="0" u="none">
              <a:solidFill>
                <a:schemeClr val="dk1"/>
              </a:solidFill>
              <a:latin typeface="Calibri"/>
              <a:ea typeface="Calibri"/>
              <a:cs typeface="Calibri"/>
              <a:sym typeface="Calibri"/>
            </a:endParaRPr>
          </a:p>
          <a:p>
            <a:pPr marL="342900" marR="0" lvl="0" indent="-190500" algn="just" rtl="0">
              <a:lnSpc>
                <a:spcPct val="100000"/>
              </a:lnSpc>
              <a:spcBef>
                <a:spcPts val="480"/>
              </a:spcBef>
              <a:spcAft>
                <a:spcPts val="0"/>
              </a:spcAft>
              <a:buClr>
                <a:schemeClr val="dk1"/>
              </a:buClr>
              <a:buSzPts val="2400"/>
              <a:buFont typeface="Arial"/>
              <a:buNone/>
            </a:pPr>
            <a:endParaRPr sz="2400" b="0" i="0" u="none">
              <a:solidFill>
                <a:schemeClr val="dk1"/>
              </a:solidFill>
              <a:latin typeface="Calibri"/>
              <a:ea typeface="Calibri"/>
              <a:cs typeface="Calibri"/>
              <a:sym typeface="Calibri"/>
            </a:endParaRPr>
          </a:p>
          <a:p>
            <a:pPr marL="342900" marR="0" lvl="0" indent="-342900" algn="l" rtl="0">
              <a:lnSpc>
                <a:spcPct val="100000"/>
              </a:lnSpc>
              <a:spcBef>
                <a:spcPts val="48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Since the problem is quadratic, there is a unique optimum. </a:t>
            </a:r>
            <a:endParaRPr sz="2400" b="0" i="0" u="none">
              <a:solidFill>
                <a:schemeClr val="dk1"/>
              </a:solidFill>
              <a:latin typeface="Calibri"/>
              <a:ea typeface="Calibri"/>
              <a:cs typeface="Calibri"/>
              <a:sym typeface="Calibri"/>
            </a:endParaRPr>
          </a:p>
          <a:p>
            <a:pPr marL="342900" marR="0" lvl="0" indent="-342900" algn="l" rtl="0">
              <a:lnSpc>
                <a:spcPct val="100000"/>
              </a:lnSpc>
              <a:spcBef>
                <a:spcPts val="48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When we find that optimal solution, the Karush–Kuhn–Tucker (KKT) conditions will be satisfied. </a:t>
            </a:r>
            <a:endParaRPr sz="2400" b="0" i="0" u="none">
              <a:solidFill>
                <a:schemeClr val="dk1"/>
              </a:solidFill>
              <a:latin typeface="Calibri"/>
              <a:ea typeface="Calibri"/>
              <a:cs typeface="Calibri"/>
              <a:sym typeface="Calibri"/>
            </a:endParaRPr>
          </a:p>
          <a:p>
            <a:pPr marL="342900" marR="0" lvl="0" indent="-342900" algn="l" rtl="0">
              <a:lnSpc>
                <a:spcPct val="100000"/>
              </a:lnSpc>
              <a:spcBef>
                <a:spcPts val="48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These are (for all values of </a:t>
            </a:r>
            <a:r>
              <a:rPr lang="en-US" sz="2400" b="0" i="1" u="none">
                <a:solidFill>
                  <a:schemeClr val="dk1"/>
                </a:solidFill>
                <a:latin typeface="Calibri"/>
                <a:ea typeface="Calibri"/>
                <a:cs typeface="Calibri"/>
                <a:sym typeface="Calibri"/>
              </a:rPr>
              <a:t>i from 1 to n, and where the *  denotes the optimal value of each parameter):</a:t>
            </a:r>
            <a:endParaRPr sz="2400" b="0" i="0" u="none">
              <a:solidFill>
                <a:schemeClr val="dk1"/>
              </a:solidFill>
              <a:latin typeface="Calibri"/>
              <a:ea typeface="Calibri"/>
              <a:cs typeface="Calibri"/>
              <a:sym typeface="Calibri"/>
            </a:endParaRPr>
          </a:p>
          <a:p>
            <a:pPr marL="342900" marR="0" lvl="0" indent="-190500" algn="l" rtl="0">
              <a:lnSpc>
                <a:spcPct val="100000"/>
              </a:lnSpc>
              <a:spcBef>
                <a:spcPts val="480"/>
              </a:spcBef>
              <a:spcAft>
                <a:spcPts val="0"/>
              </a:spcAft>
              <a:buClr>
                <a:schemeClr val="dk1"/>
              </a:buClr>
              <a:buSzPts val="2400"/>
              <a:buFont typeface="Arial"/>
              <a:buNone/>
            </a:pPr>
            <a:endParaRPr sz="2400" b="0" i="0" u="none">
              <a:solidFill>
                <a:schemeClr val="dk1"/>
              </a:solidFill>
              <a:latin typeface="Calibri"/>
              <a:ea typeface="Calibri"/>
              <a:cs typeface="Calibri"/>
              <a:sym typeface="Calibri"/>
            </a:endParaRPr>
          </a:p>
        </p:txBody>
      </p:sp>
      <p:pic>
        <p:nvPicPr>
          <p:cNvPr id="935" name="Google Shape;935;p93"/>
          <p:cNvPicPr preferRelativeResize="0"/>
          <p:nvPr/>
        </p:nvPicPr>
        <p:blipFill rotWithShape="1">
          <a:blip r:embed="rId3">
            <a:alphaModFix/>
          </a:blip>
          <a:srcRect/>
          <a:stretch/>
        </p:blipFill>
        <p:spPr>
          <a:xfrm>
            <a:off x="533400" y="1524000"/>
            <a:ext cx="3638550" cy="2752725"/>
          </a:xfrm>
          <a:prstGeom prst="rect">
            <a:avLst/>
          </a:prstGeom>
          <a:noFill/>
          <a:ln>
            <a:noFill/>
          </a:ln>
        </p:spPr>
      </p:pic>
      <p:sp>
        <p:nvSpPr>
          <p:cNvPr id="936" name="Google Shape;936;p93"/>
          <p:cNvSpPr txBox="1"/>
          <p:nvPr/>
        </p:nvSpPr>
        <p:spPr>
          <a:xfrm>
            <a:off x="4953000" y="1600200"/>
            <a:ext cx="3733800" cy="1754187"/>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1800"/>
              <a:buFont typeface="Arial"/>
              <a:buNone/>
            </a:pPr>
            <a:r>
              <a:rPr lang="en-US" sz="1800" b="0" i="0" u="none" strike="noStrike" cap="none">
                <a:solidFill>
                  <a:schemeClr val="dk1"/>
                </a:solidFill>
                <a:latin typeface="Arial"/>
                <a:ea typeface="Arial"/>
                <a:cs typeface="Arial"/>
                <a:sym typeface="Arial"/>
              </a:rPr>
              <a:t>FIG8.3 If the classifier makes some errors, then the distance by which the points are over the border should be used to weight each error in order to decide how bad the classifier is.</a:t>
            </a:r>
            <a:endParaRPr sz="1800" b="0" i="0" u="none" strike="noStrike" cap="none">
              <a:solidFill>
                <a:schemeClr val="dk1"/>
              </a:solidFill>
              <a:latin typeface="Arial"/>
              <a:ea typeface="Arial"/>
              <a:cs typeface="Arial"/>
              <a:sym typeface="Arial"/>
            </a:endParaRPr>
          </a:p>
        </p:txBody>
      </p:sp>
      <p:sp>
        <p:nvSpPr>
          <p:cNvPr id="937" name="Google Shape;937;p9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pPr marL="0" lvl="0" indent="0" algn="r" rtl="0">
                <a:lnSpc>
                  <a:spcPct val="100000"/>
                </a:lnSpc>
                <a:spcBef>
                  <a:spcPts val="0"/>
                </a:spcBef>
                <a:spcAft>
                  <a:spcPts val="0"/>
                </a:spcAft>
                <a:buSzPts val="1200"/>
                <a:buNone/>
              </a:pPr>
              <a:t>117</a:t>
            </a:fld>
            <a:endParaRP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941"/>
        <p:cNvGrpSpPr/>
        <p:nvPr/>
      </p:nvGrpSpPr>
      <p:grpSpPr>
        <a:xfrm>
          <a:off x="0" y="0"/>
          <a:ext cx="0" cy="0"/>
          <a:chOff x="0" y="0"/>
          <a:chExt cx="0" cy="0"/>
        </a:xfrm>
      </p:grpSpPr>
      <p:sp>
        <p:nvSpPr>
          <p:cNvPr id="942" name="Google Shape;942;p94"/>
          <p:cNvSpPr txBox="1">
            <a:spLocks noGrp="1"/>
          </p:cNvSpPr>
          <p:nvPr>
            <p:ph type="body" idx="1"/>
          </p:nvPr>
        </p:nvSpPr>
        <p:spPr>
          <a:xfrm>
            <a:off x="76200" y="122237"/>
            <a:ext cx="8915400" cy="6545262"/>
          </a:xfrm>
          <a:prstGeom prst="rect">
            <a:avLst/>
          </a:prstGeom>
          <a:noFill/>
          <a:ln>
            <a:noFill/>
          </a:ln>
        </p:spPr>
        <p:txBody>
          <a:bodyPr spcFirstLastPara="1" wrap="square" lIns="91425" tIns="45700" rIns="91425" bIns="45700" anchor="t" anchorCtr="0">
            <a:noAutofit/>
          </a:bodyPr>
          <a:lstStyle/>
          <a:p>
            <a:pPr marL="342900" marR="0" lvl="0" indent="-190500" algn="just" rtl="0">
              <a:lnSpc>
                <a:spcPct val="100000"/>
              </a:lnSpc>
              <a:spcBef>
                <a:spcPts val="0"/>
              </a:spcBef>
              <a:spcAft>
                <a:spcPts val="0"/>
              </a:spcAft>
              <a:buClr>
                <a:schemeClr val="dk1"/>
              </a:buClr>
              <a:buSzPts val="2400"/>
              <a:buFont typeface="Arial"/>
              <a:buNone/>
            </a:pPr>
            <a:endParaRPr sz="2400" b="0" i="0" u="none">
              <a:solidFill>
                <a:schemeClr val="dk1"/>
              </a:solidFill>
              <a:latin typeface="Calibri"/>
              <a:ea typeface="Calibri"/>
              <a:cs typeface="Calibri"/>
              <a:sym typeface="Calibri"/>
            </a:endParaRPr>
          </a:p>
          <a:p>
            <a:pPr marL="342900" marR="0" lvl="0" indent="-190500" algn="just" rtl="0">
              <a:lnSpc>
                <a:spcPct val="100000"/>
              </a:lnSpc>
              <a:spcBef>
                <a:spcPts val="480"/>
              </a:spcBef>
              <a:spcAft>
                <a:spcPts val="0"/>
              </a:spcAft>
              <a:buClr>
                <a:schemeClr val="dk1"/>
              </a:buClr>
              <a:buSzPts val="2400"/>
              <a:buFont typeface="Arial"/>
              <a:buNone/>
            </a:pPr>
            <a:endParaRPr sz="2400" b="0" i="0" u="none">
              <a:solidFill>
                <a:schemeClr val="dk1"/>
              </a:solidFill>
              <a:latin typeface="Calibri"/>
              <a:ea typeface="Calibri"/>
              <a:cs typeface="Calibri"/>
              <a:sym typeface="Calibri"/>
            </a:endParaRPr>
          </a:p>
          <a:p>
            <a:pPr marL="342900" marR="0" lvl="0" indent="-190500" algn="just" rtl="0">
              <a:lnSpc>
                <a:spcPct val="100000"/>
              </a:lnSpc>
              <a:spcBef>
                <a:spcPts val="480"/>
              </a:spcBef>
              <a:spcAft>
                <a:spcPts val="0"/>
              </a:spcAft>
              <a:buClr>
                <a:schemeClr val="dk1"/>
              </a:buClr>
              <a:buSzPts val="2400"/>
              <a:buFont typeface="Arial"/>
              <a:buNone/>
            </a:pPr>
            <a:endParaRPr sz="2400" b="0" i="0" u="none">
              <a:solidFill>
                <a:schemeClr val="dk1"/>
              </a:solidFill>
              <a:latin typeface="Calibri"/>
              <a:ea typeface="Calibri"/>
              <a:cs typeface="Calibri"/>
              <a:sym typeface="Calibri"/>
            </a:endParaRPr>
          </a:p>
          <a:p>
            <a:pPr marL="342900" marR="0" lvl="0" indent="-342900" algn="just" rtl="0">
              <a:lnSpc>
                <a:spcPct val="100000"/>
              </a:lnSpc>
              <a:spcBef>
                <a:spcPts val="48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where the λ</a:t>
            </a:r>
            <a:r>
              <a:rPr lang="en-US" sz="2400" b="0" i="1" u="none" baseline="-25000">
                <a:solidFill>
                  <a:schemeClr val="dk1"/>
                </a:solidFill>
                <a:latin typeface="Calibri"/>
                <a:ea typeface="Calibri"/>
                <a:cs typeface="Calibri"/>
                <a:sym typeface="Calibri"/>
              </a:rPr>
              <a:t>i</a:t>
            </a:r>
            <a:r>
              <a:rPr lang="en-US" sz="2400" b="0" i="1" u="none">
                <a:solidFill>
                  <a:schemeClr val="dk1"/>
                </a:solidFill>
                <a:latin typeface="Calibri"/>
                <a:ea typeface="Calibri"/>
                <a:cs typeface="Calibri"/>
                <a:sym typeface="Calibri"/>
              </a:rPr>
              <a:t> are positive values known as Lagrange multipliers, which are a standard approach </a:t>
            </a:r>
            <a:r>
              <a:rPr lang="en-US" sz="2400" b="0" i="0" u="none">
                <a:solidFill>
                  <a:schemeClr val="dk1"/>
                </a:solidFill>
                <a:latin typeface="Calibri"/>
                <a:ea typeface="Calibri"/>
                <a:cs typeface="Calibri"/>
                <a:sym typeface="Calibri"/>
              </a:rPr>
              <a:t>to solving equations with equality constraints.</a:t>
            </a:r>
            <a:endParaRPr sz="2400" b="0" i="0" u="none">
              <a:solidFill>
                <a:schemeClr val="dk1"/>
              </a:solidFill>
              <a:latin typeface="Calibri"/>
              <a:ea typeface="Calibri"/>
              <a:cs typeface="Calibri"/>
              <a:sym typeface="Calibri"/>
            </a:endParaRPr>
          </a:p>
          <a:p>
            <a:pPr marL="342900" marR="0" lvl="0" indent="-342900" algn="just" rtl="0">
              <a:lnSpc>
                <a:spcPct val="100000"/>
              </a:lnSpc>
              <a:spcBef>
                <a:spcPts val="48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The first of these conditions tells us that if λ</a:t>
            </a:r>
            <a:r>
              <a:rPr lang="en-US" sz="2400" b="0" i="1" u="none" baseline="-25000">
                <a:solidFill>
                  <a:schemeClr val="dk1"/>
                </a:solidFill>
                <a:latin typeface="Calibri"/>
                <a:ea typeface="Calibri"/>
                <a:cs typeface="Calibri"/>
                <a:sym typeface="Calibri"/>
              </a:rPr>
              <a:t>i  </a:t>
            </a:r>
            <a:r>
              <a:rPr lang="en-US" sz="2400" b="0" i="0" u="none">
                <a:solidFill>
                  <a:schemeClr val="dk1"/>
                </a:solidFill>
                <a:latin typeface="Calibri"/>
                <a:ea typeface="Calibri"/>
                <a:cs typeface="Calibri"/>
                <a:sym typeface="Calibri"/>
              </a:rPr>
              <a:t>= 0 then (1−t</a:t>
            </a:r>
            <a:r>
              <a:rPr lang="en-US" sz="2400" b="0" i="0" u="none" baseline="-25000">
                <a:solidFill>
                  <a:schemeClr val="dk1"/>
                </a:solidFill>
                <a:latin typeface="Calibri"/>
                <a:ea typeface="Calibri"/>
                <a:cs typeface="Calibri"/>
                <a:sym typeface="Calibri"/>
              </a:rPr>
              <a:t>i</a:t>
            </a:r>
            <a:r>
              <a:rPr lang="en-US" sz="2400" b="0" i="0" u="none">
                <a:solidFill>
                  <a:schemeClr val="dk1"/>
                </a:solidFill>
                <a:latin typeface="Calibri"/>
                <a:ea typeface="Calibri"/>
                <a:cs typeface="Calibri"/>
                <a:sym typeface="Calibri"/>
              </a:rPr>
              <a:t>(w</a:t>
            </a:r>
            <a:r>
              <a:rPr lang="en-US" sz="2400" b="0" i="0" u="none" baseline="30000">
                <a:solidFill>
                  <a:schemeClr val="dk1"/>
                </a:solidFill>
                <a:latin typeface="Calibri"/>
                <a:ea typeface="Calibri"/>
                <a:cs typeface="Calibri"/>
                <a:sym typeface="Calibri"/>
              </a:rPr>
              <a:t>T</a:t>
            </a:r>
            <a:r>
              <a:rPr lang="en-US" sz="2400" b="0" i="0" u="none">
                <a:solidFill>
                  <a:schemeClr val="dk1"/>
                </a:solidFill>
                <a:latin typeface="Calibri"/>
                <a:ea typeface="Calibri"/>
                <a:cs typeface="Calibri"/>
                <a:sym typeface="Calibri"/>
              </a:rPr>
              <a:t> x</a:t>
            </a:r>
            <a:r>
              <a:rPr lang="en-US" sz="2400" b="0" i="0" u="none" baseline="-25000">
                <a:solidFill>
                  <a:schemeClr val="dk1"/>
                </a:solidFill>
                <a:latin typeface="Calibri"/>
                <a:ea typeface="Calibri"/>
                <a:cs typeface="Calibri"/>
                <a:sym typeface="Calibri"/>
              </a:rPr>
              <a:t>i </a:t>
            </a:r>
            <a:r>
              <a:rPr lang="en-US" sz="2400" b="0" i="0" u="none">
                <a:solidFill>
                  <a:schemeClr val="dk1"/>
                </a:solidFill>
                <a:latin typeface="Calibri"/>
                <a:ea typeface="Calibri"/>
                <a:cs typeface="Calibri"/>
                <a:sym typeface="Calibri"/>
              </a:rPr>
              <a:t>+b)) = 0. </a:t>
            </a:r>
            <a:endParaRPr sz="2400" b="0" i="0" u="none">
              <a:solidFill>
                <a:schemeClr val="dk1"/>
              </a:solidFill>
              <a:latin typeface="Calibri"/>
              <a:ea typeface="Calibri"/>
              <a:cs typeface="Calibri"/>
              <a:sym typeface="Calibri"/>
            </a:endParaRPr>
          </a:p>
          <a:p>
            <a:pPr marL="342900" marR="0" lvl="0" indent="-342900" algn="just" rtl="0">
              <a:lnSpc>
                <a:spcPct val="100000"/>
              </a:lnSpc>
              <a:spcBef>
                <a:spcPts val="48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This is only true for the support vectors (the SVMs provide a sparse representation of the data), and so we only have to consider them, and can ignore the rest. </a:t>
            </a:r>
            <a:endParaRPr sz="2400" b="0" i="0" u="none">
              <a:solidFill>
                <a:schemeClr val="dk1"/>
              </a:solidFill>
              <a:latin typeface="Calibri"/>
              <a:ea typeface="Calibri"/>
              <a:cs typeface="Calibri"/>
              <a:sym typeface="Calibri"/>
            </a:endParaRPr>
          </a:p>
          <a:p>
            <a:pPr marL="342900" marR="0" lvl="0" indent="-342900" algn="just" rtl="0">
              <a:lnSpc>
                <a:spcPct val="100000"/>
              </a:lnSpc>
              <a:spcBef>
                <a:spcPts val="48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The support vectors are those vectors in the active set of constraints. </a:t>
            </a:r>
            <a:endParaRPr sz="2400" b="0" i="0" u="none">
              <a:solidFill>
                <a:schemeClr val="dk1"/>
              </a:solidFill>
              <a:latin typeface="Calibri"/>
              <a:ea typeface="Calibri"/>
              <a:cs typeface="Calibri"/>
              <a:sym typeface="Calibri"/>
            </a:endParaRPr>
          </a:p>
          <a:p>
            <a:pPr marL="342900" marR="0" lvl="0" indent="-342900" algn="just" rtl="0">
              <a:lnSpc>
                <a:spcPct val="100000"/>
              </a:lnSpc>
              <a:spcBef>
                <a:spcPts val="48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For the support vectors the constraints are equalities instead of inequalities. </a:t>
            </a:r>
            <a:endParaRPr sz="2400" b="0" i="0" u="none">
              <a:solidFill>
                <a:schemeClr val="dk1"/>
              </a:solidFill>
              <a:latin typeface="Calibri"/>
              <a:ea typeface="Calibri"/>
              <a:cs typeface="Calibri"/>
              <a:sym typeface="Calibri"/>
            </a:endParaRPr>
          </a:p>
          <a:p>
            <a:pPr marL="342900" marR="0" lvl="0" indent="-342900" algn="just" rtl="0">
              <a:lnSpc>
                <a:spcPct val="100000"/>
              </a:lnSpc>
              <a:spcBef>
                <a:spcPts val="48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We can therefore solve the Lagrangian function:</a:t>
            </a:r>
            <a:endParaRPr sz="2400" b="0" i="0" u="none">
              <a:solidFill>
                <a:schemeClr val="dk1"/>
              </a:solidFill>
              <a:latin typeface="Calibri"/>
              <a:ea typeface="Calibri"/>
              <a:cs typeface="Calibri"/>
              <a:sym typeface="Calibri"/>
            </a:endParaRPr>
          </a:p>
        </p:txBody>
      </p:sp>
      <p:pic>
        <p:nvPicPr>
          <p:cNvPr id="943" name="Google Shape;943;p94"/>
          <p:cNvPicPr preferRelativeResize="0"/>
          <p:nvPr/>
        </p:nvPicPr>
        <p:blipFill rotWithShape="1">
          <a:blip r:embed="rId3">
            <a:alphaModFix/>
          </a:blip>
          <a:srcRect/>
          <a:stretch/>
        </p:blipFill>
        <p:spPr>
          <a:xfrm>
            <a:off x="1295400" y="228600"/>
            <a:ext cx="5486400" cy="1066800"/>
          </a:xfrm>
          <a:prstGeom prst="rect">
            <a:avLst/>
          </a:prstGeom>
          <a:noFill/>
          <a:ln>
            <a:noFill/>
          </a:ln>
        </p:spPr>
      </p:pic>
      <p:sp>
        <p:nvSpPr>
          <p:cNvPr id="944" name="Google Shape;944;p9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pPr marL="0" lvl="0" indent="0" algn="r" rtl="0">
                <a:lnSpc>
                  <a:spcPct val="100000"/>
                </a:lnSpc>
                <a:spcBef>
                  <a:spcPts val="0"/>
                </a:spcBef>
                <a:spcAft>
                  <a:spcPts val="0"/>
                </a:spcAft>
                <a:buSzPts val="1200"/>
                <a:buNone/>
              </a:pPr>
              <a:t>118</a:t>
            </a:fld>
            <a:endParaRP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948"/>
        <p:cNvGrpSpPr/>
        <p:nvPr/>
      </p:nvGrpSpPr>
      <p:grpSpPr>
        <a:xfrm>
          <a:off x="0" y="0"/>
          <a:ext cx="0" cy="0"/>
          <a:chOff x="0" y="0"/>
          <a:chExt cx="0" cy="0"/>
        </a:xfrm>
      </p:grpSpPr>
      <p:pic>
        <p:nvPicPr>
          <p:cNvPr id="949" name="Google Shape;949;p95"/>
          <p:cNvPicPr preferRelativeResize="0"/>
          <p:nvPr/>
        </p:nvPicPr>
        <p:blipFill rotWithShape="1">
          <a:blip r:embed="rId3">
            <a:alphaModFix/>
          </a:blip>
          <a:srcRect/>
          <a:stretch/>
        </p:blipFill>
        <p:spPr>
          <a:xfrm>
            <a:off x="76200" y="76200"/>
            <a:ext cx="8915400" cy="3733800"/>
          </a:xfrm>
          <a:prstGeom prst="rect">
            <a:avLst/>
          </a:prstGeom>
          <a:noFill/>
          <a:ln>
            <a:noFill/>
          </a:ln>
        </p:spPr>
      </p:pic>
      <p:pic>
        <p:nvPicPr>
          <p:cNvPr id="950" name="Google Shape;950;p95"/>
          <p:cNvPicPr preferRelativeResize="0"/>
          <p:nvPr/>
        </p:nvPicPr>
        <p:blipFill rotWithShape="1">
          <a:blip r:embed="rId4">
            <a:alphaModFix/>
          </a:blip>
          <a:srcRect/>
          <a:stretch/>
        </p:blipFill>
        <p:spPr>
          <a:xfrm>
            <a:off x="0" y="4191000"/>
            <a:ext cx="9144000" cy="2667000"/>
          </a:xfrm>
          <a:prstGeom prst="rect">
            <a:avLst/>
          </a:prstGeom>
          <a:noFill/>
          <a:ln>
            <a:noFill/>
          </a:ln>
        </p:spPr>
      </p:pic>
      <p:sp>
        <p:nvSpPr>
          <p:cNvPr id="951" name="Google Shape;951;p9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pPr marL="0" lvl="0" indent="0" algn="r" rtl="0">
                <a:lnSpc>
                  <a:spcPct val="100000"/>
                </a:lnSpc>
                <a:spcBef>
                  <a:spcPts val="0"/>
                </a:spcBef>
                <a:spcAft>
                  <a:spcPts val="0"/>
                </a:spcAft>
                <a:buSzPts val="1200"/>
                <a:buNone/>
              </a:pPr>
              <a:t>119</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g2d0940dc846_0_53"/>
          <p:cNvSpPr txBox="1">
            <a:spLocks noGrp="1"/>
          </p:cNvSpPr>
          <p:nvPr>
            <p:ph type="body" idx="1"/>
          </p:nvPr>
        </p:nvSpPr>
        <p:spPr>
          <a:xfrm>
            <a:off x="104700" y="49800"/>
            <a:ext cx="8582100" cy="6443100"/>
          </a:xfrm>
          <a:prstGeom prst="rect">
            <a:avLst/>
          </a:prstGeom>
        </p:spPr>
        <p:txBody>
          <a:bodyPr spcFirstLastPara="1" wrap="square" lIns="91425" tIns="45700" rIns="91425" bIns="45700" anchor="t" anchorCtr="0">
            <a:noAutofit/>
          </a:bodyPr>
          <a:lstStyle/>
          <a:p>
            <a:pPr marL="457200" lvl="0" indent="-393700" algn="just" rtl="0">
              <a:spcBef>
                <a:spcPts val="360"/>
              </a:spcBef>
              <a:spcAft>
                <a:spcPts val="0"/>
              </a:spcAft>
              <a:buSzPts val="2600"/>
              <a:buFont typeface="Times New Roman"/>
              <a:buChar char="•"/>
            </a:pPr>
            <a:r>
              <a:rPr lang="en-US" sz="2600">
                <a:latin typeface="Times New Roman"/>
                <a:ea typeface="Times New Roman"/>
                <a:cs typeface="Times New Roman"/>
                <a:sym typeface="Times New Roman"/>
              </a:rPr>
              <a:t>Suppose we took one student probability in one perceptron as 0.7 and another perceptron has 0.8, when you combine the student value we got 1.5</a:t>
            </a:r>
            <a:endParaRPr sz="2600">
              <a:latin typeface="Times New Roman"/>
              <a:ea typeface="Times New Roman"/>
              <a:cs typeface="Times New Roman"/>
              <a:sym typeface="Times New Roman"/>
            </a:endParaRPr>
          </a:p>
          <a:p>
            <a:pPr marL="0" lvl="0" indent="0" algn="just" rtl="0">
              <a:spcBef>
                <a:spcPts val="360"/>
              </a:spcBef>
              <a:spcAft>
                <a:spcPts val="0"/>
              </a:spcAft>
              <a:buNone/>
            </a:pPr>
            <a:endParaRPr sz="2600">
              <a:latin typeface="Times New Roman"/>
              <a:ea typeface="Times New Roman"/>
              <a:cs typeface="Times New Roman"/>
              <a:sym typeface="Times New Roman"/>
            </a:endParaRPr>
          </a:p>
          <a:p>
            <a:pPr marL="0" lvl="0" indent="0" algn="just" rtl="0">
              <a:spcBef>
                <a:spcPts val="360"/>
              </a:spcBef>
              <a:spcAft>
                <a:spcPts val="0"/>
              </a:spcAft>
              <a:buNone/>
            </a:pPr>
            <a:endParaRPr sz="2600">
              <a:latin typeface="Times New Roman"/>
              <a:ea typeface="Times New Roman"/>
              <a:cs typeface="Times New Roman"/>
              <a:sym typeface="Times New Roman"/>
            </a:endParaRPr>
          </a:p>
          <a:p>
            <a:pPr marL="0" lvl="0" indent="0" algn="just" rtl="0">
              <a:spcBef>
                <a:spcPts val="360"/>
              </a:spcBef>
              <a:spcAft>
                <a:spcPts val="0"/>
              </a:spcAft>
              <a:buNone/>
            </a:pPr>
            <a:endParaRPr sz="2600">
              <a:latin typeface="Times New Roman"/>
              <a:ea typeface="Times New Roman"/>
              <a:cs typeface="Times New Roman"/>
              <a:sym typeface="Times New Roman"/>
            </a:endParaRPr>
          </a:p>
          <a:p>
            <a:pPr marL="0" lvl="0" indent="0" algn="just" rtl="0">
              <a:spcBef>
                <a:spcPts val="360"/>
              </a:spcBef>
              <a:spcAft>
                <a:spcPts val="0"/>
              </a:spcAft>
              <a:buNone/>
            </a:pPr>
            <a:endParaRPr sz="2600">
              <a:latin typeface="Times New Roman"/>
              <a:ea typeface="Times New Roman"/>
              <a:cs typeface="Times New Roman"/>
              <a:sym typeface="Times New Roman"/>
            </a:endParaRPr>
          </a:p>
          <a:p>
            <a:pPr marL="0" lvl="0" indent="0" algn="just" rtl="0">
              <a:spcBef>
                <a:spcPts val="360"/>
              </a:spcBef>
              <a:spcAft>
                <a:spcPts val="0"/>
              </a:spcAft>
              <a:buNone/>
            </a:pPr>
            <a:endParaRPr sz="2600">
              <a:latin typeface="Times New Roman"/>
              <a:ea typeface="Times New Roman"/>
              <a:cs typeface="Times New Roman"/>
              <a:sym typeface="Times New Roman"/>
            </a:endParaRPr>
          </a:p>
          <a:p>
            <a:pPr marL="0" lvl="0" indent="0" algn="just" rtl="0">
              <a:spcBef>
                <a:spcPts val="360"/>
              </a:spcBef>
              <a:spcAft>
                <a:spcPts val="0"/>
              </a:spcAft>
              <a:buNone/>
            </a:pPr>
            <a:endParaRPr sz="2600">
              <a:latin typeface="Times New Roman"/>
              <a:ea typeface="Times New Roman"/>
              <a:cs typeface="Times New Roman"/>
              <a:sym typeface="Times New Roman"/>
            </a:endParaRPr>
          </a:p>
          <a:p>
            <a:pPr marL="0" lvl="0" indent="0" algn="just" rtl="0">
              <a:spcBef>
                <a:spcPts val="360"/>
              </a:spcBef>
              <a:spcAft>
                <a:spcPts val="0"/>
              </a:spcAft>
              <a:buNone/>
            </a:pPr>
            <a:endParaRPr sz="2600">
              <a:latin typeface="Times New Roman"/>
              <a:ea typeface="Times New Roman"/>
              <a:cs typeface="Times New Roman"/>
              <a:sym typeface="Times New Roman"/>
            </a:endParaRPr>
          </a:p>
          <a:p>
            <a:pPr marL="457200" lvl="0" indent="-393700" algn="just" rtl="0">
              <a:spcBef>
                <a:spcPts val="360"/>
              </a:spcBef>
              <a:spcAft>
                <a:spcPts val="0"/>
              </a:spcAft>
              <a:buSzPts val="2600"/>
              <a:buFont typeface="Times New Roman"/>
              <a:buChar char="•"/>
            </a:pPr>
            <a:r>
              <a:rPr lang="en-US" sz="2600">
                <a:latin typeface="Times New Roman"/>
                <a:ea typeface="Times New Roman"/>
                <a:cs typeface="Times New Roman"/>
                <a:sym typeface="Times New Roman"/>
              </a:rPr>
              <a:t>The probability that,we got is 1.5 but probability lies between 0-1 so i will give this value to sigmoid function</a:t>
            </a:r>
            <a:endParaRPr sz="2600">
              <a:latin typeface="Times New Roman"/>
              <a:ea typeface="Times New Roman"/>
              <a:cs typeface="Times New Roman"/>
              <a:sym typeface="Times New Roman"/>
            </a:endParaRPr>
          </a:p>
          <a:p>
            <a:pPr marL="0" lvl="0" indent="0" algn="just" rtl="0">
              <a:spcBef>
                <a:spcPts val="360"/>
              </a:spcBef>
              <a:spcAft>
                <a:spcPts val="0"/>
              </a:spcAft>
              <a:buNone/>
            </a:pPr>
            <a:endParaRPr sz="2600">
              <a:latin typeface="Times New Roman"/>
              <a:ea typeface="Times New Roman"/>
              <a:cs typeface="Times New Roman"/>
              <a:sym typeface="Times New Roman"/>
            </a:endParaRPr>
          </a:p>
          <a:p>
            <a:pPr marL="0" lvl="0" indent="0" algn="just" rtl="0">
              <a:spcBef>
                <a:spcPts val="360"/>
              </a:spcBef>
              <a:spcAft>
                <a:spcPts val="0"/>
              </a:spcAft>
              <a:buNone/>
            </a:pPr>
            <a:endParaRPr sz="2600">
              <a:latin typeface="Times New Roman"/>
              <a:ea typeface="Times New Roman"/>
              <a:cs typeface="Times New Roman"/>
              <a:sym typeface="Times New Roman"/>
            </a:endParaRPr>
          </a:p>
          <a:p>
            <a:pPr marL="0" lvl="0" indent="0" algn="just" rtl="0">
              <a:spcBef>
                <a:spcPts val="360"/>
              </a:spcBef>
              <a:spcAft>
                <a:spcPts val="0"/>
              </a:spcAft>
              <a:buNone/>
            </a:pPr>
            <a:endParaRPr sz="2600">
              <a:latin typeface="Times New Roman"/>
              <a:ea typeface="Times New Roman"/>
              <a:cs typeface="Times New Roman"/>
              <a:sym typeface="Times New Roman"/>
            </a:endParaRPr>
          </a:p>
          <a:p>
            <a:pPr marL="457200" lvl="0" indent="-393700" algn="just" rtl="0">
              <a:spcBef>
                <a:spcPts val="360"/>
              </a:spcBef>
              <a:spcAft>
                <a:spcPts val="0"/>
              </a:spcAft>
              <a:buSzPts val="2600"/>
              <a:buFont typeface="Times New Roman"/>
              <a:buChar char="•"/>
            </a:pPr>
            <a:r>
              <a:rPr lang="en-US" sz="2600">
                <a:latin typeface="Times New Roman"/>
                <a:ea typeface="Times New Roman"/>
                <a:cs typeface="Times New Roman"/>
                <a:sym typeface="Times New Roman"/>
              </a:rPr>
              <a:t>Likewise we do for other students also…</a:t>
            </a:r>
            <a:endParaRPr sz="2600">
              <a:latin typeface="Times New Roman"/>
              <a:ea typeface="Times New Roman"/>
              <a:cs typeface="Times New Roman"/>
              <a:sym typeface="Times New Roman"/>
            </a:endParaRPr>
          </a:p>
          <a:p>
            <a:pPr marL="457200" lvl="0" indent="0" algn="just" rtl="0">
              <a:spcBef>
                <a:spcPts val="360"/>
              </a:spcBef>
              <a:spcAft>
                <a:spcPts val="0"/>
              </a:spcAft>
              <a:buNone/>
            </a:pPr>
            <a:endParaRPr sz="2600">
              <a:latin typeface="Times New Roman"/>
              <a:ea typeface="Times New Roman"/>
              <a:cs typeface="Times New Roman"/>
              <a:sym typeface="Times New Roman"/>
            </a:endParaRPr>
          </a:p>
          <a:p>
            <a:pPr marL="0" lvl="0" indent="0" algn="just" rtl="0">
              <a:spcBef>
                <a:spcPts val="360"/>
              </a:spcBef>
              <a:spcAft>
                <a:spcPts val="0"/>
              </a:spcAft>
              <a:buNone/>
            </a:pPr>
            <a:endParaRPr sz="2600">
              <a:latin typeface="Times New Roman"/>
              <a:ea typeface="Times New Roman"/>
              <a:cs typeface="Times New Roman"/>
              <a:sym typeface="Times New Roman"/>
            </a:endParaRPr>
          </a:p>
          <a:p>
            <a:pPr marL="0" lvl="0" indent="0" algn="just" rtl="0">
              <a:spcBef>
                <a:spcPts val="360"/>
              </a:spcBef>
              <a:spcAft>
                <a:spcPts val="0"/>
              </a:spcAft>
              <a:buNone/>
            </a:pPr>
            <a:endParaRPr sz="2600">
              <a:latin typeface="Times New Roman"/>
              <a:ea typeface="Times New Roman"/>
              <a:cs typeface="Times New Roman"/>
              <a:sym typeface="Times New Roman"/>
            </a:endParaRPr>
          </a:p>
          <a:p>
            <a:pPr marL="0" lvl="0" indent="0" algn="just" rtl="0">
              <a:spcBef>
                <a:spcPts val="360"/>
              </a:spcBef>
              <a:spcAft>
                <a:spcPts val="0"/>
              </a:spcAft>
              <a:buNone/>
            </a:pPr>
            <a:endParaRPr sz="2600">
              <a:latin typeface="Times New Roman"/>
              <a:ea typeface="Times New Roman"/>
              <a:cs typeface="Times New Roman"/>
              <a:sym typeface="Times New Roman"/>
            </a:endParaRPr>
          </a:p>
          <a:p>
            <a:pPr marL="0" lvl="0" indent="0" algn="just" rtl="0">
              <a:spcBef>
                <a:spcPts val="360"/>
              </a:spcBef>
              <a:spcAft>
                <a:spcPts val="0"/>
              </a:spcAft>
              <a:buNone/>
            </a:pPr>
            <a:endParaRPr sz="2600">
              <a:latin typeface="Times New Roman"/>
              <a:ea typeface="Times New Roman"/>
              <a:cs typeface="Times New Roman"/>
              <a:sym typeface="Times New Roman"/>
            </a:endParaRPr>
          </a:p>
          <a:p>
            <a:pPr marL="457200" lvl="0" indent="0" algn="just" rtl="0">
              <a:spcBef>
                <a:spcPts val="360"/>
              </a:spcBef>
              <a:spcAft>
                <a:spcPts val="0"/>
              </a:spcAft>
              <a:buNone/>
            </a:pPr>
            <a:endParaRPr sz="2600">
              <a:latin typeface="Times New Roman"/>
              <a:ea typeface="Times New Roman"/>
              <a:cs typeface="Times New Roman"/>
              <a:sym typeface="Times New Roman"/>
            </a:endParaRPr>
          </a:p>
        </p:txBody>
      </p:sp>
      <p:sp>
        <p:nvSpPr>
          <p:cNvPr id="155" name="Google Shape;155;g2d0940dc846_0_53"/>
          <p:cNvSpPr txBox="1">
            <a:spLocks noGrp="1"/>
          </p:cNvSpPr>
          <p:nvPr>
            <p:ph type="sldNum" idx="12"/>
          </p:nvPr>
        </p:nvSpPr>
        <p:spPr>
          <a:xfrm>
            <a:off x="6553200" y="6356350"/>
            <a:ext cx="21336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12</a:t>
            </a:fld>
            <a:endParaRPr/>
          </a:p>
        </p:txBody>
      </p:sp>
      <p:pic>
        <p:nvPicPr>
          <p:cNvPr id="156" name="Google Shape;156;g2d0940dc846_0_53"/>
          <p:cNvPicPr preferRelativeResize="0"/>
          <p:nvPr/>
        </p:nvPicPr>
        <p:blipFill>
          <a:blip r:embed="rId3">
            <a:alphaModFix/>
          </a:blip>
          <a:stretch>
            <a:fillRect/>
          </a:stretch>
        </p:blipFill>
        <p:spPr>
          <a:xfrm>
            <a:off x="104700" y="1346075"/>
            <a:ext cx="5248876" cy="2528624"/>
          </a:xfrm>
          <a:prstGeom prst="rect">
            <a:avLst/>
          </a:prstGeom>
          <a:noFill/>
          <a:ln>
            <a:noFill/>
          </a:ln>
        </p:spPr>
      </p:pic>
      <p:pic>
        <p:nvPicPr>
          <p:cNvPr id="157" name="Google Shape;157;g2d0940dc846_0_53"/>
          <p:cNvPicPr preferRelativeResize="0"/>
          <p:nvPr/>
        </p:nvPicPr>
        <p:blipFill>
          <a:blip r:embed="rId4">
            <a:alphaModFix/>
          </a:blip>
          <a:stretch>
            <a:fillRect/>
          </a:stretch>
        </p:blipFill>
        <p:spPr>
          <a:xfrm>
            <a:off x="5817400" y="1472700"/>
            <a:ext cx="2667000" cy="2095500"/>
          </a:xfrm>
          <a:prstGeom prst="rect">
            <a:avLst/>
          </a:prstGeom>
          <a:noFill/>
          <a:ln>
            <a:noFill/>
          </a:ln>
        </p:spPr>
      </p:pic>
      <p:pic>
        <p:nvPicPr>
          <p:cNvPr id="158" name="Google Shape;158;g2d0940dc846_0_53"/>
          <p:cNvPicPr preferRelativeResize="0"/>
          <p:nvPr/>
        </p:nvPicPr>
        <p:blipFill>
          <a:blip r:embed="rId5">
            <a:alphaModFix/>
          </a:blip>
          <a:stretch>
            <a:fillRect/>
          </a:stretch>
        </p:blipFill>
        <p:spPr>
          <a:xfrm>
            <a:off x="353999" y="5426100"/>
            <a:ext cx="1964625" cy="1066800"/>
          </a:xfrm>
          <a:prstGeom prst="rect">
            <a:avLst/>
          </a:prstGeom>
          <a:noFill/>
          <a:ln>
            <a:noFill/>
          </a:ln>
        </p:spPr>
      </p:pic>
      <p:pic>
        <p:nvPicPr>
          <p:cNvPr id="159" name="Google Shape;159;g2d0940dc846_0_53"/>
          <p:cNvPicPr preferRelativeResize="0"/>
          <p:nvPr/>
        </p:nvPicPr>
        <p:blipFill>
          <a:blip r:embed="rId6">
            <a:alphaModFix/>
          </a:blip>
          <a:stretch>
            <a:fillRect/>
          </a:stretch>
        </p:blipFill>
        <p:spPr>
          <a:xfrm>
            <a:off x="3267120" y="5447088"/>
            <a:ext cx="1964625" cy="971550"/>
          </a:xfrm>
          <a:prstGeom prst="rect">
            <a:avLst/>
          </a:prstGeom>
          <a:noFill/>
          <a:ln>
            <a:noFill/>
          </a:ln>
        </p:spPr>
      </p:pic>
      <p:cxnSp>
        <p:nvCxnSpPr>
          <p:cNvPr id="160" name="Google Shape;160;g2d0940dc846_0_53"/>
          <p:cNvCxnSpPr/>
          <p:nvPr/>
        </p:nvCxnSpPr>
        <p:spPr>
          <a:xfrm rot="10800000" flipH="1">
            <a:off x="2395963" y="5895075"/>
            <a:ext cx="793800" cy="33600"/>
          </a:xfrm>
          <a:prstGeom prst="straightConnector1">
            <a:avLst/>
          </a:prstGeom>
          <a:noFill/>
          <a:ln w="9525" cap="flat" cmpd="sng">
            <a:solidFill>
              <a:schemeClr val="dk2"/>
            </a:solidFill>
            <a:prstDash val="solid"/>
            <a:round/>
            <a:headEnd type="none" w="med" len="med"/>
            <a:tailEnd type="triangle" w="med" len="med"/>
          </a:ln>
        </p:spPr>
      </p:cxnSp>
      <p:pic>
        <p:nvPicPr>
          <p:cNvPr id="161" name="Google Shape;161;g2d0940dc846_0_53"/>
          <p:cNvPicPr preferRelativeResize="0"/>
          <p:nvPr/>
        </p:nvPicPr>
        <p:blipFill>
          <a:blip r:embed="rId7">
            <a:alphaModFix/>
          </a:blip>
          <a:stretch>
            <a:fillRect/>
          </a:stretch>
        </p:blipFill>
        <p:spPr>
          <a:xfrm>
            <a:off x="5984050" y="5293637"/>
            <a:ext cx="1539775" cy="1324625"/>
          </a:xfrm>
          <a:prstGeom prst="rect">
            <a:avLst/>
          </a:prstGeom>
          <a:noFill/>
          <a:ln>
            <a:noFill/>
          </a:ln>
        </p:spPr>
      </p:pic>
      <p:cxnSp>
        <p:nvCxnSpPr>
          <p:cNvPr id="162" name="Google Shape;162;g2d0940dc846_0_53"/>
          <p:cNvCxnSpPr/>
          <p:nvPr/>
        </p:nvCxnSpPr>
        <p:spPr>
          <a:xfrm rot="10800000" flipH="1">
            <a:off x="5455750" y="5942750"/>
            <a:ext cx="429900" cy="26400"/>
          </a:xfrm>
          <a:prstGeom prst="straightConnector1">
            <a:avLst/>
          </a:prstGeom>
          <a:noFill/>
          <a:ln w="9525" cap="flat" cmpd="sng">
            <a:solidFill>
              <a:schemeClr val="dk2"/>
            </a:solidFill>
            <a:prstDash val="solid"/>
            <a:round/>
            <a:headEnd type="none" w="med" len="med"/>
            <a:tailEnd type="triangle" w="med" len="med"/>
          </a:ln>
        </p:spPr>
      </p:cxnSp>
      <p:pic>
        <p:nvPicPr>
          <p:cNvPr id="163" name="Google Shape;163;g2d0940dc846_0_53"/>
          <p:cNvPicPr preferRelativeResize="0"/>
          <p:nvPr/>
        </p:nvPicPr>
        <p:blipFill>
          <a:blip r:embed="rId8">
            <a:alphaModFix/>
          </a:blip>
          <a:stretch>
            <a:fillRect/>
          </a:stretch>
        </p:blipFill>
        <p:spPr>
          <a:xfrm>
            <a:off x="8063550" y="5378474"/>
            <a:ext cx="1080450" cy="1066800"/>
          </a:xfrm>
          <a:prstGeom prst="rect">
            <a:avLst/>
          </a:prstGeom>
          <a:noFill/>
          <a:ln>
            <a:noFill/>
          </a:ln>
        </p:spPr>
      </p:pic>
      <p:cxnSp>
        <p:nvCxnSpPr>
          <p:cNvPr id="164" name="Google Shape;164;g2d0940dc846_0_53"/>
          <p:cNvCxnSpPr/>
          <p:nvPr/>
        </p:nvCxnSpPr>
        <p:spPr>
          <a:xfrm rot="10800000" flipH="1">
            <a:off x="7622225" y="5919675"/>
            <a:ext cx="429900" cy="264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955"/>
        <p:cNvGrpSpPr/>
        <p:nvPr/>
      </p:nvGrpSpPr>
      <p:grpSpPr>
        <a:xfrm>
          <a:off x="0" y="0"/>
          <a:ext cx="0" cy="0"/>
          <a:chOff x="0" y="0"/>
          <a:chExt cx="0" cy="0"/>
        </a:xfrm>
      </p:grpSpPr>
      <p:sp>
        <p:nvSpPr>
          <p:cNvPr id="956" name="Google Shape;956;p96"/>
          <p:cNvSpPr txBox="1">
            <a:spLocks noGrp="1"/>
          </p:cNvSpPr>
          <p:nvPr>
            <p:ph type="body" idx="1"/>
          </p:nvPr>
        </p:nvSpPr>
        <p:spPr>
          <a:xfrm>
            <a:off x="228600" y="4267200"/>
            <a:ext cx="8686800" cy="2438400"/>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2800"/>
              <a:buFont typeface="Arial"/>
              <a:buChar char="•"/>
            </a:pPr>
            <a:r>
              <a:rPr lang="en-US" sz="2800" b="0" i="0" u="none">
                <a:solidFill>
                  <a:schemeClr val="dk1"/>
                </a:solidFill>
                <a:latin typeface="Calibri"/>
                <a:ea typeface="Calibri"/>
                <a:cs typeface="Calibri"/>
                <a:sym typeface="Calibri"/>
              </a:rPr>
              <a:t>W* into there and substitute in the (x</a:t>
            </a:r>
            <a:r>
              <a:rPr lang="en-US" sz="2800" b="0" i="1" u="none">
                <a:solidFill>
                  <a:schemeClr val="dk1"/>
                </a:solidFill>
                <a:latin typeface="Calibri"/>
                <a:ea typeface="Calibri"/>
                <a:cs typeface="Calibri"/>
                <a:sym typeface="Calibri"/>
              </a:rPr>
              <a:t>, t) of one of the support vectors. </a:t>
            </a:r>
            <a:endParaRPr sz="2800" b="0" i="1" u="none">
              <a:solidFill>
                <a:schemeClr val="dk1"/>
              </a:solidFill>
              <a:latin typeface="Calibri"/>
              <a:ea typeface="Calibri"/>
              <a:cs typeface="Calibri"/>
              <a:sym typeface="Calibri"/>
            </a:endParaRPr>
          </a:p>
          <a:p>
            <a:pPr marL="342900" marR="0" lvl="0" indent="-342900" algn="l" rtl="0">
              <a:lnSpc>
                <a:spcPct val="100000"/>
              </a:lnSpc>
              <a:spcBef>
                <a:spcPts val="560"/>
              </a:spcBef>
              <a:spcAft>
                <a:spcPts val="0"/>
              </a:spcAft>
              <a:buClr>
                <a:schemeClr val="dk1"/>
              </a:buClr>
              <a:buSzPts val="2800"/>
              <a:buFont typeface="Arial"/>
              <a:buChar char="•"/>
            </a:pPr>
            <a:r>
              <a:rPr lang="en-US" sz="2800" b="0" i="1" u="none">
                <a:solidFill>
                  <a:schemeClr val="dk1"/>
                </a:solidFill>
                <a:latin typeface="Calibri"/>
                <a:ea typeface="Calibri"/>
                <a:cs typeface="Calibri"/>
                <a:sym typeface="Calibri"/>
              </a:rPr>
              <a:t>However, in case </a:t>
            </a:r>
            <a:r>
              <a:rPr lang="en-US" sz="2800" b="0" i="0" u="none">
                <a:solidFill>
                  <a:schemeClr val="dk1"/>
                </a:solidFill>
                <a:latin typeface="Calibri"/>
                <a:ea typeface="Calibri"/>
                <a:cs typeface="Calibri"/>
                <a:sym typeface="Calibri"/>
              </a:rPr>
              <a:t>of errors this is not very stable, and so it is better to average it over the whole set of </a:t>
            </a:r>
            <a:r>
              <a:rPr lang="en-US" sz="2800" b="0" i="1" u="none">
                <a:solidFill>
                  <a:schemeClr val="dk1"/>
                </a:solidFill>
                <a:latin typeface="Calibri"/>
                <a:ea typeface="Calibri"/>
                <a:cs typeface="Calibri"/>
                <a:sym typeface="Calibri"/>
              </a:rPr>
              <a:t>Ns </a:t>
            </a:r>
            <a:r>
              <a:rPr lang="en-US" sz="2800" b="0" i="0" u="none">
                <a:solidFill>
                  <a:schemeClr val="dk1"/>
                </a:solidFill>
                <a:latin typeface="Calibri"/>
                <a:ea typeface="Calibri"/>
                <a:cs typeface="Calibri"/>
                <a:sym typeface="Calibri"/>
              </a:rPr>
              <a:t>support vectors:</a:t>
            </a:r>
            <a:endParaRPr sz="2800" b="0" i="0" u="none">
              <a:solidFill>
                <a:schemeClr val="dk1"/>
              </a:solidFill>
              <a:latin typeface="Calibri"/>
              <a:ea typeface="Calibri"/>
              <a:cs typeface="Calibri"/>
              <a:sym typeface="Calibri"/>
            </a:endParaRPr>
          </a:p>
        </p:txBody>
      </p:sp>
      <p:pic>
        <p:nvPicPr>
          <p:cNvPr id="957" name="Google Shape;957;p96"/>
          <p:cNvPicPr preferRelativeResize="0"/>
          <p:nvPr/>
        </p:nvPicPr>
        <p:blipFill rotWithShape="1">
          <a:blip r:embed="rId3">
            <a:alphaModFix/>
          </a:blip>
          <a:srcRect/>
          <a:stretch/>
        </p:blipFill>
        <p:spPr>
          <a:xfrm>
            <a:off x="0" y="0"/>
            <a:ext cx="4267200" cy="2667000"/>
          </a:xfrm>
          <a:prstGeom prst="rect">
            <a:avLst/>
          </a:prstGeom>
          <a:noFill/>
          <a:ln>
            <a:noFill/>
          </a:ln>
        </p:spPr>
      </p:pic>
      <p:pic>
        <p:nvPicPr>
          <p:cNvPr id="958" name="Google Shape;958;p96"/>
          <p:cNvPicPr preferRelativeResize="0"/>
          <p:nvPr/>
        </p:nvPicPr>
        <p:blipFill rotWithShape="1">
          <a:blip r:embed="rId3">
            <a:alphaModFix/>
          </a:blip>
          <a:srcRect/>
          <a:stretch/>
        </p:blipFill>
        <p:spPr>
          <a:xfrm>
            <a:off x="4800600" y="0"/>
            <a:ext cx="4267200" cy="2667000"/>
          </a:xfrm>
          <a:prstGeom prst="rect">
            <a:avLst/>
          </a:prstGeom>
          <a:noFill/>
          <a:ln>
            <a:noFill/>
          </a:ln>
        </p:spPr>
      </p:pic>
      <p:sp>
        <p:nvSpPr>
          <p:cNvPr id="959" name="Google Shape;959;p96"/>
          <p:cNvSpPr txBox="1"/>
          <p:nvPr/>
        </p:nvSpPr>
        <p:spPr>
          <a:xfrm>
            <a:off x="152400" y="2962275"/>
            <a:ext cx="8686800" cy="1016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2000"/>
              <a:buFont typeface="Arial"/>
              <a:buNone/>
            </a:pPr>
            <a:r>
              <a:rPr lang="en-US" sz="2000" b="0" i="0" u="none" strike="noStrike" cap="none">
                <a:solidFill>
                  <a:schemeClr val="dk1"/>
                </a:solidFill>
                <a:latin typeface="Arial"/>
                <a:ea typeface="Arial"/>
                <a:cs typeface="Arial"/>
                <a:sym typeface="Arial"/>
              </a:rPr>
              <a:t>FIG8.4 A function is convex if every straight line that links two points on the curve does not intersect the curve anywhere else. The function on the left is convex, but the one on the right is not, as the dashed line shows.</a:t>
            </a:r>
            <a:endParaRPr sz="2000" b="0" i="0" u="none" strike="noStrike" cap="none">
              <a:solidFill>
                <a:schemeClr val="dk1"/>
              </a:solidFill>
              <a:latin typeface="Arial"/>
              <a:ea typeface="Arial"/>
              <a:cs typeface="Arial"/>
              <a:sym typeface="Arial"/>
            </a:endParaRPr>
          </a:p>
        </p:txBody>
      </p:sp>
      <p:sp>
        <p:nvSpPr>
          <p:cNvPr id="960" name="Google Shape;960;p9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pPr marL="0" lvl="0" indent="0" algn="r" rtl="0">
                <a:lnSpc>
                  <a:spcPct val="100000"/>
                </a:lnSpc>
                <a:spcBef>
                  <a:spcPts val="0"/>
                </a:spcBef>
                <a:spcAft>
                  <a:spcPts val="0"/>
                </a:spcAft>
                <a:buSzPts val="1200"/>
                <a:buNone/>
              </a:pPr>
              <a:t>120</a:t>
            </a:fld>
            <a:endParaRP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964"/>
        <p:cNvGrpSpPr/>
        <p:nvPr/>
      </p:nvGrpSpPr>
      <p:grpSpPr>
        <a:xfrm>
          <a:off x="0" y="0"/>
          <a:ext cx="0" cy="0"/>
          <a:chOff x="0" y="0"/>
          <a:chExt cx="0" cy="0"/>
        </a:xfrm>
      </p:grpSpPr>
      <p:sp>
        <p:nvSpPr>
          <p:cNvPr id="965" name="Google Shape;965;p97"/>
          <p:cNvSpPr txBox="1">
            <a:spLocks noGrp="1"/>
          </p:cNvSpPr>
          <p:nvPr>
            <p:ph type="body" idx="1"/>
          </p:nvPr>
        </p:nvSpPr>
        <p:spPr>
          <a:xfrm>
            <a:off x="76200" y="3200400"/>
            <a:ext cx="8915400" cy="3505200"/>
          </a:xfrm>
          <a:prstGeom prst="rect">
            <a:avLst/>
          </a:prstGeom>
          <a:noFill/>
          <a:ln>
            <a:noFill/>
          </a:ln>
        </p:spPr>
        <p:txBody>
          <a:bodyPr spcFirstLastPara="1" wrap="square" lIns="91425" tIns="45700" rIns="91425" bIns="45700" anchor="t" anchorCtr="0">
            <a:noAutofit/>
          </a:bodyPr>
          <a:lstStyle/>
          <a:p>
            <a:pPr marL="342900" marR="0" lvl="0" indent="-342900" algn="just" rtl="0">
              <a:lnSpc>
                <a:spcPct val="100000"/>
              </a:lnSpc>
              <a:spcBef>
                <a:spcPts val="0"/>
              </a:spcBef>
              <a:spcAft>
                <a:spcPts val="0"/>
              </a:spcAft>
              <a:buClr>
                <a:srgbClr val="FF0000"/>
              </a:buClr>
              <a:buSzPts val="3200"/>
              <a:buFont typeface="Arial"/>
              <a:buNone/>
            </a:pPr>
            <a:r>
              <a:rPr lang="en-US" sz="3200" b="0" i="0" u="none">
                <a:solidFill>
                  <a:srgbClr val="FF0000"/>
                </a:solidFill>
                <a:latin typeface="Calibri"/>
                <a:ea typeface="Calibri"/>
                <a:cs typeface="Calibri"/>
                <a:sym typeface="Calibri"/>
              </a:rPr>
              <a:t>   SLACK VARIABLES FOR NON-LINEARLY SEPARABLE PROBLEMS</a:t>
            </a:r>
            <a:endParaRPr sz="3200" b="0" i="0" u="none">
              <a:solidFill>
                <a:srgbClr val="FF0000"/>
              </a:solidFill>
              <a:latin typeface="Calibri"/>
              <a:ea typeface="Calibri"/>
              <a:cs typeface="Calibri"/>
              <a:sym typeface="Calibri"/>
            </a:endParaRPr>
          </a:p>
          <a:p>
            <a:pPr marL="342900" marR="0" lvl="0" indent="-342900" algn="just" rtl="0">
              <a:lnSpc>
                <a:spcPct val="100000"/>
              </a:lnSpc>
              <a:spcBef>
                <a:spcPts val="440"/>
              </a:spcBef>
              <a:spcAft>
                <a:spcPts val="0"/>
              </a:spcAft>
              <a:buClr>
                <a:schemeClr val="dk1"/>
              </a:buClr>
              <a:buSzPts val="2200"/>
              <a:buFont typeface="Arial"/>
              <a:buChar char="•"/>
            </a:pPr>
            <a:r>
              <a:rPr lang="en-US" sz="2200" b="0" i="0" u="none">
                <a:solidFill>
                  <a:schemeClr val="dk1"/>
                </a:solidFill>
                <a:latin typeface="Calibri"/>
                <a:ea typeface="Calibri"/>
                <a:cs typeface="Calibri"/>
                <a:sym typeface="Calibri"/>
              </a:rPr>
              <a:t>Everything that we have done so far has assumed that the data set is linearly separable.</a:t>
            </a:r>
            <a:endParaRPr sz="2200" b="0" i="0" u="none">
              <a:solidFill>
                <a:schemeClr val="dk1"/>
              </a:solidFill>
              <a:latin typeface="Calibri"/>
              <a:ea typeface="Calibri"/>
              <a:cs typeface="Calibri"/>
              <a:sym typeface="Calibri"/>
            </a:endParaRPr>
          </a:p>
          <a:p>
            <a:pPr marL="342900" marR="0" lvl="0" indent="-342900" algn="just" rtl="0">
              <a:lnSpc>
                <a:spcPct val="100000"/>
              </a:lnSpc>
              <a:spcBef>
                <a:spcPts val="440"/>
              </a:spcBef>
              <a:spcAft>
                <a:spcPts val="0"/>
              </a:spcAft>
              <a:buClr>
                <a:schemeClr val="dk1"/>
              </a:buClr>
              <a:buSzPts val="2200"/>
              <a:buFont typeface="Arial"/>
              <a:buChar char="•"/>
            </a:pPr>
            <a:r>
              <a:rPr lang="en-US" sz="2200" b="0" i="0" u="none">
                <a:solidFill>
                  <a:schemeClr val="dk1"/>
                </a:solidFill>
                <a:latin typeface="Calibri"/>
                <a:ea typeface="Calibri"/>
                <a:cs typeface="Calibri"/>
                <a:sym typeface="Calibri"/>
              </a:rPr>
              <a:t>If we have a non-linearly separable dataset, then cannot satisfy the constraints for all of the data points. </a:t>
            </a:r>
            <a:endParaRPr sz="2200" b="0" i="0" u="none">
              <a:solidFill>
                <a:schemeClr val="dk1"/>
              </a:solidFill>
              <a:latin typeface="Calibri"/>
              <a:ea typeface="Calibri"/>
              <a:cs typeface="Calibri"/>
              <a:sym typeface="Calibri"/>
            </a:endParaRPr>
          </a:p>
          <a:p>
            <a:pPr marL="342900" marR="0" lvl="0" indent="-342900" algn="just" rtl="0">
              <a:lnSpc>
                <a:spcPct val="100000"/>
              </a:lnSpc>
              <a:spcBef>
                <a:spcPts val="440"/>
              </a:spcBef>
              <a:spcAft>
                <a:spcPts val="0"/>
              </a:spcAft>
              <a:buClr>
                <a:schemeClr val="dk1"/>
              </a:buClr>
              <a:buSzPts val="2200"/>
              <a:buFont typeface="Arial"/>
              <a:buChar char="•"/>
            </a:pPr>
            <a:r>
              <a:rPr lang="en-US" sz="2200" b="0" i="0" u="none">
                <a:solidFill>
                  <a:schemeClr val="dk1"/>
                </a:solidFill>
                <a:latin typeface="Calibri"/>
                <a:ea typeface="Calibri"/>
                <a:cs typeface="Calibri"/>
                <a:sym typeface="Calibri"/>
              </a:rPr>
              <a:t>The solution is to introduce some slack variables η</a:t>
            </a:r>
            <a:r>
              <a:rPr lang="en-US" sz="2200" b="0" i="1" u="none" baseline="-25000">
                <a:solidFill>
                  <a:schemeClr val="dk1"/>
                </a:solidFill>
                <a:latin typeface="Calibri"/>
                <a:ea typeface="Calibri"/>
                <a:cs typeface="Calibri"/>
                <a:sym typeface="Calibri"/>
              </a:rPr>
              <a:t>i</a:t>
            </a:r>
            <a:r>
              <a:rPr lang="en-US" sz="2200" b="0" i="1" u="none">
                <a:solidFill>
                  <a:schemeClr val="dk1"/>
                </a:solidFill>
                <a:latin typeface="Calibri"/>
                <a:ea typeface="Calibri"/>
                <a:cs typeface="Calibri"/>
                <a:sym typeface="Calibri"/>
              </a:rPr>
              <a:t> ≥ 0 so that the constraints </a:t>
            </a:r>
            <a:r>
              <a:rPr lang="en-US" sz="2200" b="0" i="0" u="none">
                <a:solidFill>
                  <a:schemeClr val="dk1"/>
                </a:solidFill>
                <a:latin typeface="Calibri"/>
                <a:ea typeface="Calibri"/>
                <a:cs typeface="Calibri"/>
                <a:sym typeface="Calibri"/>
              </a:rPr>
              <a:t>become t</a:t>
            </a:r>
            <a:r>
              <a:rPr lang="en-US" sz="2200" b="0" i="0" u="none" baseline="-25000">
                <a:solidFill>
                  <a:schemeClr val="dk1"/>
                </a:solidFill>
                <a:latin typeface="Calibri"/>
                <a:ea typeface="Calibri"/>
                <a:cs typeface="Calibri"/>
                <a:sym typeface="Calibri"/>
              </a:rPr>
              <a:t>i</a:t>
            </a:r>
            <a:r>
              <a:rPr lang="en-US" sz="2200" b="0" i="0" u="none">
                <a:solidFill>
                  <a:schemeClr val="dk1"/>
                </a:solidFill>
                <a:latin typeface="Calibri"/>
                <a:ea typeface="Calibri"/>
                <a:cs typeface="Calibri"/>
                <a:sym typeface="Calibri"/>
              </a:rPr>
              <a:t>(w</a:t>
            </a:r>
            <a:r>
              <a:rPr lang="en-US" sz="2200" b="0" i="0" u="none" baseline="30000">
                <a:solidFill>
                  <a:schemeClr val="dk1"/>
                </a:solidFill>
                <a:latin typeface="Calibri"/>
                <a:ea typeface="Calibri"/>
                <a:cs typeface="Calibri"/>
                <a:sym typeface="Calibri"/>
              </a:rPr>
              <a:t>T </a:t>
            </a:r>
            <a:r>
              <a:rPr lang="en-US" sz="2200" b="0" i="0" u="none">
                <a:solidFill>
                  <a:schemeClr val="dk1"/>
                </a:solidFill>
                <a:latin typeface="Calibri"/>
                <a:ea typeface="Calibri"/>
                <a:cs typeface="Calibri"/>
                <a:sym typeface="Calibri"/>
              </a:rPr>
              <a:t>x</a:t>
            </a:r>
            <a:r>
              <a:rPr lang="en-US" sz="2200" b="0" i="0" u="none" baseline="-25000">
                <a:solidFill>
                  <a:schemeClr val="dk1"/>
                </a:solidFill>
                <a:latin typeface="Calibri"/>
                <a:ea typeface="Calibri"/>
                <a:cs typeface="Calibri"/>
                <a:sym typeface="Calibri"/>
              </a:rPr>
              <a:t>i</a:t>
            </a:r>
            <a:r>
              <a:rPr lang="en-US" sz="2200" b="0" i="0" u="none">
                <a:solidFill>
                  <a:schemeClr val="dk1"/>
                </a:solidFill>
                <a:latin typeface="Calibri"/>
                <a:ea typeface="Calibri"/>
                <a:cs typeface="Calibri"/>
                <a:sym typeface="Calibri"/>
              </a:rPr>
              <a:t> +b) </a:t>
            </a:r>
            <a:r>
              <a:rPr lang="en-US" sz="2200" b="0" i="1" u="none">
                <a:solidFill>
                  <a:schemeClr val="dk1"/>
                </a:solidFill>
                <a:latin typeface="Calibri"/>
                <a:ea typeface="Calibri"/>
                <a:cs typeface="Calibri"/>
                <a:sym typeface="Calibri"/>
              </a:rPr>
              <a:t>≥ </a:t>
            </a:r>
            <a:r>
              <a:rPr lang="en-US" sz="2200" b="0" i="0" u="none">
                <a:solidFill>
                  <a:schemeClr val="dk1"/>
                </a:solidFill>
                <a:latin typeface="Calibri"/>
                <a:ea typeface="Calibri"/>
                <a:cs typeface="Calibri"/>
                <a:sym typeface="Calibri"/>
              </a:rPr>
              <a:t>1− η</a:t>
            </a:r>
            <a:r>
              <a:rPr lang="en-US" sz="2200" b="0" i="1" u="none" baseline="-25000">
                <a:solidFill>
                  <a:schemeClr val="dk1"/>
                </a:solidFill>
                <a:latin typeface="Calibri"/>
                <a:ea typeface="Calibri"/>
                <a:cs typeface="Calibri"/>
                <a:sym typeface="Calibri"/>
              </a:rPr>
              <a:t>i</a:t>
            </a:r>
            <a:r>
              <a:rPr lang="en-US" sz="2200" b="0" i="0" u="none">
                <a:solidFill>
                  <a:schemeClr val="dk1"/>
                </a:solidFill>
                <a:latin typeface="Calibri"/>
                <a:ea typeface="Calibri"/>
                <a:cs typeface="Calibri"/>
                <a:sym typeface="Calibri"/>
              </a:rPr>
              <a:t> . For inputs that are correct, we set η</a:t>
            </a:r>
            <a:r>
              <a:rPr lang="en-US" sz="2200" b="0" i="1" u="none" baseline="-25000">
                <a:solidFill>
                  <a:schemeClr val="dk1"/>
                </a:solidFill>
                <a:latin typeface="Calibri"/>
                <a:ea typeface="Calibri"/>
                <a:cs typeface="Calibri"/>
                <a:sym typeface="Calibri"/>
              </a:rPr>
              <a:t>i</a:t>
            </a:r>
            <a:r>
              <a:rPr lang="en-US" sz="2200" b="0" i="0" u="none">
                <a:solidFill>
                  <a:schemeClr val="dk1"/>
                </a:solidFill>
                <a:latin typeface="Calibri"/>
                <a:ea typeface="Calibri"/>
                <a:cs typeface="Calibri"/>
                <a:sym typeface="Calibri"/>
              </a:rPr>
              <a:t> = 0.  </a:t>
            </a:r>
            <a:endParaRPr sz="2200" b="0" i="0" u="none">
              <a:solidFill>
                <a:schemeClr val="dk1"/>
              </a:solidFill>
              <a:latin typeface="Calibri"/>
              <a:ea typeface="Calibri"/>
              <a:cs typeface="Calibri"/>
              <a:sym typeface="Calibri"/>
            </a:endParaRPr>
          </a:p>
        </p:txBody>
      </p:sp>
      <p:pic>
        <p:nvPicPr>
          <p:cNvPr id="966" name="Google Shape;966;p97"/>
          <p:cNvPicPr preferRelativeResize="0"/>
          <p:nvPr/>
        </p:nvPicPr>
        <p:blipFill rotWithShape="1">
          <a:blip r:embed="rId3">
            <a:alphaModFix/>
          </a:blip>
          <a:srcRect/>
          <a:stretch/>
        </p:blipFill>
        <p:spPr>
          <a:xfrm>
            <a:off x="0" y="0"/>
            <a:ext cx="9144000" cy="2895600"/>
          </a:xfrm>
          <a:prstGeom prst="rect">
            <a:avLst/>
          </a:prstGeom>
          <a:noFill/>
          <a:ln>
            <a:noFill/>
          </a:ln>
        </p:spPr>
      </p:pic>
      <p:sp>
        <p:nvSpPr>
          <p:cNvPr id="967" name="Google Shape;967;p9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pPr marL="0" lvl="0" indent="0" algn="r" rtl="0">
                <a:lnSpc>
                  <a:spcPct val="100000"/>
                </a:lnSpc>
                <a:spcBef>
                  <a:spcPts val="0"/>
                </a:spcBef>
                <a:spcAft>
                  <a:spcPts val="0"/>
                </a:spcAft>
                <a:buSzPts val="1200"/>
                <a:buNone/>
              </a:pPr>
              <a:t>121</a:t>
            </a:fld>
            <a:endParaRP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971"/>
        <p:cNvGrpSpPr/>
        <p:nvPr/>
      </p:nvGrpSpPr>
      <p:grpSpPr>
        <a:xfrm>
          <a:off x="0" y="0"/>
          <a:ext cx="0" cy="0"/>
          <a:chOff x="0" y="0"/>
          <a:chExt cx="0" cy="0"/>
        </a:xfrm>
      </p:grpSpPr>
      <p:sp>
        <p:nvSpPr>
          <p:cNvPr id="972" name="Google Shape;972;p98"/>
          <p:cNvSpPr txBox="1">
            <a:spLocks noGrp="1"/>
          </p:cNvSpPr>
          <p:nvPr>
            <p:ph type="body" idx="1"/>
          </p:nvPr>
        </p:nvSpPr>
        <p:spPr>
          <a:xfrm>
            <a:off x="76200" y="152400"/>
            <a:ext cx="8991600" cy="4419600"/>
          </a:xfrm>
          <a:prstGeom prst="rect">
            <a:avLst/>
          </a:prstGeom>
          <a:noFill/>
          <a:ln>
            <a:noFill/>
          </a:ln>
        </p:spPr>
        <p:txBody>
          <a:bodyPr spcFirstLastPara="1" wrap="square" lIns="91425" tIns="45700" rIns="91425" bIns="45700" anchor="t" anchorCtr="0">
            <a:noAutofit/>
          </a:bodyPr>
          <a:lstStyle/>
          <a:p>
            <a:pPr marL="342900" marR="0" lvl="0" indent="-342900" algn="just" rtl="0">
              <a:lnSpc>
                <a:spcPct val="100000"/>
              </a:lnSpc>
              <a:spcBef>
                <a:spcPts val="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These slack variables are telling us that, when comparing classifiers, we should consider the case where one classifier makes a mistake by putting a point just on the wrong side of the line, and another puts the same point a long way onto the wrong side of the line.</a:t>
            </a:r>
            <a:endParaRPr sz="2400" b="0" i="0" u="none">
              <a:solidFill>
                <a:schemeClr val="dk1"/>
              </a:solidFill>
              <a:latin typeface="Calibri"/>
              <a:ea typeface="Calibri"/>
              <a:cs typeface="Calibri"/>
              <a:sym typeface="Calibri"/>
            </a:endParaRPr>
          </a:p>
          <a:p>
            <a:pPr marL="342900" marR="0" lvl="0" indent="-342900" algn="just" rtl="0">
              <a:lnSpc>
                <a:spcPct val="100000"/>
              </a:lnSpc>
              <a:spcBef>
                <a:spcPts val="48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minimise w</a:t>
            </a:r>
            <a:r>
              <a:rPr lang="en-US" sz="2400" b="0" i="1" u="none">
                <a:solidFill>
                  <a:schemeClr val="dk1"/>
                </a:solidFill>
                <a:latin typeface="Calibri"/>
                <a:ea typeface="Calibri"/>
                <a:cs typeface="Calibri"/>
                <a:sym typeface="Calibri"/>
              </a:rPr>
              <a:t>Tw + C× (distance of misclassified </a:t>
            </a:r>
            <a:r>
              <a:rPr lang="en-US" sz="2400" b="0" i="0" u="none">
                <a:solidFill>
                  <a:schemeClr val="dk1"/>
                </a:solidFill>
                <a:latin typeface="Calibri"/>
                <a:ea typeface="Calibri"/>
                <a:cs typeface="Calibri"/>
                <a:sym typeface="Calibri"/>
              </a:rPr>
              <a:t>points from the correct boundary line). </a:t>
            </a:r>
            <a:endParaRPr sz="2400" b="0" i="0" u="none">
              <a:solidFill>
                <a:schemeClr val="dk1"/>
              </a:solidFill>
              <a:latin typeface="Calibri"/>
              <a:ea typeface="Calibri"/>
              <a:cs typeface="Calibri"/>
              <a:sym typeface="Calibri"/>
            </a:endParaRPr>
          </a:p>
          <a:p>
            <a:pPr marL="342900" marR="0" lvl="0" indent="-342900" algn="just" rtl="0">
              <a:lnSpc>
                <a:spcPct val="100000"/>
              </a:lnSpc>
              <a:spcBef>
                <a:spcPts val="48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Here, </a:t>
            </a:r>
            <a:r>
              <a:rPr lang="en-US" sz="2400" b="0" i="1" u="none">
                <a:solidFill>
                  <a:schemeClr val="dk1"/>
                </a:solidFill>
                <a:latin typeface="Calibri"/>
                <a:ea typeface="Calibri"/>
                <a:cs typeface="Calibri"/>
                <a:sym typeface="Calibri"/>
              </a:rPr>
              <a:t>C is a tradeoff parameter that decides how </a:t>
            </a:r>
            <a:r>
              <a:rPr lang="en-US" sz="2400" b="0" i="0" u="none">
                <a:solidFill>
                  <a:schemeClr val="dk1"/>
                </a:solidFill>
                <a:latin typeface="Calibri"/>
                <a:ea typeface="Calibri"/>
                <a:cs typeface="Calibri"/>
                <a:sym typeface="Calibri"/>
              </a:rPr>
              <a:t>much weight to put onto each of the two criteria: small </a:t>
            </a:r>
            <a:r>
              <a:rPr lang="en-US" sz="2400" b="0" i="1" u="none">
                <a:solidFill>
                  <a:schemeClr val="dk1"/>
                </a:solidFill>
                <a:latin typeface="Calibri"/>
                <a:ea typeface="Calibri"/>
                <a:cs typeface="Calibri"/>
                <a:sym typeface="Calibri"/>
              </a:rPr>
              <a:t>C means we prize a large margin </a:t>
            </a:r>
            <a:r>
              <a:rPr lang="en-US" sz="2400" b="0" i="0" u="none">
                <a:solidFill>
                  <a:schemeClr val="dk1"/>
                </a:solidFill>
                <a:latin typeface="Calibri"/>
                <a:ea typeface="Calibri"/>
                <a:cs typeface="Calibri"/>
                <a:sym typeface="Calibri"/>
              </a:rPr>
              <a:t>over a few errors, while large </a:t>
            </a:r>
            <a:r>
              <a:rPr lang="en-US" sz="2400" b="0" i="1" u="none">
                <a:solidFill>
                  <a:schemeClr val="dk1"/>
                </a:solidFill>
                <a:latin typeface="Calibri"/>
                <a:ea typeface="Calibri"/>
                <a:cs typeface="Calibri"/>
                <a:sym typeface="Calibri"/>
              </a:rPr>
              <a:t>C means the opposite. </a:t>
            </a:r>
            <a:endParaRPr sz="2400" b="0" i="1" u="none">
              <a:solidFill>
                <a:schemeClr val="dk1"/>
              </a:solidFill>
              <a:latin typeface="Calibri"/>
              <a:ea typeface="Calibri"/>
              <a:cs typeface="Calibri"/>
              <a:sym typeface="Calibri"/>
            </a:endParaRPr>
          </a:p>
          <a:p>
            <a:pPr marL="342900" marR="0" lvl="0" indent="-342900" algn="just" rtl="0">
              <a:lnSpc>
                <a:spcPct val="100000"/>
              </a:lnSpc>
              <a:spcBef>
                <a:spcPts val="480"/>
              </a:spcBef>
              <a:spcAft>
                <a:spcPts val="0"/>
              </a:spcAft>
              <a:buClr>
                <a:schemeClr val="dk1"/>
              </a:buClr>
              <a:buSzPts val="2400"/>
              <a:buFont typeface="Arial"/>
              <a:buChar char="•"/>
            </a:pPr>
            <a:r>
              <a:rPr lang="en-US" sz="2400" b="0" i="1" u="none">
                <a:solidFill>
                  <a:schemeClr val="dk1"/>
                </a:solidFill>
                <a:latin typeface="Calibri"/>
                <a:ea typeface="Calibri"/>
                <a:cs typeface="Calibri"/>
                <a:sym typeface="Calibri"/>
              </a:rPr>
              <a:t>This transforms the problem into </a:t>
            </a:r>
            <a:r>
              <a:rPr lang="en-US" sz="2400" b="0" i="0" u="none">
                <a:solidFill>
                  <a:schemeClr val="dk1"/>
                </a:solidFill>
                <a:latin typeface="Calibri"/>
                <a:ea typeface="Calibri"/>
                <a:cs typeface="Calibri"/>
                <a:sym typeface="Calibri"/>
              </a:rPr>
              <a:t>a soft-margin classifier, since we are allowing for a few mistakes. Minimize </a:t>
            </a:r>
            <a:endParaRPr sz="2400" b="0" i="0" u="none">
              <a:solidFill>
                <a:schemeClr val="dk1"/>
              </a:solidFill>
              <a:latin typeface="Calibri"/>
              <a:ea typeface="Calibri"/>
              <a:cs typeface="Calibri"/>
              <a:sym typeface="Calibri"/>
            </a:endParaRPr>
          </a:p>
        </p:txBody>
      </p:sp>
      <p:pic>
        <p:nvPicPr>
          <p:cNvPr id="973" name="Google Shape;973;p98"/>
          <p:cNvPicPr preferRelativeResize="0"/>
          <p:nvPr/>
        </p:nvPicPr>
        <p:blipFill rotWithShape="1">
          <a:blip r:embed="rId3">
            <a:alphaModFix/>
          </a:blip>
          <a:srcRect/>
          <a:stretch/>
        </p:blipFill>
        <p:spPr>
          <a:xfrm>
            <a:off x="1447800" y="4876800"/>
            <a:ext cx="5638800" cy="1066800"/>
          </a:xfrm>
          <a:prstGeom prst="rect">
            <a:avLst/>
          </a:prstGeom>
          <a:noFill/>
          <a:ln>
            <a:noFill/>
          </a:ln>
        </p:spPr>
      </p:pic>
      <p:sp>
        <p:nvSpPr>
          <p:cNvPr id="974" name="Google Shape;974;p9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pPr marL="0" lvl="0" indent="0" algn="r" rtl="0">
                <a:lnSpc>
                  <a:spcPct val="100000"/>
                </a:lnSpc>
                <a:spcBef>
                  <a:spcPts val="0"/>
                </a:spcBef>
                <a:spcAft>
                  <a:spcPts val="0"/>
                </a:spcAft>
                <a:buSzPts val="1200"/>
                <a:buNone/>
              </a:pPr>
              <a:t>122</a:t>
            </a:fld>
            <a:endParaRP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978"/>
        <p:cNvGrpSpPr/>
        <p:nvPr/>
      </p:nvGrpSpPr>
      <p:grpSpPr>
        <a:xfrm>
          <a:off x="0" y="0"/>
          <a:ext cx="0" cy="0"/>
          <a:chOff x="0" y="0"/>
          <a:chExt cx="0" cy="0"/>
        </a:xfrm>
      </p:grpSpPr>
      <p:sp>
        <p:nvSpPr>
          <p:cNvPr id="979" name="Google Shape;979;p99"/>
          <p:cNvSpPr txBox="1">
            <a:spLocks noGrp="1"/>
          </p:cNvSpPr>
          <p:nvPr>
            <p:ph type="body" idx="1"/>
          </p:nvPr>
        </p:nvSpPr>
        <p:spPr>
          <a:xfrm>
            <a:off x="76200" y="3505200"/>
            <a:ext cx="8839200" cy="3124200"/>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rgbClr val="FF0000"/>
              </a:buClr>
              <a:buSzPts val="3200"/>
              <a:buFont typeface="Arial"/>
              <a:buNone/>
            </a:pPr>
            <a:r>
              <a:rPr lang="en-US" sz="3200" b="0" i="0" u="none">
                <a:solidFill>
                  <a:srgbClr val="FF0000"/>
                </a:solidFill>
                <a:latin typeface="Calibri"/>
                <a:ea typeface="Calibri"/>
                <a:cs typeface="Calibri"/>
                <a:sym typeface="Calibri"/>
              </a:rPr>
              <a:t>KERNELS</a:t>
            </a:r>
            <a:endParaRPr sz="3200" b="0" i="0" u="none">
              <a:solidFill>
                <a:srgbClr val="FF0000"/>
              </a:solidFill>
              <a:latin typeface="Calibri"/>
              <a:ea typeface="Calibri"/>
              <a:cs typeface="Calibri"/>
              <a:sym typeface="Calibri"/>
            </a:endParaRPr>
          </a:p>
          <a:p>
            <a:pPr marL="342900" marR="0" lvl="0" indent="-342900" algn="l" rtl="0">
              <a:lnSpc>
                <a:spcPct val="100000"/>
              </a:lnSpc>
              <a:spcBef>
                <a:spcPts val="48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Introduce new functions (x) of our input features</a:t>
            </a:r>
            <a:r>
              <a:rPr lang="en-US" sz="2400" b="1" i="0" u="none">
                <a:solidFill>
                  <a:schemeClr val="dk1"/>
                </a:solidFill>
                <a:latin typeface="Calibri"/>
                <a:ea typeface="Calibri"/>
                <a:cs typeface="Calibri"/>
                <a:sym typeface="Calibri"/>
              </a:rPr>
              <a:t>. </a:t>
            </a:r>
            <a:r>
              <a:rPr lang="en-US" sz="2400" b="0" i="0" u="none">
                <a:solidFill>
                  <a:schemeClr val="dk1"/>
                </a:solidFill>
                <a:latin typeface="Calibri"/>
                <a:ea typeface="Calibri"/>
                <a:cs typeface="Calibri"/>
                <a:sym typeface="Calibri"/>
              </a:rPr>
              <a:t>Replace x</a:t>
            </a:r>
            <a:r>
              <a:rPr lang="en-US" sz="2400" b="0" i="0" u="none" baseline="-25000">
                <a:solidFill>
                  <a:schemeClr val="dk1"/>
                </a:solidFill>
                <a:latin typeface="Calibri"/>
                <a:ea typeface="Calibri"/>
                <a:cs typeface="Calibri"/>
                <a:sym typeface="Calibri"/>
              </a:rPr>
              <a:t>i</a:t>
            </a:r>
            <a:r>
              <a:rPr lang="en-US" sz="2400" b="0" i="0" u="none">
                <a:solidFill>
                  <a:schemeClr val="dk1"/>
                </a:solidFill>
                <a:latin typeface="Calibri"/>
                <a:ea typeface="Calibri"/>
                <a:cs typeface="Calibri"/>
                <a:sym typeface="Calibri"/>
              </a:rPr>
              <a:t> by </a:t>
            </a:r>
            <a:endParaRPr sz="2400" b="0" i="0" u="none">
              <a:solidFill>
                <a:schemeClr val="dk1"/>
              </a:solidFill>
              <a:latin typeface="Calibri"/>
              <a:ea typeface="Calibri"/>
              <a:cs typeface="Calibri"/>
              <a:sym typeface="Calibri"/>
            </a:endParaRPr>
          </a:p>
          <a:p>
            <a:pPr marL="342900" marR="0" lvl="0" indent="-342900" algn="l" rtl="0">
              <a:lnSpc>
                <a:spcPct val="100000"/>
              </a:lnSpc>
              <a:spcBef>
                <a:spcPts val="48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Ø (x</a:t>
            </a:r>
            <a:r>
              <a:rPr lang="en-US" sz="2400" b="0" i="0" u="none" baseline="-25000">
                <a:solidFill>
                  <a:schemeClr val="dk1"/>
                </a:solidFill>
                <a:latin typeface="Calibri"/>
                <a:ea typeface="Calibri"/>
                <a:cs typeface="Calibri"/>
                <a:sym typeface="Calibri"/>
              </a:rPr>
              <a:t>i</a:t>
            </a:r>
            <a:r>
              <a:rPr lang="en-US" sz="2400" b="0" i="0" u="none">
                <a:solidFill>
                  <a:schemeClr val="dk1"/>
                </a:solidFill>
                <a:latin typeface="Calibri"/>
                <a:ea typeface="Calibri"/>
                <a:cs typeface="Calibri"/>
                <a:sym typeface="Calibri"/>
              </a:rPr>
              <a:t>) (and z by Ø(z)) and get a prediction quite easily. </a:t>
            </a:r>
            <a:endParaRPr sz="2400" b="0" i="0" u="none">
              <a:solidFill>
                <a:schemeClr val="dk1"/>
              </a:solidFill>
              <a:latin typeface="Calibri"/>
              <a:ea typeface="Calibri"/>
              <a:cs typeface="Calibri"/>
              <a:sym typeface="Calibri"/>
            </a:endParaRPr>
          </a:p>
          <a:p>
            <a:pPr marL="342900" marR="0" lvl="0" indent="-190500" algn="l" rtl="0">
              <a:lnSpc>
                <a:spcPct val="100000"/>
              </a:lnSpc>
              <a:spcBef>
                <a:spcPts val="480"/>
              </a:spcBef>
              <a:spcAft>
                <a:spcPts val="0"/>
              </a:spcAft>
              <a:buClr>
                <a:schemeClr val="dk1"/>
              </a:buClr>
              <a:buSzPts val="2400"/>
              <a:buFont typeface="Arial"/>
              <a:buNone/>
            </a:pPr>
            <a:endParaRPr sz="2400" b="0" i="0" u="none">
              <a:solidFill>
                <a:schemeClr val="dk1"/>
              </a:solidFill>
              <a:latin typeface="Calibri"/>
              <a:ea typeface="Calibri"/>
              <a:cs typeface="Calibri"/>
              <a:sym typeface="Calibri"/>
            </a:endParaRPr>
          </a:p>
        </p:txBody>
      </p:sp>
      <p:pic>
        <p:nvPicPr>
          <p:cNvPr id="980" name="Google Shape;980;p99"/>
          <p:cNvPicPr preferRelativeResize="0"/>
          <p:nvPr/>
        </p:nvPicPr>
        <p:blipFill rotWithShape="1">
          <a:blip r:embed="rId3">
            <a:alphaModFix/>
          </a:blip>
          <a:srcRect/>
          <a:stretch/>
        </p:blipFill>
        <p:spPr>
          <a:xfrm>
            <a:off x="0" y="0"/>
            <a:ext cx="4114800" cy="2286000"/>
          </a:xfrm>
          <a:prstGeom prst="rect">
            <a:avLst/>
          </a:prstGeom>
          <a:noFill/>
          <a:ln>
            <a:noFill/>
          </a:ln>
        </p:spPr>
      </p:pic>
      <p:pic>
        <p:nvPicPr>
          <p:cNvPr id="981" name="Google Shape;981;p99"/>
          <p:cNvPicPr preferRelativeResize="0"/>
          <p:nvPr/>
        </p:nvPicPr>
        <p:blipFill rotWithShape="1">
          <a:blip r:embed="rId4">
            <a:alphaModFix/>
          </a:blip>
          <a:srcRect/>
          <a:stretch/>
        </p:blipFill>
        <p:spPr>
          <a:xfrm>
            <a:off x="4572000" y="0"/>
            <a:ext cx="4572000" cy="2286000"/>
          </a:xfrm>
          <a:prstGeom prst="rect">
            <a:avLst/>
          </a:prstGeom>
          <a:noFill/>
          <a:ln>
            <a:noFill/>
          </a:ln>
        </p:spPr>
      </p:pic>
      <p:sp>
        <p:nvSpPr>
          <p:cNvPr id="982" name="Google Shape;982;p99"/>
          <p:cNvSpPr txBox="1"/>
          <p:nvPr/>
        </p:nvSpPr>
        <p:spPr>
          <a:xfrm>
            <a:off x="228600" y="2438400"/>
            <a:ext cx="8915400" cy="64611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800"/>
              <a:buFont typeface="Arial"/>
              <a:buNone/>
            </a:pPr>
            <a:r>
              <a:rPr lang="en-US" sz="1800" b="0" i="0" u="none" strike="noStrike" cap="none">
                <a:solidFill>
                  <a:schemeClr val="dk1"/>
                </a:solidFill>
                <a:latin typeface="Arial"/>
                <a:ea typeface="Arial"/>
                <a:cs typeface="Arial"/>
                <a:sym typeface="Arial"/>
              </a:rPr>
              <a:t>FIGURE 8.5 By modifying the features we hope to find spaces where the data are linearly separable.</a:t>
            </a:r>
            <a:endParaRPr sz="1800" b="0" i="0" u="none" strike="noStrike" cap="none">
              <a:solidFill>
                <a:schemeClr val="dk1"/>
              </a:solidFill>
              <a:latin typeface="Arial"/>
              <a:ea typeface="Arial"/>
              <a:cs typeface="Arial"/>
              <a:sym typeface="Arial"/>
            </a:endParaRPr>
          </a:p>
        </p:txBody>
      </p:sp>
      <p:pic>
        <p:nvPicPr>
          <p:cNvPr id="983" name="Google Shape;983;p99"/>
          <p:cNvPicPr preferRelativeResize="0"/>
          <p:nvPr/>
        </p:nvPicPr>
        <p:blipFill rotWithShape="1">
          <a:blip r:embed="rId5">
            <a:alphaModFix/>
          </a:blip>
          <a:srcRect/>
          <a:stretch/>
        </p:blipFill>
        <p:spPr>
          <a:xfrm>
            <a:off x="1676400" y="5257800"/>
            <a:ext cx="5334000" cy="914400"/>
          </a:xfrm>
          <a:prstGeom prst="rect">
            <a:avLst/>
          </a:prstGeom>
          <a:noFill/>
          <a:ln>
            <a:noFill/>
          </a:ln>
        </p:spPr>
      </p:pic>
      <p:sp>
        <p:nvSpPr>
          <p:cNvPr id="984" name="Google Shape;984;p9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pPr marL="0" lvl="0" indent="0" algn="r" rtl="0">
                <a:lnSpc>
                  <a:spcPct val="100000"/>
                </a:lnSpc>
                <a:spcBef>
                  <a:spcPts val="0"/>
                </a:spcBef>
                <a:spcAft>
                  <a:spcPts val="0"/>
                </a:spcAft>
                <a:buSzPts val="1200"/>
                <a:buNone/>
              </a:pPr>
              <a:t>123</a:t>
            </a:fld>
            <a:endParaRP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988"/>
        <p:cNvGrpSpPr/>
        <p:nvPr/>
      </p:nvGrpSpPr>
      <p:grpSpPr>
        <a:xfrm>
          <a:off x="0" y="0"/>
          <a:ext cx="0" cy="0"/>
          <a:chOff x="0" y="0"/>
          <a:chExt cx="0" cy="0"/>
        </a:xfrm>
      </p:grpSpPr>
      <p:sp>
        <p:nvSpPr>
          <p:cNvPr id="989" name="Google Shape;989;p100"/>
          <p:cNvSpPr txBox="1">
            <a:spLocks noGrp="1"/>
          </p:cNvSpPr>
          <p:nvPr>
            <p:ph type="body" idx="1"/>
          </p:nvPr>
        </p:nvSpPr>
        <p:spPr>
          <a:xfrm>
            <a:off x="152400" y="228600"/>
            <a:ext cx="8839200" cy="6400800"/>
          </a:xfrm>
          <a:prstGeom prst="rect">
            <a:avLst/>
          </a:prstGeom>
          <a:noFill/>
          <a:ln>
            <a:noFill/>
          </a:ln>
        </p:spPr>
        <p:txBody>
          <a:bodyPr spcFirstLastPara="1" wrap="square" lIns="91425" tIns="45700" rIns="91425" bIns="45700" anchor="t" anchorCtr="0">
            <a:noAutofit/>
          </a:bodyPr>
          <a:lstStyle/>
          <a:p>
            <a:pPr marL="342900" marR="0" lvl="0" indent="-342900" algn="just" rtl="0">
              <a:lnSpc>
                <a:spcPct val="100000"/>
              </a:lnSpc>
              <a:spcBef>
                <a:spcPts val="0"/>
              </a:spcBef>
              <a:spcAft>
                <a:spcPts val="0"/>
              </a:spcAft>
              <a:buClr>
                <a:srgbClr val="FF0000"/>
              </a:buClr>
              <a:buSzPts val="3200"/>
              <a:buFont typeface="Arial"/>
              <a:buNone/>
            </a:pPr>
            <a:r>
              <a:rPr lang="en-US" sz="3200" b="0" i="0" u="none">
                <a:solidFill>
                  <a:srgbClr val="FF0000"/>
                </a:solidFill>
                <a:latin typeface="Calibri"/>
                <a:ea typeface="Calibri"/>
                <a:cs typeface="Calibri"/>
                <a:sym typeface="Calibri"/>
              </a:rPr>
              <a:t>CHOOSING KERNELS</a:t>
            </a:r>
            <a:endParaRPr sz="3200" b="0" i="0" u="none">
              <a:solidFill>
                <a:srgbClr val="FF0000"/>
              </a:solidFill>
              <a:latin typeface="Calibri"/>
              <a:ea typeface="Calibri"/>
              <a:cs typeface="Calibri"/>
              <a:sym typeface="Calibri"/>
            </a:endParaRPr>
          </a:p>
          <a:p>
            <a:pPr marL="342900" marR="0" lvl="0" indent="-342900" algn="just" rtl="0">
              <a:lnSpc>
                <a:spcPct val="100000"/>
              </a:lnSpc>
              <a:spcBef>
                <a:spcPts val="48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Any symmetric function that is positive definite (meaning that it enforces positivity on the integral of arbitrary functions) can be used as a kernel. </a:t>
            </a:r>
            <a:endParaRPr sz="2400" b="0" i="0" u="none">
              <a:solidFill>
                <a:schemeClr val="dk1"/>
              </a:solidFill>
              <a:latin typeface="Calibri"/>
              <a:ea typeface="Calibri"/>
              <a:cs typeface="Calibri"/>
              <a:sym typeface="Calibri"/>
            </a:endParaRPr>
          </a:p>
          <a:p>
            <a:pPr marL="342900" marR="0" lvl="0" indent="-342900" algn="just" rtl="0">
              <a:lnSpc>
                <a:spcPct val="100000"/>
              </a:lnSpc>
              <a:spcBef>
                <a:spcPts val="48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This is a result of Mercer’s theorem, which also says that it is possible to convolve kernels together and the result will be another kernel.</a:t>
            </a:r>
            <a:endParaRPr sz="2400" b="0" i="0" u="none">
              <a:solidFill>
                <a:schemeClr val="dk1"/>
              </a:solidFill>
              <a:latin typeface="Calibri"/>
              <a:ea typeface="Calibri"/>
              <a:cs typeface="Calibri"/>
              <a:sym typeface="Calibri"/>
            </a:endParaRPr>
          </a:p>
        </p:txBody>
      </p:sp>
      <p:pic>
        <p:nvPicPr>
          <p:cNvPr id="990" name="Google Shape;990;p100"/>
          <p:cNvPicPr preferRelativeResize="0"/>
          <p:nvPr/>
        </p:nvPicPr>
        <p:blipFill rotWithShape="1">
          <a:blip r:embed="rId3">
            <a:alphaModFix/>
          </a:blip>
          <a:srcRect/>
          <a:stretch/>
        </p:blipFill>
        <p:spPr>
          <a:xfrm>
            <a:off x="228600" y="3352800"/>
            <a:ext cx="8686800" cy="3505200"/>
          </a:xfrm>
          <a:prstGeom prst="rect">
            <a:avLst/>
          </a:prstGeom>
          <a:noFill/>
          <a:ln>
            <a:noFill/>
          </a:ln>
        </p:spPr>
      </p:pic>
      <p:sp>
        <p:nvSpPr>
          <p:cNvPr id="991" name="Google Shape;991;p10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pPr marL="0" lvl="0" indent="0" algn="r" rtl="0">
                <a:lnSpc>
                  <a:spcPct val="100000"/>
                </a:lnSpc>
                <a:spcBef>
                  <a:spcPts val="0"/>
                </a:spcBef>
                <a:spcAft>
                  <a:spcPts val="0"/>
                </a:spcAft>
                <a:buSzPts val="1200"/>
                <a:buNone/>
              </a:pPr>
              <a:t>124</a:t>
            </a:fld>
            <a:endParaRP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995"/>
        <p:cNvGrpSpPr/>
        <p:nvPr/>
      </p:nvGrpSpPr>
      <p:grpSpPr>
        <a:xfrm>
          <a:off x="0" y="0"/>
          <a:ext cx="0" cy="0"/>
          <a:chOff x="0" y="0"/>
          <a:chExt cx="0" cy="0"/>
        </a:xfrm>
      </p:grpSpPr>
      <p:sp>
        <p:nvSpPr>
          <p:cNvPr id="996" name="Google Shape;996;p101"/>
          <p:cNvSpPr txBox="1">
            <a:spLocks noGrp="1"/>
          </p:cNvSpPr>
          <p:nvPr>
            <p:ph type="body" idx="1"/>
          </p:nvPr>
        </p:nvSpPr>
        <p:spPr>
          <a:xfrm>
            <a:off x="152400" y="76200"/>
            <a:ext cx="8839200" cy="6705600"/>
          </a:xfrm>
          <a:prstGeom prst="rect">
            <a:avLst/>
          </a:prstGeom>
          <a:noFill/>
          <a:ln>
            <a:noFill/>
          </a:ln>
        </p:spPr>
        <p:txBody>
          <a:bodyPr spcFirstLastPara="1" wrap="square" lIns="91425" tIns="45700" rIns="91425" bIns="45700" anchor="t" anchorCtr="0">
            <a:noAutofit/>
          </a:bodyPr>
          <a:lstStyle/>
          <a:p>
            <a:pPr marL="342900" marR="0" lvl="0" indent="-342900" algn="just" rtl="0">
              <a:lnSpc>
                <a:spcPct val="100000"/>
              </a:lnSpc>
              <a:spcBef>
                <a:spcPts val="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Choosing which kernel to use and the parameters in these kernels is a tricky problem.</a:t>
            </a:r>
            <a:endParaRPr sz="2400" b="0" i="0" u="none">
              <a:solidFill>
                <a:schemeClr val="dk1"/>
              </a:solidFill>
              <a:latin typeface="Calibri"/>
              <a:ea typeface="Calibri"/>
              <a:cs typeface="Calibri"/>
              <a:sym typeface="Calibri"/>
            </a:endParaRPr>
          </a:p>
          <a:p>
            <a:pPr marL="342900" marR="0" lvl="0" indent="-342900" algn="just" rtl="0">
              <a:lnSpc>
                <a:spcPct val="100000"/>
              </a:lnSpc>
              <a:spcBef>
                <a:spcPts val="48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While there is some theory based on something known as the Vapnik–Chernik dimension that can be applied, most people just experiment with different values and find one that works, using a validation set as we did for the MLP.</a:t>
            </a:r>
            <a:endParaRPr sz="2400" b="0" i="0" u="none">
              <a:solidFill>
                <a:schemeClr val="dk1"/>
              </a:solidFill>
              <a:latin typeface="Calibri"/>
              <a:ea typeface="Calibri"/>
              <a:cs typeface="Calibri"/>
              <a:sym typeface="Calibri"/>
            </a:endParaRPr>
          </a:p>
          <a:p>
            <a:pPr marL="342900" marR="0" lvl="0" indent="-342900" algn="just" rtl="0">
              <a:lnSpc>
                <a:spcPct val="100000"/>
              </a:lnSpc>
              <a:spcBef>
                <a:spcPts val="480"/>
              </a:spcBef>
              <a:spcAft>
                <a:spcPts val="0"/>
              </a:spcAft>
              <a:buClr>
                <a:srgbClr val="FF0000"/>
              </a:buClr>
              <a:buSzPts val="2400"/>
              <a:buFont typeface="Arial"/>
              <a:buNone/>
            </a:pPr>
            <a:r>
              <a:rPr lang="en-US" sz="2400" b="0" i="0" u="none">
                <a:solidFill>
                  <a:srgbClr val="FF0000"/>
                </a:solidFill>
                <a:latin typeface="Calibri"/>
                <a:ea typeface="Calibri"/>
                <a:cs typeface="Calibri"/>
                <a:sym typeface="Calibri"/>
              </a:rPr>
              <a:t>THE SUPPORT VECTOR MACHINE ALGORITHM</a:t>
            </a:r>
            <a:endParaRPr sz="2400" b="0" i="0" u="none">
              <a:solidFill>
                <a:srgbClr val="FF0000"/>
              </a:solidFill>
              <a:latin typeface="Calibri"/>
              <a:ea typeface="Calibri"/>
              <a:cs typeface="Calibri"/>
              <a:sym typeface="Calibri"/>
            </a:endParaRPr>
          </a:p>
          <a:p>
            <a:pPr marL="342900" marR="0" lvl="0" indent="-342900" algn="just" rtl="0">
              <a:lnSpc>
                <a:spcPct val="100000"/>
              </a:lnSpc>
              <a:spcBef>
                <a:spcPts val="48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Use cvxopt, which is a convex optimisation package that includes a wrapper for Python.</a:t>
            </a:r>
            <a:endParaRPr sz="2400" b="0" i="0" u="none">
              <a:solidFill>
                <a:schemeClr val="dk1"/>
              </a:solidFill>
              <a:latin typeface="Calibri"/>
              <a:ea typeface="Calibri"/>
              <a:cs typeface="Calibri"/>
              <a:sym typeface="Calibri"/>
            </a:endParaRPr>
          </a:p>
          <a:p>
            <a:pPr marL="342900" marR="0" lvl="0" indent="-342900" algn="just" rtl="0">
              <a:lnSpc>
                <a:spcPct val="100000"/>
              </a:lnSpc>
              <a:spcBef>
                <a:spcPts val="48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There is a link to the relevant website on the book webpage. cvxopt has a nice and clean interface so we can use this to do the computational heavy lifting for an implementation of the SVM.</a:t>
            </a:r>
            <a:endParaRPr sz="2400" b="0" i="0" u="none">
              <a:solidFill>
                <a:schemeClr val="dk1"/>
              </a:solidFill>
              <a:latin typeface="Calibri"/>
              <a:ea typeface="Calibri"/>
              <a:cs typeface="Calibri"/>
              <a:sym typeface="Calibri"/>
            </a:endParaRPr>
          </a:p>
        </p:txBody>
      </p:sp>
      <p:sp>
        <p:nvSpPr>
          <p:cNvPr id="997" name="Google Shape;997;p10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pPr marL="0" lvl="0" indent="0" algn="r" rtl="0">
                <a:lnSpc>
                  <a:spcPct val="100000"/>
                </a:lnSpc>
                <a:spcBef>
                  <a:spcPts val="0"/>
                </a:spcBef>
                <a:spcAft>
                  <a:spcPts val="0"/>
                </a:spcAft>
                <a:buSzPts val="1200"/>
                <a:buNone/>
              </a:pPr>
              <a:t>125</a:t>
            </a:fld>
            <a:endParaRP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Shape 1001"/>
        <p:cNvGrpSpPr/>
        <p:nvPr/>
      </p:nvGrpSpPr>
      <p:grpSpPr>
        <a:xfrm>
          <a:off x="0" y="0"/>
          <a:ext cx="0" cy="0"/>
          <a:chOff x="0" y="0"/>
          <a:chExt cx="0" cy="0"/>
        </a:xfrm>
      </p:grpSpPr>
      <p:pic>
        <p:nvPicPr>
          <p:cNvPr id="1002" name="Google Shape;1002;p102"/>
          <p:cNvPicPr preferRelativeResize="0"/>
          <p:nvPr/>
        </p:nvPicPr>
        <p:blipFill rotWithShape="1">
          <a:blip r:embed="rId3">
            <a:alphaModFix/>
          </a:blip>
          <a:srcRect/>
          <a:stretch/>
        </p:blipFill>
        <p:spPr>
          <a:xfrm>
            <a:off x="228600" y="0"/>
            <a:ext cx="8382000" cy="3810000"/>
          </a:xfrm>
          <a:prstGeom prst="rect">
            <a:avLst/>
          </a:prstGeom>
          <a:noFill/>
          <a:ln>
            <a:noFill/>
          </a:ln>
        </p:spPr>
      </p:pic>
      <p:pic>
        <p:nvPicPr>
          <p:cNvPr id="1003" name="Google Shape;1003;p102"/>
          <p:cNvPicPr preferRelativeResize="0"/>
          <p:nvPr/>
        </p:nvPicPr>
        <p:blipFill rotWithShape="1">
          <a:blip r:embed="rId4">
            <a:alphaModFix/>
          </a:blip>
          <a:srcRect/>
          <a:stretch/>
        </p:blipFill>
        <p:spPr>
          <a:xfrm>
            <a:off x="76200" y="4038600"/>
            <a:ext cx="8915400" cy="2819400"/>
          </a:xfrm>
          <a:prstGeom prst="rect">
            <a:avLst/>
          </a:prstGeom>
          <a:noFill/>
          <a:ln>
            <a:noFill/>
          </a:ln>
        </p:spPr>
      </p:pic>
      <p:sp>
        <p:nvSpPr>
          <p:cNvPr id="1004" name="Google Shape;1004;p10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pPr marL="0" lvl="0" indent="0" algn="r" rtl="0">
                <a:lnSpc>
                  <a:spcPct val="100000"/>
                </a:lnSpc>
                <a:spcBef>
                  <a:spcPts val="0"/>
                </a:spcBef>
                <a:spcAft>
                  <a:spcPts val="0"/>
                </a:spcAft>
                <a:buSzPts val="1200"/>
                <a:buNone/>
              </a:pPr>
              <a:t>126</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g2d0940dc846_0_70"/>
          <p:cNvSpPr txBox="1">
            <a:spLocks noGrp="1"/>
          </p:cNvSpPr>
          <p:nvPr>
            <p:ph type="body" idx="1"/>
          </p:nvPr>
        </p:nvSpPr>
        <p:spPr>
          <a:xfrm>
            <a:off x="104700" y="49800"/>
            <a:ext cx="8582100" cy="6443100"/>
          </a:xfrm>
          <a:prstGeom prst="rect">
            <a:avLst/>
          </a:prstGeom>
        </p:spPr>
        <p:txBody>
          <a:bodyPr spcFirstLastPara="1" wrap="square" lIns="91425" tIns="45700" rIns="91425" bIns="45700" anchor="t" anchorCtr="0">
            <a:noAutofit/>
          </a:bodyPr>
          <a:lstStyle/>
          <a:p>
            <a:pPr marL="457200" lvl="0" indent="-393700" algn="just" rtl="0">
              <a:spcBef>
                <a:spcPts val="360"/>
              </a:spcBef>
              <a:spcAft>
                <a:spcPts val="0"/>
              </a:spcAft>
              <a:buSzPts val="2600"/>
              <a:buFont typeface="Times New Roman"/>
              <a:buChar char="•"/>
            </a:pPr>
            <a:r>
              <a:rPr lang="en-US" sz="2600">
                <a:latin typeface="Times New Roman"/>
                <a:ea typeface="Times New Roman"/>
                <a:cs typeface="Times New Roman"/>
                <a:sym typeface="Times New Roman"/>
              </a:rPr>
              <a:t>Weighted addition:</a:t>
            </a:r>
            <a:endParaRPr sz="2600">
              <a:latin typeface="Times New Roman"/>
              <a:ea typeface="Times New Roman"/>
              <a:cs typeface="Times New Roman"/>
              <a:sym typeface="Times New Roman"/>
            </a:endParaRPr>
          </a:p>
          <a:p>
            <a:pPr marL="0" lvl="0" indent="0" algn="just" rtl="0">
              <a:spcBef>
                <a:spcPts val="360"/>
              </a:spcBef>
              <a:spcAft>
                <a:spcPts val="0"/>
              </a:spcAft>
              <a:buNone/>
            </a:pPr>
            <a:endParaRPr sz="2600">
              <a:latin typeface="Times New Roman"/>
              <a:ea typeface="Times New Roman"/>
              <a:cs typeface="Times New Roman"/>
              <a:sym typeface="Times New Roman"/>
            </a:endParaRPr>
          </a:p>
          <a:p>
            <a:pPr marL="0" lvl="0" indent="0" algn="just" rtl="0">
              <a:spcBef>
                <a:spcPts val="360"/>
              </a:spcBef>
              <a:spcAft>
                <a:spcPts val="0"/>
              </a:spcAft>
              <a:buNone/>
            </a:pPr>
            <a:endParaRPr sz="2600">
              <a:latin typeface="Times New Roman"/>
              <a:ea typeface="Times New Roman"/>
              <a:cs typeface="Times New Roman"/>
              <a:sym typeface="Times New Roman"/>
            </a:endParaRPr>
          </a:p>
          <a:p>
            <a:pPr marL="0" lvl="0" indent="0" algn="just" rtl="0">
              <a:spcBef>
                <a:spcPts val="360"/>
              </a:spcBef>
              <a:spcAft>
                <a:spcPts val="0"/>
              </a:spcAft>
              <a:buNone/>
            </a:pPr>
            <a:endParaRPr sz="2600">
              <a:latin typeface="Times New Roman"/>
              <a:ea typeface="Times New Roman"/>
              <a:cs typeface="Times New Roman"/>
              <a:sym typeface="Times New Roman"/>
            </a:endParaRPr>
          </a:p>
          <a:p>
            <a:pPr marL="0" lvl="0" indent="0" algn="just" rtl="0">
              <a:spcBef>
                <a:spcPts val="360"/>
              </a:spcBef>
              <a:spcAft>
                <a:spcPts val="0"/>
              </a:spcAft>
              <a:buNone/>
            </a:pPr>
            <a:endParaRPr sz="2600">
              <a:latin typeface="Times New Roman"/>
              <a:ea typeface="Times New Roman"/>
              <a:cs typeface="Times New Roman"/>
              <a:sym typeface="Times New Roman"/>
            </a:endParaRPr>
          </a:p>
          <a:p>
            <a:pPr marL="0" lvl="0" indent="0" algn="just" rtl="0">
              <a:spcBef>
                <a:spcPts val="360"/>
              </a:spcBef>
              <a:spcAft>
                <a:spcPts val="0"/>
              </a:spcAft>
              <a:buNone/>
            </a:pPr>
            <a:endParaRPr sz="2600">
              <a:latin typeface="Times New Roman"/>
              <a:ea typeface="Times New Roman"/>
              <a:cs typeface="Times New Roman"/>
              <a:sym typeface="Times New Roman"/>
            </a:endParaRPr>
          </a:p>
          <a:p>
            <a:pPr marL="0" lvl="0" indent="0" algn="just" rtl="0">
              <a:spcBef>
                <a:spcPts val="360"/>
              </a:spcBef>
              <a:spcAft>
                <a:spcPts val="0"/>
              </a:spcAft>
              <a:buNone/>
            </a:pPr>
            <a:endParaRPr sz="2600">
              <a:latin typeface="Times New Roman"/>
              <a:ea typeface="Times New Roman"/>
              <a:cs typeface="Times New Roman"/>
              <a:sym typeface="Times New Roman"/>
            </a:endParaRPr>
          </a:p>
          <a:p>
            <a:pPr marL="0" lvl="0" indent="0" algn="just" rtl="0">
              <a:spcBef>
                <a:spcPts val="360"/>
              </a:spcBef>
              <a:spcAft>
                <a:spcPts val="0"/>
              </a:spcAft>
              <a:buNone/>
            </a:pPr>
            <a:endParaRPr sz="2600">
              <a:latin typeface="Times New Roman"/>
              <a:ea typeface="Times New Roman"/>
              <a:cs typeface="Times New Roman"/>
              <a:sym typeface="Times New Roman"/>
            </a:endParaRPr>
          </a:p>
          <a:p>
            <a:pPr marL="457200" lvl="0" indent="-393700" algn="just" rtl="0">
              <a:spcBef>
                <a:spcPts val="360"/>
              </a:spcBef>
              <a:spcAft>
                <a:spcPts val="0"/>
              </a:spcAft>
              <a:buSzPts val="2600"/>
              <a:buFont typeface="Times New Roman"/>
              <a:buChar char="•"/>
            </a:pPr>
            <a:r>
              <a:rPr lang="en-US" sz="2600">
                <a:latin typeface="Times New Roman"/>
                <a:ea typeface="Times New Roman"/>
                <a:cs typeface="Times New Roman"/>
                <a:sym typeface="Times New Roman"/>
              </a:rPr>
              <a:t>We add bias also</a:t>
            </a:r>
            <a:endParaRPr sz="2600">
              <a:latin typeface="Times New Roman"/>
              <a:ea typeface="Times New Roman"/>
              <a:cs typeface="Times New Roman"/>
              <a:sym typeface="Times New Roman"/>
            </a:endParaRPr>
          </a:p>
          <a:p>
            <a:pPr marL="0" lvl="0" indent="0" algn="just" rtl="0">
              <a:spcBef>
                <a:spcPts val="360"/>
              </a:spcBef>
              <a:spcAft>
                <a:spcPts val="0"/>
              </a:spcAft>
              <a:buNone/>
            </a:pPr>
            <a:endParaRPr sz="2600">
              <a:latin typeface="Times New Roman"/>
              <a:ea typeface="Times New Roman"/>
              <a:cs typeface="Times New Roman"/>
              <a:sym typeface="Times New Roman"/>
            </a:endParaRPr>
          </a:p>
          <a:p>
            <a:pPr marL="914400" lvl="1" indent="-393700" algn="just" rtl="0">
              <a:spcBef>
                <a:spcPts val="360"/>
              </a:spcBef>
              <a:spcAft>
                <a:spcPts val="0"/>
              </a:spcAft>
              <a:buSzPts val="2600"/>
              <a:buFont typeface="Times New Roman"/>
              <a:buChar char="–"/>
            </a:pPr>
            <a:endParaRPr sz="2600">
              <a:latin typeface="Times New Roman"/>
              <a:ea typeface="Times New Roman"/>
              <a:cs typeface="Times New Roman"/>
              <a:sym typeface="Times New Roman"/>
            </a:endParaRPr>
          </a:p>
        </p:txBody>
      </p:sp>
      <p:sp>
        <p:nvSpPr>
          <p:cNvPr id="171" name="Google Shape;171;g2d0940dc846_0_70"/>
          <p:cNvSpPr txBox="1">
            <a:spLocks noGrp="1"/>
          </p:cNvSpPr>
          <p:nvPr>
            <p:ph type="sldNum" idx="12"/>
          </p:nvPr>
        </p:nvSpPr>
        <p:spPr>
          <a:xfrm>
            <a:off x="6553200" y="6356350"/>
            <a:ext cx="21336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13</a:t>
            </a:fld>
            <a:endParaRPr/>
          </a:p>
        </p:txBody>
      </p:sp>
      <p:pic>
        <p:nvPicPr>
          <p:cNvPr id="172" name="Google Shape;172;g2d0940dc846_0_70"/>
          <p:cNvPicPr preferRelativeResize="0"/>
          <p:nvPr/>
        </p:nvPicPr>
        <p:blipFill>
          <a:blip r:embed="rId3">
            <a:alphaModFix/>
          </a:blip>
          <a:stretch>
            <a:fillRect/>
          </a:stretch>
        </p:blipFill>
        <p:spPr>
          <a:xfrm>
            <a:off x="104700" y="687825"/>
            <a:ext cx="9143998" cy="2803751"/>
          </a:xfrm>
          <a:prstGeom prst="rect">
            <a:avLst/>
          </a:prstGeom>
          <a:noFill/>
          <a:ln>
            <a:noFill/>
          </a:ln>
        </p:spPr>
      </p:pic>
      <p:pic>
        <p:nvPicPr>
          <p:cNvPr id="173" name="Google Shape;173;g2d0940dc846_0_70"/>
          <p:cNvPicPr preferRelativeResize="0"/>
          <p:nvPr/>
        </p:nvPicPr>
        <p:blipFill>
          <a:blip r:embed="rId4">
            <a:alphaModFix/>
          </a:blip>
          <a:stretch>
            <a:fillRect/>
          </a:stretch>
        </p:blipFill>
        <p:spPr>
          <a:xfrm>
            <a:off x="104700" y="4142901"/>
            <a:ext cx="9144000" cy="211997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g2d0940dc846_0_87"/>
          <p:cNvSpPr txBox="1">
            <a:spLocks noGrp="1"/>
          </p:cNvSpPr>
          <p:nvPr>
            <p:ph type="body" idx="1"/>
          </p:nvPr>
        </p:nvSpPr>
        <p:spPr>
          <a:xfrm>
            <a:off x="103000" y="2703575"/>
            <a:ext cx="8275500" cy="638700"/>
          </a:xfrm>
          <a:prstGeom prst="rect">
            <a:avLst/>
          </a:prstGeom>
        </p:spPr>
        <p:txBody>
          <a:bodyPr spcFirstLastPara="1" wrap="square" lIns="91425" tIns="45700" rIns="91425" bIns="45700" anchor="t" anchorCtr="0">
            <a:noAutofit/>
          </a:bodyPr>
          <a:lstStyle/>
          <a:p>
            <a:pPr marL="457200" lvl="0" indent="-342900" algn="l" rtl="0">
              <a:spcBef>
                <a:spcPts val="360"/>
              </a:spcBef>
              <a:spcAft>
                <a:spcPts val="0"/>
              </a:spcAft>
              <a:buSzPts val="1800"/>
              <a:buChar char="•"/>
            </a:pPr>
            <a:r>
              <a:rPr lang="en-US"/>
              <a:t>We can draw the network as below:</a:t>
            </a:r>
            <a:endParaRPr/>
          </a:p>
        </p:txBody>
      </p:sp>
      <p:sp>
        <p:nvSpPr>
          <p:cNvPr id="180" name="Google Shape;180;g2d0940dc846_0_87"/>
          <p:cNvSpPr txBox="1">
            <a:spLocks noGrp="1"/>
          </p:cNvSpPr>
          <p:nvPr>
            <p:ph type="sldNum" idx="12"/>
          </p:nvPr>
        </p:nvSpPr>
        <p:spPr>
          <a:xfrm>
            <a:off x="6553200" y="6356350"/>
            <a:ext cx="21336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898989"/>
              </a:buClr>
              <a:buSzPts val="1200"/>
              <a:buFont typeface="Calibri"/>
              <a:buNone/>
            </a:pPr>
            <a:fld id="{00000000-1234-1234-1234-123412341234}" type="slidenum">
              <a:rPr lang="en-US"/>
              <a:pPr marL="0" lvl="0" indent="0" algn="r" rtl="0">
                <a:spcBef>
                  <a:spcPts val="0"/>
                </a:spcBef>
                <a:spcAft>
                  <a:spcPts val="0"/>
                </a:spcAft>
                <a:buClr>
                  <a:srgbClr val="898989"/>
                </a:buClr>
                <a:buSzPts val="1200"/>
                <a:buFont typeface="Calibri"/>
                <a:buNone/>
              </a:pPr>
              <a:t>14</a:t>
            </a:fld>
            <a:endParaRPr/>
          </a:p>
        </p:txBody>
      </p:sp>
      <p:pic>
        <p:nvPicPr>
          <p:cNvPr id="181" name="Google Shape;181;g2d0940dc846_0_87"/>
          <p:cNvPicPr preferRelativeResize="0"/>
          <p:nvPr/>
        </p:nvPicPr>
        <p:blipFill>
          <a:blip r:embed="rId3">
            <a:alphaModFix/>
          </a:blip>
          <a:stretch>
            <a:fillRect/>
          </a:stretch>
        </p:blipFill>
        <p:spPr>
          <a:xfrm>
            <a:off x="102997" y="169925"/>
            <a:ext cx="4280000" cy="2533650"/>
          </a:xfrm>
          <a:prstGeom prst="rect">
            <a:avLst/>
          </a:prstGeom>
          <a:noFill/>
          <a:ln>
            <a:noFill/>
          </a:ln>
        </p:spPr>
      </p:pic>
      <p:pic>
        <p:nvPicPr>
          <p:cNvPr id="182" name="Google Shape;182;g2d0940dc846_0_87"/>
          <p:cNvPicPr preferRelativeResize="0"/>
          <p:nvPr/>
        </p:nvPicPr>
        <p:blipFill>
          <a:blip r:embed="rId4">
            <a:alphaModFix/>
          </a:blip>
          <a:stretch>
            <a:fillRect/>
          </a:stretch>
        </p:blipFill>
        <p:spPr>
          <a:xfrm>
            <a:off x="5523375" y="169913"/>
            <a:ext cx="3714750" cy="1990725"/>
          </a:xfrm>
          <a:prstGeom prst="rect">
            <a:avLst/>
          </a:prstGeom>
          <a:noFill/>
          <a:ln>
            <a:noFill/>
          </a:ln>
        </p:spPr>
      </p:pic>
      <p:pic>
        <p:nvPicPr>
          <p:cNvPr id="183" name="Google Shape;183;g2d0940dc846_0_87"/>
          <p:cNvPicPr preferRelativeResize="0"/>
          <p:nvPr/>
        </p:nvPicPr>
        <p:blipFill>
          <a:blip r:embed="rId5">
            <a:alphaModFix/>
          </a:blip>
          <a:stretch>
            <a:fillRect/>
          </a:stretch>
        </p:blipFill>
        <p:spPr>
          <a:xfrm>
            <a:off x="-19625" y="3484375"/>
            <a:ext cx="2851325" cy="2729875"/>
          </a:xfrm>
          <a:prstGeom prst="rect">
            <a:avLst/>
          </a:prstGeom>
          <a:noFill/>
          <a:ln>
            <a:noFill/>
          </a:ln>
        </p:spPr>
      </p:pic>
      <p:pic>
        <p:nvPicPr>
          <p:cNvPr id="184" name="Google Shape;184;g2d0940dc846_0_87"/>
          <p:cNvPicPr preferRelativeResize="0"/>
          <p:nvPr/>
        </p:nvPicPr>
        <p:blipFill>
          <a:blip r:embed="rId6">
            <a:alphaModFix/>
          </a:blip>
          <a:stretch>
            <a:fillRect/>
          </a:stretch>
        </p:blipFill>
        <p:spPr>
          <a:xfrm>
            <a:off x="3411550" y="3494675"/>
            <a:ext cx="3410700" cy="2709275"/>
          </a:xfrm>
          <a:prstGeom prst="rect">
            <a:avLst/>
          </a:prstGeom>
          <a:noFill/>
          <a:ln>
            <a:noFill/>
          </a:ln>
        </p:spPr>
      </p:pic>
      <p:pic>
        <p:nvPicPr>
          <p:cNvPr id="185" name="Google Shape;185;g2d0940dc846_0_87"/>
          <p:cNvPicPr preferRelativeResize="0"/>
          <p:nvPr/>
        </p:nvPicPr>
        <p:blipFill>
          <a:blip r:embed="rId7">
            <a:alphaModFix/>
          </a:blip>
          <a:stretch>
            <a:fillRect/>
          </a:stretch>
        </p:blipFill>
        <p:spPr>
          <a:xfrm>
            <a:off x="7402099" y="3494675"/>
            <a:ext cx="3162026" cy="28182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g2d0940dc846_0_100"/>
          <p:cNvSpPr txBox="1">
            <a:spLocks noGrp="1"/>
          </p:cNvSpPr>
          <p:nvPr>
            <p:ph type="title"/>
          </p:nvPr>
        </p:nvSpPr>
        <p:spPr>
          <a:xfrm>
            <a:off x="0" y="95825"/>
            <a:ext cx="8188800" cy="458400"/>
          </a:xfrm>
          <a:prstGeom prst="rect">
            <a:avLst/>
          </a:prstGeom>
        </p:spPr>
        <p:txBody>
          <a:bodyPr spcFirstLastPara="1" wrap="square" lIns="91425" tIns="45700" rIns="91425" bIns="45700" anchor="ctr" anchorCtr="0">
            <a:noAutofit/>
          </a:bodyPr>
          <a:lstStyle/>
          <a:p>
            <a:pPr marL="457200" lvl="0" indent="-381000" algn="l" rtl="0">
              <a:spcBef>
                <a:spcPts val="0"/>
              </a:spcBef>
              <a:spcAft>
                <a:spcPts val="0"/>
              </a:spcAft>
              <a:buSzPts val="2400"/>
              <a:buFont typeface="Times New Roman"/>
              <a:buChar char="●"/>
            </a:pPr>
            <a:r>
              <a:rPr lang="en-US" sz="2400">
                <a:latin typeface="Times New Roman"/>
                <a:ea typeface="Times New Roman"/>
                <a:cs typeface="Times New Roman"/>
                <a:sym typeface="Times New Roman"/>
              </a:rPr>
              <a:t>Adding nodes in the hidden layers</a:t>
            </a:r>
            <a:endParaRPr sz="2400">
              <a:latin typeface="Times New Roman"/>
              <a:ea typeface="Times New Roman"/>
              <a:cs typeface="Times New Roman"/>
              <a:sym typeface="Times New Roman"/>
            </a:endParaRPr>
          </a:p>
        </p:txBody>
      </p:sp>
      <p:sp>
        <p:nvSpPr>
          <p:cNvPr id="192" name="Google Shape;192;g2d0940dc846_0_100"/>
          <p:cNvSpPr txBox="1">
            <a:spLocks noGrp="1"/>
          </p:cNvSpPr>
          <p:nvPr>
            <p:ph type="sldNum" idx="12"/>
          </p:nvPr>
        </p:nvSpPr>
        <p:spPr>
          <a:xfrm>
            <a:off x="6553200" y="6356350"/>
            <a:ext cx="21336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898989"/>
              </a:buClr>
              <a:buSzPts val="1200"/>
              <a:buFont typeface="Calibri"/>
              <a:buNone/>
            </a:pPr>
            <a:fld id="{00000000-1234-1234-1234-123412341234}" type="slidenum">
              <a:rPr lang="en-US"/>
              <a:pPr marL="0" lvl="0" indent="0" algn="r" rtl="0">
                <a:spcBef>
                  <a:spcPts val="0"/>
                </a:spcBef>
                <a:spcAft>
                  <a:spcPts val="0"/>
                </a:spcAft>
                <a:buClr>
                  <a:srgbClr val="898989"/>
                </a:buClr>
                <a:buSzPts val="1200"/>
                <a:buFont typeface="Calibri"/>
                <a:buNone/>
              </a:pPr>
              <a:t>15</a:t>
            </a:fld>
            <a:endParaRPr/>
          </a:p>
        </p:txBody>
      </p:sp>
      <p:pic>
        <p:nvPicPr>
          <p:cNvPr id="193" name="Google Shape;193;g2d0940dc846_0_100"/>
          <p:cNvPicPr preferRelativeResize="0"/>
          <p:nvPr/>
        </p:nvPicPr>
        <p:blipFill>
          <a:blip r:embed="rId3">
            <a:alphaModFix/>
          </a:blip>
          <a:stretch>
            <a:fillRect/>
          </a:stretch>
        </p:blipFill>
        <p:spPr>
          <a:xfrm>
            <a:off x="385700" y="619775"/>
            <a:ext cx="7917974" cy="2680251"/>
          </a:xfrm>
          <a:prstGeom prst="rect">
            <a:avLst/>
          </a:prstGeom>
          <a:noFill/>
          <a:ln>
            <a:noFill/>
          </a:ln>
        </p:spPr>
      </p:pic>
      <p:sp>
        <p:nvSpPr>
          <p:cNvPr id="194" name="Google Shape;194;g2d0940dc846_0_100"/>
          <p:cNvSpPr txBox="1">
            <a:spLocks noGrp="1"/>
          </p:cNvSpPr>
          <p:nvPr>
            <p:ph type="title"/>
          </p:nvPr>
        </p:nvSpPr>
        <p:spPr>
          <a:xfrm>
            <a:off x="0" y="3365575"/>
            <a:ext cx="8188800" cy="458400"/>
          </a:xfrm>
          <a:prstGeom prst="rect">
            <a:avLst/>
          </a:prstGeom>
        </p:spPr>
        <p:txBody>
          <a:bodyPr spcFirstLastPara="1" wrap="square" lIns="91425" tIns="45700" rIns="91425" bIns="45700" anchor="ctr" anchorCtr="0">
            <a:noAutofit/>
          </a:bodyPr>
          <a:lstStyle/>
          <a:p>
            <a:pPr marL="457200" lvl="0" indent="-381000" algn="l" rtl="0">
              <a:spcBef>
                <a:spcPts val="0"/>
              </a:spcBef>
              <a:spcAft>
                <a:spcPts val="0"/>
              </a:spcAft>
              <a:buSzPts val="2400"/>
              <a:buFont typeface="Times New Roman"/>
              <a:buChar char="●"/>
            </a:pPr>
            <a:r>
              <a:rPr lang="en-US" sz="2400">
                <a:latin typeface="Times New Roman"/>
                <a:ea typeface="Times New Roman"/>
                <a:cs typeface="Times New Roman"/>
                <a:sym typeface="Times New Roman"/>
              </a:rPr>
              <a:t>Adding nodes in the input layers</a:t>
            </a:r>
            <a:endParaRPr sz="2400">
              <a:latin typeface="Times New Roman"/>
              <a:ea typeface="Times New Roman"/>
              <a:cs typeface="Times New Roman"/>
              <a:sym typeface="Times New Roman"/>
            </a:endParaRPr>
          </a:p>
        </p:txBody>
      </p:sp>
      <p:pic>
        <p:nvPicPr>
          <p:cNvPr id="195" name="Google Shape;195;g2d0940dc846_0_100"/>
          <p:cNvPicPr preferRelativeResize="0"/>
          <p:nvPr/>
        </p:nvPicPr>
        <p:blipFill>
          <a:blip r:embed="rId4">
            <a:alphaModFix/>
          </a:blip>
          <a:stretch>
            <a:fillRect/>
          </a:stretch>
        </p:blipFill>
        <p:spPr>
          <a:xfrm>
            <a:off x="688775" y="3992225"/>
            <a:ext cx="7614899" cy="27292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g2d0940dc846_0_110"/>
          <p:cNvSpPr txBox="1">
            <a:spLocks noGrp="1"/>
          </p:cNvSpPr>
          <p:nvPr>
            <p:ph type="title"/>
          </p:nvPr>
        </p:nvSpPr>
        <p:spPr>
          <a:xfrm>
            <a:off x="0" y="95825"/>
            <a:ext cx="8188800" cy="458400"/>
          </a:xfrm>
          <a:prstGeom prst="rect">
            <a:avLst/>
          </a:prstGeom>
        </p:spPr>
        <p:txBody>
          <a:bodyPr spcFirstLastPara="1" wrap="square" lIns="91425" tIns="45700" rIns="91425" bIns="45700" anchor="ctr" anchorCtr="0">
            <a:noAutofit/>
          </a:bodyPr>
          <a:lstStyle/>
          <a:p>
            <a:pPr marL="457200" lvl="0" indent="-381000" algn="l" rtl="0">
              <a:spcBef>
                <a:spcPts val="0"/>
              </a:spcBef>
              <a:spcAft>
                <a:spcPts val="0"/>
              </a:spcAft>
              <a:buSzPts val="2400"/>
              <a:buFont typeface="Times New Roman"/>
              <a:buChar char="●"/>
            </a:pPr>
            <a:r>
              <a:rPr lang="en-US" sz="2400">
                <a:latin typeface="Times New Roman"/>
                <a:ea typeface="Times New Roman"/>
                <a:cs typeface="Times New Roman"/>
                <a:sym typeface="Times New Roman"/>
              </a:rPr>
              <a:t>Adding nodes in the output layers</a:t>
            </a:r>
            <a:endParaRPr sz="2400">
              <a:latin typeface="Times New Roman"/>
              <a:ea typeface="Times New Roman"/>
              <a:cs typeface="Times New Roman"/>
              <a:sym typeface="Times New Roman"/>
            </a:endParaRPr>
          </a:p>
        </p:txBody>
      </p:sp>
      <p:sp>
        <p:nvSpPr>
          <p:cNvPr id="202" name="Google Shape;202;g2d0940dc846_0_110"/>
          <p:cNvSpPr txBox="1">
            <a:spLocks noGrp="1"/>
          </p:cNvSpPr>
          <p:nvPr>
            <p:ph type="sldNum" idx="12"/>
          </p:nvPr>
        </p:nvSpPr>
        <p:spPr>
          <a:xfrm>
            <a:off x="6553200" y="6356350"/>
            <a:ext cx="21336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16</a:t>
            </a:fld>
            <a:endParaRPr/>
          </a:p>
        </p:txBody>
      </p:sp>
      <p:sp>
        <p:nvSpPr>
          <p:cNvPr id="203" name="Google Shape;203;g2d0940dc846_0_110"/>
          <p:cNvSpPr txBox="1">
            <a:spLocks noGrp="1"/>
          </p:cNvSpPr>
          <p:nvPr>
            <p:ph type="title"/>
          </p:nvPr>
        </p:nvSpPr>
        <p:spPr>
          <a:xfrm>
            <a:off x="0" y="3365575"/>
            <a:ext cx="8188800" cy="458400"/>
          </a:xfrm>
          <a:prstGeom prst="rect">
            <a:avLst/>
          </a:prstGeom>
        </p:spPr>
        <p:txBody>
          <a:bodyPr spcFirstLastPara="1" wrap="square" lIns="91425" tIns="45700" rIns="91425" bIns="45700" anchor="ctr" anchorCtr="0">
            <a:noAutofit/>
          </a:bodyPr>
          <a:lstStyle/>
          <a:p>
            <a:pPr marL="457200" lvl="0" indent="-381000" algn="l" rtl="0">
              <a:spcBef>
                <a:spcPts val="0"/>
              </a:spcBef>
              <a:spcAft>
                <a:spcPts val="0"/>
              </a:spcAft>
              <a:buSzPts val="2400"/>
              <a:buFont typeface="Times New Roman"/>
              <a:buChar char="●"/>
            </a:pPr>
            <a:r>
              <a:rPr lang="en-US" sz="2400">
                <a:latin typeface="Times New Roman"/>
                <a:ea typeface="Times New Roman"/>
                <a:cs typeface="Times New Roman"/>
                <a:sym typeface="Times New Roman"/>
              </a:rPr>
              <a:t>Adding more hidden layers </a:t>
            </a:r>
            <a:endParaRPr sz="2400">
              <a:latin typeface="Times New Roman"/>
              <a:ea typeface="Times New Roman"/>
              <a:cs typeface="Times New Roman"/>
              <a:sym typeface="Times New Roman"/>
            </a:endParaRPr>
          </a:p>
        </p:txBody>
      </p:sp>
      <p:pic>
        <p:nvPicPr>
          <p:cNvPr id="204" name="Google Shape;204;g2d0940dc846_0_110"/>
          <p:cNvPicPr preferRelativeResize="0"/>
          <p:nvPr/>
        </p:nvPicPr>
        <p:blipFill>
          <a:blip r:embed="rId3">
            <a:alphaModFix/>
          </a:blip>
          <a:stretch>
            <a:fillRect/>
          </a:stretch>
        </p:blipFill>
        <p:spPr>
          <a:xfrm>
            <a:off x="152400" y="706625"/>
            <a:ext cx="7934174" cy="2506550"/>
          </a:xfrm>
          <a:prstGeom prst="rect">
            <a:avLst/>
          </a:prstGeom>
          <a:noFill/>
          <a:ln>
            <a:noFill/>
          </a:ln>
        </p:spPr>
      </p:pic>
      <p:pic>
        <p:nvPicPr>
          <p:cNvPr id="205" name="Google Shape;205;g2d0940dc846_0_110"/>
          <p:cNvPicPr preferRelativeResize="0"/>
          <p:nvPr/>
        </p:nvPicPr>
        <p:blipFill>
          <a:blip r:embed="rId4">
            <a:alphaModFix/>
          </a:blip>
          <a:stretch>
            <a:fillRect/>
          </a:stretch>
        </p:blipFill>
        <p:spPr>
          <a:xfrm>
            <a:off x="283525" y="3912525"/>
            <a:ext cx="8275576" cy="269502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3"/>
          <p:cNvSpPr txBox="1">
            <a:spLocks noGrp="1"/>
          </p:cNvSpPr>
          <p:nvPr>
            <p:ph type="body" idx="1"/>
          </p:nvPr>
        </p:nvSpPr>
        <p:spPr>
          <a:xfrm>
            <a:off x="304800" y="381000"/>
            <a:ext cx="8610600" cy="6248400"/>
          </a:xfrm>
          <a:prstGeom prst="rect">
            <a:avLst/>
          </a:prstGeom>
          <a:noFill/>
          <a:ln>
            <a:noFill/>
          </a:ln>
        </p:spPr>
        <p:txBody>
          <a:bodyPr spcFirstLastPara="1" wrap="square" lIns="91425" tIns="45700" rIns="91425" bIns="45700" anchor="t" anchorCtr="0">
            <a:noAutofit/>
          </a:bodyPr>
          <a:lstStyle/>
          <a:p>
            <a:pPr marL="342900" marR="0" lvl="0" indent="-342900" algn="just" rtl="0">
              <a:lnSpc>
                <a:spcPct val="100000"/>
              </a:lnSpc>
              <a:spcBef>
                <a:spcPts val="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The first approach leads into recurrent networks. </a:t>
            </a:r>
            <a:endParaRPr sz="2400" b="0" i="0" u="none">
              <a:solidFill>
                <a:schemeClr val="dk1"/>
              </a:solidFill>
              <a:latin typeface="Calibri"/>
              <a:ea typeface="Calibri"/>
              <a:cs typeface="Calibri"/>
              <a:sym typeface="Calibri"/>
            </a:endParaRPr>
          </a:p>
          <a:p>
            <a:pPr marL="342900" marR="0" lvl="0" indent="-342900" algn="just" rtl="0">
              <a:lnSpc>
                <a:spcPct val="100000"/>
              </a:lnSpc>
              <a:spcBef>
                <a:spcPts val="48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These have been studied, but are not that commonly used.</a:t>
            </a:r>
            <a:endParaRPr sz="2400" b="0" i="0" u="none">
              <a:solidFill>
                <a:schemeClr val="dk1"/>
              </a:solidFill>
              <a:latin typeface="Calibri"/>
              <a:ea typeface="Calibri"/>
              <a:cs typeface="Calibri"/>
              <a:sym typeface="Calibri"/>
            </a:endParaRPr>
          </a:p>
          <a:p>
            <a:pPr marL="342900" marR="0" lvl="0" indent="-342900" algn="just" rtl="0">
              <a:lnSpc>
                <a:spcPct val="100000"/>
              </a:lnSpc>
              <a:spcBef>
                <a:spcPts val="48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Instead consider the second approach, add neurons between the input nodes and the outputs, and this will make more complex neural networks. </a:t>
            </a:r>
            <a:endParaRPr sz="2400" b="0" i="0" u="none">
              <a:solidFill>
                <a:schemeClr val="dk1"/>
              </a:solidFill>
              <a:latin typeface="Calibri"/>
              <a:ea typeface="Calibri"/>
              <a:cs typeface="Calibri"/>
              <a:sym typeface="Calibri"/>
            </a:endParaRPr>
          </a:p>
          <a:p>
            <a:pPr marL="342900" marR="0" lvl="0" indent="-342900" algn="l" rtl="0">
              <a:lnSpc>
                <a:spcPct val="100000"/>
              </a:lnSpc>
              <a:spcBef>
                <a:spcPts val="48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Why adding extra layers of </a:t>
            </a:r>
            <a:endParaRPr sz="2400" b="0" i="0" u="none">
              <a:solidFill>
                <a:schemeClr val="dk1"/>
              </a:solidFill>
              <a:latin typeface="Calibri"/>
              <a:ea typeface="Calibri"/>
              <a:cs typeface="Calibri"/>
              <a:sym typeface="Calibri"/>
            </a:endParaRPr>
          </a:p>
          <a:p>
            <a:pPr marL="342900" marR="0" lvl="0" indent="-342900" algn="l" rtl="0">
              <a:lnSpc>
                <a:spcPct val="100000"/>
              </a:lnSpc>
              <a:spcBef>
                <a:spcPts val="480"/>
              </a:spcBef>
              <a:spcAft>
                <a:spcPts val="0"/>
              </a:spcAft>
              <a:buClr>
                <a:schemeClr val="dk1"/>
              </a:buClr>
              <a:buSzPts val="2400"/>
              <a:buFont typeface="Arial"/>
              <a:buNone/>
            </a:pPr>
            <a:r>
              <a:rPr lang="en-US" sz="2400" b="0" i="0" u="none">
                <a:solidFill>
                  <a:schemeClr val="dk1"/>
                </a:solidFill>
                <a:latin typeface="Calibri"/>
                <a:ea typeface="Calibri"/>
                <a:cs typeface="Calibri"/>
                <a:sym typeface="Calibri"/>
              </a:rPr>
              <a:t> nodes makes a neural network</a:t>
            </a:r>
            <a:endParaRPr sz="2400" b="0" i="0" u="none">
              <a:solidFill>
                <a:schemeClr val="dk1"/>
              </a:solidFill>
              <a:latin typeface="Calibri"/>
              <a:ea typeface="Calibri"/>
              <a:cs typeface="Calibri"/>
              <a:sym typeface="Calibri"/>
            </a:endParaRPr>
          </a:p>
          <a:p>
            <a:pPr marL="342900" marR="0" lvl="0" indent="-342900" algn="l" rtl="0">
              <a:lnSpc>
                <a:spcPct val="100000"/>
              </a:lnSpc>
              <a:spcBef>
                <a:spcPts val="480"/>
              </a:spcBef>
              <a:spcAft>
                <a:spcPts val="0"/>
              </a:spcAft>
              <a:buClr>
                <a:schemeClr val="dk1"/>
              </a:buClr>
              <a:buSzPts val="2400"/>
              <a:buFont typeface="Arial"/>
              <a:buNone/>
            </a:pPr>
            <a:r>
              <a:rPr lang="en-US" sz="2400" b="0" i="0" u="none">
                <a:solidFill>
                  <a:schemeClr val="dk1"/>
                </a:solidFill>
                <a:latin typeface="Calibri"/>
                <a:ea typeface="Calibri"/>
                <a:cs typeface="Calibri"/>
                <a:sym typeface="Calibri"/>
              </a:rPr>
              <a:t> more powerful.</a:t>
            </a:r>
            <a:endParaRPr sz="2400" b="0" i="0" u="none">
              <a:solidFill>
                <a:schemeClr val="dk1"/>
              </a:solidFill>
              <a:latin typeface="Calibri"/>
              <a:ea typeface="Calibri"/>
              <a:cs typeface="Calibri"/>
              <a:sym typeface="Calibri"/>
            </a:endParaRPr>
          </a:p>
          <a:p>
            <a:pPr marL="342900" marR="0" lvl="0" indent="-342900" algn="l" rtl="0">
              <a:lnSpc>
                <a:spcPct val="100000"/>
              </a:lnSpc>
              <a:spcBef>
                <a:spcPts val="48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A prepared network can solve </a:t>
            </a:r>
            <a:endParaRPr sz="2400" b="0" i="0" u="none">
              <a:solidFill>
                <a:schemeClr val="dk1"/>
              </a:solidFill>
              <a:latin typeface="Calibri"/>
              <a:ea typeface="Calibri"/>
              <a:cs typeface="Calibri"/>
              <a:sym typeface="Calibri"/>
            </a:endParaRPr>
          </a:p>
          <a:p>
            <a:pPr marL="342900" marR="0" lvl="0" indent="-342900" algn="l" rtl="0">
              <a:lnSpc>
                <a:spcPct val="100000"/>
              </a:lnSpc>
              <a:spcBef>
                <a:spcPts val="480"/>
              </a:spcBef>
              <a:spcAft>
                <a:spcPts val="0"/>
              </a:spcAft>
              <a:buClr>
                <a:schemeClr val="dk1"/>
              </a:buClr>
              <a:buSzPts val="2400"/>
              <a:buFont typeface="Arial"/>
              <a:buNone/>
            </a:pPr>
            <a:r>
              <a:rPr lang="en-US" sz="2400" b="0" i="0" u="none">
                <a:solidFill>
                  <a:schemeClr val="dk1"/>
                </a:solidFill>
                <a:latin typeface="Calibri"/>
                <a:ea typeface="Calibri"/>
                <a:cs typeface="Calibri"/>
                <a:sym typeface="Calibri"/>
              </a:rPr>
              <a:t>the two-dimensional XOR problem,</a:t>
            </a:r>
            <a:endParaRPr sz="2400" b="0" i="0" u="none">
              <a:solidFill>
                <a:schemeClr val="dk1"/>
              </a:solidFill>
              <a:latin typeface="Calibri"/>
              <a:ea typeface="Calibri"/>
              <a:cs typeface="Calibri"/>
              <a:sym typeface="Calibri"/>
            </a:endParaRPr>
          </a:p>
          <a:p>
            <a:pPr marL="342900" marR="0" lvl="0" indent="-342900" algn="l" rtl="0">
              <a:lnSpc>
                <a:spcPct val="100000"/>
              </a:lnSpc>
              <a:spcBef>
                <a:spcPts val="480"/>
              </a:spcBef>
              <a:spcAft>
                <a:spcPts val="0"/>
              </a:spcAft>
              <a:buClr>
                <a:schemeClr val="dk1"/>
              </a:buClr>
              <a:buSzPts val="2400"/>
              <a:buFont typeface="Arial"/>
              <a:buNone/>
            </a:pPr>
            <a:r>
              <a:rPr lang="en-US" sz="2400" b="0" i="0" u="none">
                <a:solidFill>
                  <a:schemeClr val="dk1"/>
                </a:solidFill>
                <a:latin typeface="Calibri"/>
                <a:ea typeface="Calibri"/>
                <a:cs typeface="Calibri"/>
                <a:sym typeface="Calibri"/>
              </a:rPr>
              <a:t> something that we</a:t>
            </a:r>
            <a:endParaRPr sz="2400" b="0" i="0" u="none">
              <a:solidFill>
                <a:schemeClr val="dk1"/>
              </a:solidFill>
              <a:latin typeface="Calibri"/>
              <a:ea typeface="Calibri"/>
              <a:cs typeface="Calibri"/>
              <a:sym typeface="Calibri"/>
            </a:endParaRPr>
          </a:p>
          <a:p>
            <a:pPr marL="342900" marR="0" lvl="0" indent="-342900" algn="l" rtl="0">
              <a:lnSpc>
                <a:spcPct val="100000"/>
              </a:lnSpc>
              <a:spcBef>
                <a:spcPts val="480"/>
              </a:spcBef>
              <a:spcAft>
                <a:spcPts val="0"/>
              </a:spcAft>
              <a:buClr>
                <a:schemeClr val="dk1"/>
              </a:buClr>
              <a:buSzPts val="2400"/>
              <a:buFont typeface="Arial"/>
              <a:buNone/>
            </a:pPr>
            <a:r>
              <a:rPr lang="en-US" sz="2400" b="0" i="0" u="none">
                <a:solidFill>
                  <a:schemeClr val="dk1"/>
                </a:solidFill>
                <a:latin typeface="Calibri"/>
                <a:ea typeface="Calibri"/>
                <a:cs typeface="Calibri"/>
                <a:sym typeface="Calibri"/>
              </a:rPr>
              <a:t>have seen is not possible </a:t>
            </a:r>
            <a:endParaRPr sz="2400" b="0" i="0" u="none">
              <a:solidFill>
                <a:schemeClr val="dk1"/>
              </a:solidFill>
              <a:latin typeface="Calibri"/>
              <a:ea typeface="Calibri"/>
              <a:cs typeface="Calibri"/>
              <a:sym typeface="Calibri"/>
            </a:endParaRPr>
          </a:p>
          <a:p>
            <a:pPr marL="342900" marR="0" lvl="0" indent="-342900" algn="l" rtl="0">
              <a:lnSpc>
                <a:spcPct val="100000"/>
              </a:lnSpc>
              <a:spcBef>
                <a:spcPts val="480"/>
              </a:spcBef>
              <a:spcAft>
                <a:spcPts val="0"/>
              </a:spcAft>
              <a:buClr>
                <a:schemeClr val="dk1"/>
              </a:buClr>
              <a:buSzPts val="2400"/>
              <a:buFont typeface="Arial"/>
              <a:buNone/>
            </a:pPr>
            <a:r>
              <a:rPr lang="en-US" sz="2400" b="0" i="0" u="none">
                <a:solidFill>
                  <a:schemeClr val="dk1"/>
                </a:solidFill>
                <a:latin typeface="Calibri"/>
                <a:ea typeface="Calibri"/>
                <a:cs typeface="Calibri"/>
                <a:sym typeface="Calibri"/>
              </a:rPr>
              <a:t>for a linear model like </a:t>
            </a:r>
            <a:endParaRPr sz="2400" b="0" i="0" u="none">
              <a:solidFill>
                <a:schemeClr val="dk1"/>
              </a:solidFill>
              <a:latin typeface="Calibri"/>
              <a:ea typeface="Calibri"/>
              <a:cs typeface="Calibri"/>
              <a:sym typeface="Calibri"/>
            </a:endParaRPr>
          </a:p>
          <a:p>
            <a:pPr marL="342900" marR="0" lvl="0" indent="-342900" algn="l" rtl="0">
              <a:lnSpc>
                <a:spcPct val="100000"/>
              </a:lnSpc>
              <a:spcBef>
                <a:spcPts val="480"/>
              </a:spcBef>
              <a:spcAft>
                <a:spcPts val="0"/>
              </a:spcAft>
              <a:buClr>
                <a:schemeClr val="dk1"/>
              </a:buClr>
              <a:buSzPts val="2400"/>
              <a:buFont typeface="Arial"/>
              <a:buNone/>
            </a:pPr>
            <a:r>
              <a:rPr lang="en-US" sz="2400" b="0" i="0" u="none">
                <a:solidFill>
                  <a:schemeClr val="dk1"/>
                </a:solidFill>
                <a:latin typeface="Calibri"/>
                <a:ea typeface="Calibri"/>
                <a:cs typeface="Calibri"/>
                <a:sym typeface="Calibri"/>
              </a:rPr>
              <a:t>the Perceptron.</a:t>
            </a:r>
            <a:endParaRPr sz="2400" b="0" i="0" u="none">
              <a:solidFill>
                <a:schemeClr val="dk1"/>
              </a:solidFill>
              <a:latin typeface="Calibri"/>
              <a:ea typeface="Calibri"/>
              <a:cs typeface="Calibri"/>
              <a:sym typeface="Calibri"/>
            </a:endParaRPr>
          </a:p>
        </p:txBody>
      </p:sp>
      <p:pic>
        <p:nvPicPr>
          <p:cNvPr id="211" name="Google Shape;211;p3"/>
          <p:cNvPicPr preferRelativeResize="0"/>
          <p:nvPr/>
        </p:nvPicPr>
        <p:blipFill rotWithShape="1">
          <a:blip r:embed="rId3">
            <a:alphaModFix/>
          </a:blip>
          <a:srcRect/>
          <a:stretch/>
        </p:blipFill>
        <p:spPr>
          <a:xfrm>
            <a:off x="4895850" y="2286000"/>
            <a:ext cx="4019550" cy="2971800"/>
          </a:xfrm>
          <a:prstGeom prst="rect">
            <a:avLst/>
          </a:prstGeom>
          <a:noFill/>
          <a:ln>
            <a:noFill/>
          </a:ln>
        </p:spPr>
      </p:pic>
      <p:sp>
        <p:nvSpPr>
          <p:cNvPr id="212" name="Google Shape;212;p3"/>
          <p:cNvSpPr txBox="1"/>
          <p:nvPr/>
        </p:nvSpPr>
        <p:spPr>
          <a:xfrm>
            <a:off x="4267200" y="5486400"/>
            <a:ext cx="4572000" cy="923925"/>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1800"/>
              <a:buFont typeface="Calibri"/>
              <a:buNone/>
            </a:pPr>
            <a:r>
              <a:rPr lang="en-US" sz="1800" b="0" i="0" u="none" strike="noStrike" cap="none">
                <a:solidFill>
                  <a:schemeClr val="dk1"/>
                </a:solidFill>
                <a:latin typeface="Calibri"/>
                <a:ea typeface="Calibri"/>
                <a:cs typeface="Calibri"/>
                <a:sym typeface="Calibri"/>
              </a:rPr>
              <a:t>FIGURE 4.1 The Multi-layer Perceptron network, consisting of multiple layers of connected neurons.</a:t>
            </a:r>
            <a:endParaRPr sz="1800" b="0" i="0" u="none" strike="noStrike" cap="none">
              <a:solidFill>
                <a:schemeClr val="dk1"/>
              </a:solidFill>
              <a:latin typeface="Calibri"/>
              <a:ea typeface="Calibri"/>
              <a:cs typeface="Calibri"/>
              <a:sym typeface="Calibri"/>
            </a:endParaRPr>
          </a:p>
        </p:txBody>
      </p:sp>
      <p:sp>
        <p:nvSpPr>
          <p:cNvPr id="213" name="Google Shape;213;p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pPr marL="0" lvl="0" indent="0" algn="r" rtl="0">
                <a:lnSpc>
                  <a:spcPct val="100000"/>
                </a:lnSpc>
                <a:spcBef>
                  <a:spcPts val="0"/>
                </a:spcBef>
                <a:spcAft>
                  <a:spcPts val="0"/>
                </a:spcAft>
                <a:buSzPts val="1200"/>
                <a:buNone/>
              </a:pPr>
              <a:t>17</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4"/>
          <p:cNvSpPr txBox="1">
            <a:spLocks noGrp="1"/>
          </p:cNvSpPr>
          <p:nvPr>
            <p:ph type="body" idx="1"/>
          </p:nvPr>
        </p:nvSpPr>
        <p:spPr>
          <a:xfrm>
            <a:off x="228600" y="228600"/>
            <a:ext cx="8686800" cy="6400800"/>
          </a:xfrm>
          <a:prstGeom prst="rect">
            <a:avLst/>
          </a:prstGeom>
          <a:noFill/>
          <a:ln>
            <a:noFill/>
          </a:ln>
        </p:spPr>
        <p:txBody>
          <a:bodyPr spcFirstLastPara="1" wrap="square" lIns="91425" tIns="45700" rIns="91425" bIns="45700" anchor="t" anchorCtr="0">
            <a:noAutofit/>
          </a:bodyPr>
          <a:lstStyle/>
          <a:p>
            <a:pPr marL="342900" marR="0" lvl="0" indent="-342900" algn="just" rtl="0">
              <a:lnSpc>
                <a:spcPct val="100000"/>
              </a:lnSpc>
              <a:spcBef>
                <a:spcPts val="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A suitable network is shown in Figure 4.2. </a:t>
            </a:r>
            <a:endParaRPr sz="2400" b="0" i="0" u="none">
              <a:solidFill>
                <a:schemeClr val="dk1"/>
              </a:solidFill>
              <a:latin typeface="Calibri"/>
              <a:ea typeface="Calibri"/>
              <a:cs typeface="Calibri"/>
              <a:sym typeface="Calibri"/>
            </a:endParaRPr>
          </a:p>
          <a:p>
            <a:pPr marL="342900" marR="0" lvl="0" indent="-342900" algn="just" rtl="0">
              <a:lnSpc>
                <a:spcPct val="100000"/>
              </a:lnSpc>
              <a:spcBef>
                <a:spcPts val="48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To check that it gives the correct answers, all that is required is to put in each input and work through the network, treating it as two different Perceptrons, first computing the activations of the neurons in the middle layer (labelled as C and D in Figure 4.2) and then using those activations as the inputs to the single neuron at the output. </a:t>
            </a:r>
            <a:endParaRPr sz="2400" b="0" i="0" u="none">
              <a:solidFill>
                <a:schemeClr val="dk1"/>
              </a:solidFill>
              <a:latin typeface="Calibri"/>
              <a:ea typeface="Calibri"/>
              <a:cs typeface="Calibri"/>
              <a:sym typeface="Calibri"/>
            </a:endParaRPr>
          </a:p>
          <a:p>
            <a:pPr marL="342900" marR="0" lvl="0" indent="-342900" algn="just" rtl="0">
              <a:lnSpc>
                <a:spcPct val="100000"/>
              </a:lnSpc>
              <a:spcBef>
                <a:spcPts val="48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As an example, I’ll work out what happens when you put in (1</a:t>
            </a:r>
            <a:r>
              <a:rPr lang="en-US" sz="2400" b="0" i="1" u="none">
                <a:solidFill>
                  <a:schemeClr val="dk1"/>
                </a:solidFill>
                <a:latin typeface="Calibri"/>
                <a:ea typeface="Calibri"/>
                <a:cs typeface="Calibri"/>
                <a:sym typeface="Calibri"/>
              </a:rPr>
              <a:t>, 0) as an input; the </a:t>
            </a:r>
            <a:r>
              <a:rPr lang="en-US" sz="2400" b="0" i="0" u="none">
                <a:solidFill>
                  <a:schemeClr val="dk1"/>
                </a:solidFill>
                <a:latin typeface="Calibri"/>
                <a:ea typeface="Calibri"/>
                <a:cs typeface="Calibri"/>
                <a:sym typeface="Calibri"/>
              </a:rPr>
              <a:t>job of checking the rest is up to you.</a:t>
            </a:r>
            <a:endParaRPr sz="2400" b="0" i="0" u="none">
              <a:solidFill>
                <a:schemeClr val="dk1"/>
              </a:solidFill>
              <a:latin typeface="Calibri"/>
              <a:ea typeface="Calibri"/>
              <a:cs typeface="Calibri"/>
              <a:sym typeface="Calibri"/>
            </a:endParaRPr>
          </a:p>
        </p:txBody>
      </p:sp>
      <p:pic>
        <p:nvPicPr>
          <p:cNvPr id="219" name="Google Shape;219;p4"/>
          <p:cNvPicPr preferRelativeResize="0"/>
          <p:nvPr/>
        </p:nvPicPr>
        <p:blipFill rotWithShape="1">
          <a:blip r:embed="rId3">
            <a:alphaModFix/>
          </a:blip>
          <a:srcRect/>
          <a:stretch/>
        </p:blipFill>
        <p:spPr>
          <a:xfrm>
            <a:off x="4800600" y="4038600"/>
            <a:ext cx="4038600" cy="2647950"/>
          </a:xfrm>
          <a:prstGeom prst="rect">
            <a:avLst/>
          </a:prstGeom>
          <a:noFill/>
          <a:ln>
            <a:noFill/>
          </a:ln>
        </p:spPr>
      </p:pic>
      <p:sp>
        <p:nvSpPr>
          <p:cNvPr id="220" name="Google Shape;220;p4"/>
          <p:cNvSpPr txBox="1"/>
          <p:nvPr/>
        </p:nvSpPr>
        <p:spPr>
          <a:xfrm>
            <a:off x="609600" y="4876800"/>
            <a:ext cx="3048000" cy="1200150"/>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1800"/>
              <a:buFont typeface="Calibri"/>
              <a:buNone/>
            </a:pPr>
            <a:r>
              <a:rPr lang="en-US" sz="1800" b="0" i="0" u="none" strike="noStrike" cap="none">
                <a:solidFill>
                  <a:schemeClr val="dk1"/>
                </a:solidFill>
                <a:latin typeface="Calibri"/>
                <a:ea typeface="Calibri"/>
                <a:cs typeface="Calibri"/>
                <a:sym typeface="Calibri"/>
              </a:rPr>
              <a:t>FIGURE 4.2 A Multi-layer Perceptron network showing a set of weights that solve the</a:t>
            </a:r>
            <a:endParaRPr sz="1800" b="0" i="0" u="none" strike="noStrike" cap="none">
              <a:solidFill>
                <a:schemeClr val="dk1"/>
              </a:solidFill>
              <a:latin typeface="Calibri"/>
              <a:ea typeface="Calibri"/>
              <a:cs typeface="Calibri"/>
              <a:sym typeface="Calibri"/>
            </a:endParaRPr>
          </a:p>
          <a:p>
            <a:pPr marL="0" marR="0" lvl="0" indent="0" algn="just" rtl="0">
              <a:lnSpc>
                <a:spcPct val="100000"/>
              </a:lnSpc>
              <a:spcBef>
                <a:spcPts val="0"/>
              </a:spcBef>
              <a:spcAft>
                <a:spcPts val="0"/>
              </a:spcAft>
              <a:buClr>
                <a:schemeClr val="dk1"/>
              </a:buClr>
              <a:buSzPts val="1800"/>
              <a:buFont typeface="Calibri"/>
              <a:buNone/>
            </a:pPr>
            <a:r>
              <a:rPr lang="en-US" sz="1800" b="0" i="0" u="none" strike="noStrike" cap="none">
                <a:solidFill>
                  <a:schemeClr val="dk1"/>
                </a:solidFill>
                <a:latin typeface="Calibri"/>
                <a:ea typeface="Calibri"/>
                <a:cs typeface="Calibri"/>
                <a:sym typeface="Calibri"/>
              </a:rPr>
              <a:t>XOR problem.</a:t>
            </a:r>
            <a:endParaRPr sz="1800" b="0" i="0" u="none" strike="noStrike" cap="none">
              <a:solidFill>
                <a:schemeClr val="dk1"/>
              </a:solidFill>
              <a:latin typeface="Calibri"/>
              <a:ea typeface="Calibri"/>
              <a:cs typeface="Calibri"/>
              <a:sym typeface="Calibri"/>
            </a:endParaRPr>
          </a:p>
        </p:txBody>
      </p:sp>
      <p:sp>
        <p:nvSpPr>
          <p:cNvPr id="221" name="Google Shape;221;p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pPr marL="0" lvl="0" indent="0" algn="r" rtl="0">
                <a:lnSpc>
                  <a:spcPct val="100000"/>
                </a:lnSpc>
                <a:spcBef>
                  <a:spcPts val="0"/>
                </a:spcBef>
                <a:spcAft>
                  <a:spcPts val="0"/>
                </a:spcAft>
                <a:buSzPts val="1200"/>
                <a:buNone/>
              </a:pPr>
              <a:t>18</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5"/>
          <p:cNvSpPr txBox="1">
            <a:spLocks noGrp="1"/>
          </p:cNvSpPr>
          <p:nvPr>
            <p:ph type="body" idx="1"/>
          </p:nvPr>
        </p:nvSpPr>
        <p:spPr>
          <a:xfrm>
            <a:off x="76200" y="0"/>
            <a:ext cx="8991600" cy="6629400"/>
          </a:xfrm>
          <a:prstGeom prst="rect">
            <a:avLst/>
          </a:prstGeom>
          <a:noFill/>
          <a:ln>
            <a:noFill/>
          </a:ln>
        </p:spPr>
        <p:txBody>
          <a:bodyPr spcFirstLastPara="1" wrap="square" lIns="91425" tIns="45700" rIns="91425" bIns="45700" anchor="t" anchorCtr="0">
            <a:noAutofit/>
          </a:bodyPr>
          <a:lstStyle/>
          <a:p>
            <a:pPr marL="342900" marR="0" lvl="0" indent="-342900" algn="just" rtl="0">
              <a:lnSpc>
                <a:spcPct val="100000"/>
              </a:lnSpc>
              <a:spcBef>
                <a:spcPts val="0"/>
              </a:spcBef>
              <a:spcAft>
                <a:spcPts val="0"/>
              </a:spcAft>
              <a:buClr>
                <a:schemeClr val="dk1"/>
              </a:buClr>
              <a:buSzPts val="2500"/>
              <a:buFont typeface="Arial"/>
              <a:buChar char="•"/>
            </a:pPr>
            <a:r>
              <a:rPr lang="en-US" sz="2500" b="0" i="0" u="none">
                <a:solidFill>
                  <a:schemeClr val="dk1"/>
                </a:solidFill>
                <a:latin typeface="Calibri"/>
                <a:ea typeface="Calibri"/>
                <a:cs typeface="Calibri"/>
                <a:sym typeface="Calibri"/>
              </a:rPr>
              <a:t>Input (1</a:t>
            </a:r>
            <a:r>
              <a:rPr lang="en-US" sz="2500" b="0" i="1" u="none">
                <a:solidFill>
                  <a:schemeClr val="dk1"/>
                </a:solidFill>
                <a:latin typeface="Calibri"/>
                <a:ea typeface="Calibri"/>
                <a:cs typeface="Calibri"/>
                <a:sym typeface="Calibri"/>
              </a:rPr>
              <a:t>, 0) corresponds to node A being 1 and B being 0. </a:t>
            </a:r>
            <a:endParaRPr sz="2500" b="0" i="1" u="none">
              <a:solidFill>
                <a:schemeClr val="dk1"/>
              </a:solidFill>
              <a:latin typeface="Calibri"/>
              <a:ea typeface="Calibri"/>
              <a:cs typeface="Calibri"/>
              <a:sym typeface="Calibri"/>
            </a:endParaRPr>
          </a:p>
          <a:p>
            <a:pPr marL="342900" marR="0" lvl="0" indent="-342900" algn="just" rtl="0">
              <a:lnSpc>
                <a:spcPct val="100000"/>
              </a:lnSpc>
              <a:spcBef>
                <a:spcPts val="500"/>
              </a:spcBef>
              <a:spcAft>
                <a:spcPts val="0"/>
              </a:spcAft>
              <a:buClr>
                <a:schemeClr val="dk1"/>
              </a:buClr>
              <a:buSzPts val="2500"/>
              <a:buFont typeface="Arial"/>
              <a:buChar char="•"/>
            </a:pPr>
            <a:r>
              <a:rPr lang="en-US" sz="2500" b="0" i="1" u="none">
                <a:solidFill>
                  <a:schemeClr val="dk1"/>
                </a:solidFill>
                <a:latin typeface="Calibri"/>
                <a:ea typeface="Calibri"/>
                <a:cs typeface="Calibri"/>
                <a:sym typeface="Calibri"/>
              </a:rPr>
              <a:t>The input to neuron C is  </a:t>
            </a:r>
            <a:r>
              <a:rPr lang="en-US" sz="2500" b="0" i="0" u="none">
                <a:solidFill>
                  <a:schemeClr val="dk1"/>
                </a:solidFill>
                <a:latin typeface="Calibri"/>
                <a:ea typeface="Calibri"/>
                <a:cs typeface="Calibri"/>
                <a:sym typeface="Calibri"/>
              </a:rPr>
              <a:t>therefore </a:t>
            </a:r>
            <a:endParaRPr sz="2500" b="0" i="0" u="none">
              <a:solidFill>
                <a:schemeClr val="dk1"/>
              </a:solidFill>
              <a:latin typeface="Calibri"/>
              <a:ea typeface="Calibri"/>
              <a:cs typeface="Calibri"/>
              <a:sym typeface="Calibri"/>
            </a:endParaRPr>
          </a:p>
          <a:p>
            <a:pPr marL="342900" marR="0" lvl="0" indent="-342900" algn="just" rtl="0">
              <a:lnSpc>
                <a:spcPct val="100000"/>
              </a:lnSpc>
              <a:spcBef>
                <a:spcPts val="500"/>
              </a:spcBef>
              <a:spcAft>
                <a:spcPts val="0"/>
              </a:spcAft>
              <a:buClr>
                <a:schemeClr val="dk1"/>
              </a:buClr>
              <a:buSzPts val="2500"/>
              <a:buFont typeface="Arial"/>
              <a:buNone/>
            </a:pPr>
            <a:r>
              <a:rPr lang="en-US" sz="2500" b="0" i="0" u="none">
                <a:solidFill>
                  <a:schemeClr val="dk1"/>
                </a:solidFill>
                <a:latin typeface="Calibri"/>
                <a:ea typeface="Calibri"/>
                <a:cs typeface="Calibri"/>
                <a:sym typeface="Calibri"/>
              </a:rPr>
              <a:t>     −1 × 0</a:t>
            </a:r>
            <a:r>
              <a:rPr lang="en-US" sz="2500" b="0" i="1" u="none">
                <a:solidFill>
                  <a:schemeClr val="dk1"/>
                </a:solidFill>
                <a:latin typeface="Calibri"/>
                <a:ea typeface="Calibri"/>
                <a:cs typeface="Calibri"/>
                <a:sym typeface="Calibri"/>
              </a:rPr>
              <a:t>.5 + 1 × 1 + 0 × 1 = −0.5 + 1 = 0.5</a:t>
            </a:r>
            <a:endParaRPr sz="2500" b="0" i="1" u="none">
              <a:solidFill>
                <a:schemeClr val="dk1"/>
              </a:solidFill>
              <a:latin typeface="Calibri"/>
              <a:ea typeface="Calibri"/>
              <a:cs typeface="Calibri"/>
              <a:sym typeface="Calibri"/>
            </a:endParaRPr>
          </a:p>
          <a:p>
            <a:pPr marL="342900" marR="0" lvl="0" indent="-342900" algn="just" rtl="0">
              <a:lnSpc>
                <a:spcPct val="100000"/>
              </a:lnSpc>
              <a:spcBef>
                <a:spcPts val="500"/>
              </a:spcBef>
              <a:spcAft>
                <a:spcPts val="0"/>
              </a:spcAft>
              <a:buClr>
                <a:schemeClr val="dk1"/>
              </a:buClr>
              <a:buSzPts val="2500"/>
              <a:buFont typeface="Arial"/>
              <a:buChar char="•"/>
            </a:pPr>
            <a:r>
              <a:rPr lang="en-US" sz="2500" b="0" i="1" u="none">
                <a:solidFill>
                  <a:schemeClr val="dk1"/>
                </a:solidFill>
                <a:latin typeface="Calibri"/>
                <a:ea typeface="Calibri"/>
                <a:cs typeface="Calibri"/>
                <a:sym typeface="Calibri"/>
              </a:rPr>
              <a:t>This is above the threshold of 0, and </a:t>
            </a:r>
            <a:r>
              <a:rPr lang="en-US" sz="2500" b="0" i="0" u="none">
                <a:solidFill>
                  <a:schemeClr val="dk1"/>
                </a:solidFill>
                <a:latin typeface="Calibri"/>
                <a:ea typeface="Calibri"/>
                <a:cs typeface="Calibri"/>
                <a:sym typeface="Calibri"/>
              </a:rPr>
              <a:t>so neuron C fires, giving output 1.   For neuron D the input is </a:t>
            </a:r>
            <a:endParaRPr sz="2500" b="0" i="0" u="none">
              <a:solidFill>
                <a:schemeClr val="dk1"/>
              </a:solidFill>
              <a:latin typeface="Calibri"/>
              <a:ea typeface="Calibri"/>
              <a:cs typeface="Calibri"/>
              <a:sym typeface="Calibri"/>
            </a:endParaRPr>
          </a:p>
          <a:p>
            <a:pPr marL="342900" marR="0" lvl="0" indent="-342900" algn="just" rtl="0">
              <a:lnSpc>
                <a:spcPct val="100000"/>
              </a:lnSpc>
              <a:spcBef>
                <a:spcPts val="500"/>
              </a:spcBef>
              <a:spcAft>
                <a:spcPts val="0"/>
              </a:spcAft>
              <a:buClr>
                <a:schemeClr val="dk1"/>
              </a:buClr>
              <a:buSzPts val="2500"/>
              <a:buFont typeface="Arial"/>
              <a:buNone/>
            </a:pPr>
            <a:r>
              <a:rPr lang="en-US" sz="2500" b="0" i="0" u="none">
                <a:solidFill>
                  <a:schemeClr val="dk1"/>
                </a:solidFill>
                <a:latin typeface="Calibri"/>
                <a:ea typeface="Calibri"/>
                <a:cs typeface="Calibri"/>
                <a:sym typeface="Calibri"/>
              </a:rPr>
              <a:t>                   −1 × 1 + 1 × 1 + 0 × 1 = −1 + 1 = 0 </a:t>
            </a:r>
            <a:endParaRPr sz="2500" b="0" i="0" u="none">
              <a:solidFill>
                <a:schemeClr val="dk1"/>
              </a:solidFill>
              <a:latin typeface="Calibri"/>
              <a:ea typeface="Calibri"/>
              <a:cs typeface="Calibri"/>
              <a:sym typeface="Calibri"/>
            </a:endParaRPr>
          </a:p>
          <a:p>
            <a:pPr marL="342900" marR="0" lvl="0" indent="-342900" algn="just" rtl="0">
              <a:lnSpc>
                <a:spcPct val="100000"/>
              </a:lnSpc>
              <a:spcBef>
                <a:spcPts val="500"/>
              </a:spcBef>
              <a:spcAft>
                <a:spcPts val="0"/>
              </a:spcAft>
              <a:buClr>
                <a:schemeClr val="dk1"/>
              </a:buClr>
              <a:buSzPts val="2500"/>
              <a:buFont typeface="Arial"/>
              <a:buNone/>
            </a:pPr>
            <a:r>
              <a:rPr lang="en-US" sz="2500" b="0" i="0" u="none">
                <a:solidFill>
                  <a:schemeClr val="dk1"/>
                </a:solidFill>
                <a:latin typeface="Calibri"/>
                <a:ea typeface="Calibri"/>
                <a:cs typeface="Calibri"/>
                <a:sym typeface="Calibri"/>
              </a:rPr>
              <a:t>     and so it does not fire, giving output 0. </a:t>
            </a:r>
            <a:endParaRPr sz="2500" b="0" i="0" u="none">
              <a:solidFill>
                <a:schemeClr val="dk1"/>
              </a:solidFill>
              <a:latin typeface="Calibri"/>
              <a:ea typeface="Calibri"/>
              <a:cs typeface="Calibri"/>
              <a:sym typeface="Calibri"/>
            </a:endParaRPr>
          </a:p>
          <a:p>
            <a:pPr marL="342900" marR="0" lvl="0" indent="-342900" algn="just" rtl="0">
              <a:lnSpc>
                <a:spcPct val="100000"/>
              </a:lnSpc>
              <a:spcBef>
                <a:spcPts val="500"/>
              </a:spcBef>
              <a:spcAft>
                <a:spcPts val="0"/>
              </a:spcAft>
              <a:buClr>
                <a:schemeClr val="dk1"/>
              </a:buClr>
              <a:buSzPts val="2500"/>
              <a:buFont typeface="Arial"/>
              <a:buChar char="•"/>
            </a:pPr>
            <a:r>
              <a:rPr lang="en-US" sz="2500" b="0" i="0" u="none">
                <a:solidFill>
                  <a:schemeClr val="dk1"/>
                </a:solidFill>
                <a:latin typeface="Calibri"/>
                <a:ea typeface="Calibri"/>
                <a:cs typeface="Calibri"/>
                <a:sym typeface="Calibri"/>
              </a:rPr>
              <a:t>Therefore the input to neuron E is </a:t>
            </a:r>
            <a:endParaRPr sz="2500" b="0" i="0" u="none">
              <a:solidFill>
                <a:schemeClr val="dk1"/>
              </a:solidFill>
              <a:latin typeface="Calibri"/>
              <a:ea typeface="Calibri"/>
              <a:cs typeface="Calibri"/>
              <a:sym typeface="Calibri"/>
            </a:endParaRPr>
          </a:p>
          <a:p>
            <a:pPr marL="342900" marR="0" lvl="0" indent="-342900" algn="just" rtl="0">
              <a:lnSpc>
                <a:spcPct val="100000"/>
              </a:lnSpc>
              <a:spcBef>
                <a:spcPts val="500"/>
              </a:spcBef>
              <a:spcAft>
                <a:spcPts val="0"/>
              </a:spcAft>
              <a:buClr>
                <a:schemeClr val="dk1"/>
              </a:buClr>
              <a:buSzPts val="2500"/>
              <a:buFont typeface="Arial"/>
              <a:buNone/>
            </a:pPr>
            <a:r>
              <a:rPr lang="en-US" sz="2500" b="0" i="0" u="none">
                <a:solidFill>
                  <a:schemeClr val="dk1"/>
                </a:solidFill>
                <a:latin typeface="Calibri"/>
                <a:ea typeface="Calibri"/>
                <a:cs typeface="Calibri"/>
                <a:sym typeface="Calibri"/>
              </a:rPr>
              <a:t>               −1×0</a:t>
            </a:r>
            <a:r>
              <a:rPr lang="en-US" sz="2500" b="0" i="1" u="none">
                <a:solidFill>
                  <a:schemeClr val="dk1"/>
                </a:solidFill>
                <a:latin typeface="Calibri"/>
                <a:ea typeface="Calibri"/>
                <a:cs typeface="Calibri"/>
                <a:sym typeface="Calibri"/>
              </a:rPr>
              <a:t>.5+1×1+0×−1 = 0.5        so neuron E fires. </a:t>
            </a:r>
            <a:endParaRPr sz="2500" b="0" i="1" u="none">
              <a:solidFill>
                <a:schemeClr val="dk1"/>
              </a:solidFill>
              <a:latin typeface="Calibri"/>
              <a:ea typeface="Calibri"/>
              <a:cs typeface="Calibri"/>
              <a:sym typeface="Calibri"/>
            </a:endParaRPr>
          </a:p>
          <a:p>
            <a:pPr marL="342900" marR="0" lvl="0" indent="-342900" algn="just" rtl="0">
              <a:lnSpc>
                <a:spcPct val="100000"/>
              </a:lnSpc>
              <a:spcBef>
                <a:spcPts val="500"/>
              </a:spcBef>
              <a:spcAft>
                <a:spcPts val="0"/>
              </a:spcAft>
              <a:buClr>
                <a:schemeClr val="dk1"/>
              </a:buClr>
              <a:buSzPts val="2500"/>
              <a:buFont typeface="Arial"/>
              <a:buChar char="•"/>
            </a:pPr>
            <a:r>
              <a:rPr lang="en-US" sz="2500" b="0" i="1" u="none">
                <a:solidFill>
                  <a:schemeClr val="dk1"/>
                </a:solidFill>
                <a:latin typeface="Calibri"/>
                <a:ea typeface="Calibri"/>
                <a:cs typeface="Calibri"/>
                <a:sym typeface="Calibri"/>
              </a:rPr>
              <a:t>Checking the result of the inputs should </a:t>
            </a:r>
            <a:r>
              <a:rPr lang="en-US" sz="2500" b="0" i="0" u="none">
                <a:solidFill>
                  <a:schemeClr val="dk1"/>
                </a:solidFill>
                <a:latin typeface="Calibri"/>
                <a:ea typeface="Calibri"/>
                <a:cs typeface="Calibri"/>
                <a:sym typeface="Calibri"/>
              </a:rPr>
              <a:t>persuade you that neuron E fires when inputs A and B are different to each other, but does not fire when they are the same, which is exactly the XOR function (it doesn’t matter that the fire and not fire have been reversed).</a:t>
            </a:r>
            <a:endParaRPr sz="2500" b="0" i="0" u="none">
              <a:solidFill>
                <a:schemeClr val="dk1"/>
              </a:solidFill>
              <a:latin typeface="Calibri"/>
              <a:ea typeface="Calibri"/>
              <a:cs typeface="Calibri"/>
              <a:sym typeface="Calibri"/>
            </a:endParaRPr>
          </a:p>
          <a:p>
            <a:pPr marL="342900" marR="0" lvl="0" indent="-342900" algn="l" rtl="0">
              <a:lnSpc>
                <a:spcPct val="100000"/>
              </a:lnSpc>
              <a:spcBef>
                <a:spcPts val="48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This network can solve a problem that the Perceptron cannot, it seems worth looking into further</a:t>
            </a:r>
            <a:endParaRPr sz="2400" b="0" i="0" u="none">
              <a:solidFill>
                <a:schemeClr val="dk1"/>
              </a:solidFill>
              <a:latin typeface="Calibri"/>
              <a:ea typeface="Calibri"/>
              <a:cs typeface="Calibri"/>
              <a:sym typeface="Calibri"/>
            </a:endParaRPr>
          </a:p>
        </p:txBody>
      </p:sp>
      <p:sp>
        <p:nvSpPr>
          <p:cNvPr id="227" name="Google Shape;227;p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pPr marL="0" lvl="0" indent="0" algn="r" rtl="0">
                <a:lnSpc>
                  <a:spcPct val="100000"/>
                </a:lnSpc>
                <a:spcBef>
                  <a:spcPts val="0"/>
                </a:spcBef>
                <a:spcAft>
                  <a:spcPts val="0"/>
                </a:spcAft>
                <a:buSzPts val="1200"/>
                <a:buNone/>
              </a:pPr>
              <a:t>19</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4400"/>
              <a:buFont typeface="Calibri"/>
              <a:buNone/>
            </a:pPr>
            <a:r>
              <a:rPr lang="en-US" sz="4400" b="1" i="0" u="none">
                <a:solidFill>
                  <a:srgbClr val="FF0000"/>
                </a:solidFill>
                <a:latin typeface="Calibri"/>
                <a:ea typeface="Calibri"/>
                <a:cs typeface="Calibri"/>
                <a:sym typeface="Calibri"/>
              </a:rPr>
              <a:t>UNIT II</a:t>
            </a:r>
            <a:endParaRPr sz="4400" b="1" i="0" u="none">
              <a:solidFill>
                <a:srgbClr val="FF0000"/>
              </a:solidFill>
              <a:latin typeface="Calibri"/>
              <a:ea typeface="Calibri"/>
              <a:cs typeface="Calibri"/>
              <a:sym typeface="Calibri"/>
            </a:endParaRPr>
          </a:p>
        </p:txBody>
      </p:sp>
      <p:sp>
        <p:nvSpPr>
          <p:cNvPr id="89" name="Google Shape;89;p1"/>
          <p:cNvSpPr txBox="1">
            <a:spLocks noGrp="1"/>
          </p:cNvSpPr>
          <p:nvPr>
            <p:ph type="body" idx="1"/>
          </p:nvPr>
        </p:nvSpPr>
        <p:spPr>
          <a:xfrm>
            <a:off x="457200" y="1600200"/>
            <a:ext cx="8229600" cy="4525962"/>
          </a:xfrm>
          <a:prstGeom prst="rect">
            <a:avLst/>
          </a:prstGeom>
          <a:noFill/>
          <a:ln>
            <a:noFill/>
          </a:ln>
        </p:spPr>
        <p:txBody>
          <a:bodyPr spcFirstLastPara="1" wrap="square" lIns="91425" tIns="45700" rIns="91425" bIns="45700" anchor="t" anchorCtr="0">
            <a:noAutofit/>
          </a:bodyPr>
          <a:lstStyle/>
          <a:p>
            <a:pPr marL="342900" marR="0" lvl="0" indent="-342900" algn="just" rtl="0">
              <a:lnSpc>
                <a:spcPct val="100000"/>
              </a:lnSpc>
              <a:spcBef>
                <a:spcPts val="0"/>
              </a:spcBef>
              <a:spcAft>
                <a:spcPts val="0"/>
              </a:spcAft>
              <a:buClr>
                <a:schemeClr val="dk1"/>
              </a:buClr>
              <a:buSzPts val="3200"/>
              <a:buFont typeface="Arial"/>
              <a:buChar char="•"/>
            </a:pPr>
            <a:r>
              <a:rPr lang="en-US" sz="3200" b="0" i="0" u="none" strike="noStrike" cap="none">
                <a:solidFill>
                  <a:schemeClr val="dk1"/>
                </a:solidFill>
                <a:latin typeface="Calibri"/>
                <a:ea typeface="Calibri"/>
                <a:cs typeface="Calibri"/>
                <a:sym typeface="Calibri"/>
              </a:rPr>
              <a:t>Multi-layer Perceptron(Book-1) – Going Forwards – Going Backwards: Back Propagation Error – Multi-layer Perceptron in Practice – Examples of using the MLP – Overview - Deriving Back-Propagation – Radial Basis Functions and Splines – Concepts – RBF Network – Interpolations and Basis Functions – Support Vector Machines </a:t>
            </a:r>
            <a:endParaRPr sz="3200" b="0" i="0" u="none" strike="noStrike" cap="none">
              <a:solidFill>
                <a:schemeClr val="dk1"/>
              </a:solidFill>
              <a:latin typeface="Calibri"/>
              <a:ea typeface="Calibri"/>
              <a:cs typeface="Calibri"/>
              <a:sym typeface="Calibri"/>
            </a:endParaRPr>
          </a:p>
          <a:p>
            <a:pPr marL="342900" marR="0" lvl="0" indent="-139700" algn="l" rtl="0">
              <a:lnSpc>
                <a:spcPct val="100000"/>
              </a:lnSpc>
              <a:spcBef>
                <a:spcPts val="640"/>
              </a:spcBef>
              <a:spcAft>
                <a:spcPts val="0"/>
              </a:spcAft>
              <a:buClr>
                <a:schemeClr val="dk1"/>
              </a:buClr>
              <a:buSzPts val="3200"/>
              <a:buFont typeface="Arial"/>
              <a:buNone/>
            </a:pPr>
            <a:endParaRPr sz="3200" b="0" i="0" u="none">
              <a:solidFill>
                <a:schemeClr val="dk1"/>
              </a:solidFill>
              <a:latin typeface="Calibri"/>
              <a:ea typeface="Calibri"/>
              <a:cs typeface="Calibri"/>
              <a:sym typeface="Calibri"/>
            </a:endParaRPr>
          </a:p>
        </p:txBody>
      </p:sp>
      <p:sp>
        <p:nvSpPr>
          <p:cNvPr id="90" name="Google Shape;90;p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pPr marL="0" lvl="0" indent="0" algn="r" rtl="0">
                <a:lnSpc>
                  <a:spcPct val="100000"/>
                </a:lnSpc>
                <a:spcBef>
                  <a:spcPts val="0"/>
                </a:spcBef>
                <a:spcAft>
                  <a:spcPts val="0"/>
                </a:spcAft>
                <a:buSzPts val="1200"/>
                <a:buNone/>
              </a:pPr>
              <a:t>2</a:t>
            </a:fld>
            <a:endParaRPr/>
          </a:p>
        </p:txBody>
      </p:sp>
    </p:spTree>
    <p:extLst>
      <p:ext uri="{BB962C8B-B14F-4D97-AF65-F5344CB8AC3E}">
        <p14:creationId xmlns:p14="http://schemas.microsoft.com/office/powerpoint/2010/main" xmlns="" val="27003362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6"/>
          <p:cNvSpPr txBox="1">
            <a:spLocks noGrp="1"/>
          </p:cNvSpPr>
          <p:nvPr>
            <p:ph type="body" idx="1"/>
          </p:nvPr>
        </p:nvSpPr>
        <p:spPr>
          <a:xfrm>
            <a:off x="304800" y="228600"/>
            <a:ext cx="8610600" cy="6324600"/>
          </a:xfrm>
          <a:prstGeom prst="rect">
            <a:avLst/>
          </a:prstGeom>
          <a:noFill/>
          <a:ln>
            <a:noFill/>
          </a:ln>
        </p:spPr>
        <p:txBody>
          <a:bodyPr spcFirstLastPara="1" wrap="square" lIns="91425" tIns="45700" rIns="91425" bIns="45700" anchor="t" anchorCtr="0">
            <a:noAutofit/>
          </a:bodyPr>
          <a:lstStyle/>
          <a:p>
            <a:pPr marL="342900" marR="0" lvl="0" indent="-342900" algn="just" rtl="0">
              <a:lnSpc>
                <a:spcPct val="100000"/>
              </a:lnSpc>
              <a:spcBef>
                <a:spcPts val="0"/>
              </a:spcBef>
              <a:spcAft>
                <a:spcPts val="0"/>
              </a:spcAft>
              <a:buClr>
                <a:schemeClr val="dk1"/>
              </a:buClr>
              <a:buSzPts val="2800"/>
              <a:buFont typeface="Arial"/>
              <a:buChar char="•"/>
            </a:pPr>
            <a:r>
              <a:rPr lang="en-US" sz="2800" b="0" i="0" u="none">
                <a:solidFill>
                  <a:schemeClr val="dk1"/>
                </a:solidFill>
                <a:latin typeface="Calibri"/>
                <a:ea typeface="Calibri"/>
                <a:cs typeface="Calibri"/>
                <a:sym typeface="Calibri"/>
              </a:rPr>
              <a:t>The MLP is one of the most common neural networks in use. </a:t>
            </a:r>
            <a:endParaRPr sz="2800" b="0" i="0" u="none">
              <a:solidFill>
                <a:schemeClr val="dk1"/>
              </a:solidFill>
              <a:latin typeface="Calibri"/>
              <a:ea typeface="Calibri"/>
              <a:cs typeface="Calibri"/>
              <a:sym typeface="Calibri"/>
            </a:endParaRPr>
          </a:p>
          <a:p>
            <a:pPr marL="342900" marR="0" lvl="0" indent="-342900" algn="just" rtl="0">
              <a:lnSpc>
                <a:spcPct val="100000"/>
              </a:lnSpc>
              <a:spcBef>
                <a:spcPts val="560"/>
              </a:spcBef>
              <a:spcAft>
                <a:spcPts val="0"/>
              </a:spcAft>
              <a:buClr>
                <a:schemeClr val="dk1"/>
              </a:buClr>
              <a:buSzPts val="2800"/>
              <a:buFont typeface="Arial"/>
              <a:buChar char="•"/>
            </a:pPr>
            <a:r>
              <a:rPr lang="en-US" sz="2800" b="0" i="0" u="none">
                <a:solidFill>
                  <a:schemeClr val="dk1"/>
                </a:solidFill>
                <a:latin typeface="Calibri"/>
                <a:ea typeface="Calibri"/>
                <a:cs typeface="Calibri"/>
                <a:sym typeface="Calibri"/>
              </a:rPr>
              <a:t>It is often treated as a ‘black box’, in that people use it without understanding how it works, which often results in fairly poor results.</a:t>
            </a:r>
            <a:endParaRPr sz="2800" b="0" i="0" u="none">
              <a:solidFill>
                <a:schemeClr val="dk1"/>
              </a:solidFill>
              <a:latin typeface="Calibri"/>
              <a:ea typeface="Calibri"/>
              <a:cs typeface="Calibri"/>
              <a:sym typeface="Calibri"/>
            </a:endParaRPr>
          </a:p>
          <a:p>
            <a:pPr marL="342900" marR="0" lvl="0" indent="-342900" algn="just" rtl="0">
              <a:lnSpc>
                <a:spcPct val="100000"/>
              </a:lnSpc>
              <a:spcBef>
                <a:spcPts val="640"/>
              </a:spcBef>
              <a:spcAft>
                <a:spcPts val="0"/>
              </a:spcAft>
              <a:buClr>
                <a:srgbClr val="FF0000"/>
              </a:buClr>
              <a:buSzPts val="3200"/>
              <a:buFont typeface="Arial"/>
              <a:buNone/>
            </a:pPr>
            <a:r>
              <a:rPr lang="en-US" sz="3200" b="0" i="0" u="none">
                <a:solidFill>
                  <a:srgbClr val="FF0000"/>
                </a:solidFill>
                <a:latin typeface="Calibri"/>
                <a:ea typeface="Calibri"/>
                <a:cs typeface="Calibri"/>
                <a:sym typeface="Calibri"/>
              </a:rPr>
              <a:t>GOING FORWARDS</a:t>
            </a:r>
            <a:endParaRPr sz="3200" b="0" i="0" u="none">
              <a:solidFill>
                <a:srgbClr val="FF0000"/>
              </a:solidFill>
              <a:latin typeface="Calibri"/>
              <a:ea typeface="Calibri"/>
              <a:cs typeface="Calibri"/>
              <a:sym typeface="Calibri"/>
            </a:endParaRPr>
          </a:p>
          <a:p>
            <a:pPr marL="342900" marR="0" lvl="0" indent="-342900" algn="just" rtl="0">
              <a:lnSpc>
                <a:spcPct val="100000"/>
              </a:lnSpc>
              <a:spcBef>
                <a:spcPts val="560"/>
              </a:spcBef>
              <a:spcAft>
                <a:spcPts val="0"/>
              </a:spcAft>
              <a:buClr>
                <a:schemeClr val="dk1"/>
              </a:buClr>
              <a:buSzPts val="2800"/>
              <a:buFont typeface="Arial"/>
              <a:buChar char="•"/>
            </a:pPr>
            <a:r>
              <a:rPr lang="en-US" sz="2800" b="0" i="0" u="none">
                <a:solidFill>
                  <a:schemeClr val="dk1"/>
                </a:solidFill>
                <a:latin typeface="Calibri"/>
                <a:ea typeface="Calibri"/>
                <a:cs typeface="Calibri"/>
                <a:sym typeface="Calibri"/>
              </a:rPr>
              <a:t>Training the MLP consists of two parts: working out what the outputs are for the given inputs and the current weights, and then updating the weights according to the error, which is a function of the difference between the outputs and the targets. </a:t>
            </a:r>
            <a:endParaRPr sz="2800" b="0" i="0" u="none">
              <a:solidFill>
                <a:schemeClr val="dk1"/>
              </a:solidFill>
              <a:latin typeface="Calibri"/>
              <a:ea typeface="Calibri"/>
              <a:cs typeface="Calibri"/>
              <a:sym typeface="Calibri"/>
            </a:endParaRPr>
          </a:p>
          <a:p>
            <a:pPr marL="342900" marR="0" lvl="0" indent="-342900" algn="just" rtl="0">
              <a:lnSpc>
                <a:spcPct val="100000"/>
              </a:lnSpc>
              <a:spcBef>
                <a:spcPts val="560"/>
              </a:spcBef>
              <a:spcAft>
                <a:spcPts val="0"/>
              </a:spcAft>
              <a:buClr>
                <a:schemeClr val="dk1"/>
              </a:buClr>
              <a:buSzPts val="2800"/>
              <a:buFont typeface="Arial"/>
              <a:buChar char="•"/>
            </a:pPr>
            <a:r>
              <a:rPr lang="en-US" sz="2800" b="0" i="0" u="none">
                <a:solidFill>
                  <a:schemeClr val="dk1"/>
                </a:solidFill>
                <a:latin typeface="Calibri"/>
                <a:ea typeface="Calibri"/>
                <a:cs typeface="Calibri"/>
                <a:sym typeface="Calibri"/>
              </a:rPr>
              <a:t>These are generally known as going forwards and backwards through the network.</a:t>
            </a:r>
            <a:endParaRPr sz="2800" b="0" i="0" u="none">
              <a:solidFill>
                <a:schemeClr val="dk1"/>
              </a:solidFill>
              <a:latin typeface="Calibri"/>
              <a:ea typeface="Calibri"/>
              <a:cs typeface="Calibri"/>
              <a:sym typeface="Calibri"/>
            </a:endParaRPr>
          </a:p>
          <a:p>
            <a:pPr marL="342900" marR="0" lvl="0" indent="-342900" algn="just" rtl="0">
              <a:lnSpc>
                <a:spcPct val="100000"/>
              </a:lnSpc>
              <a:spcBef>
                <a:spcPts val="560"/>
              </a:spcBef>
              <a:spcAft>
                <a:spcPts val="0"/>
              </a:spcAft>
              <a:buClr>
                <a:schemeClr val="dk1"/>
              </a:buClr>
              <a:buSzPts val="2800"/>
              <a:buFont typeface="Arial"/>
              <a:buChar char="•"/>
            </a:pPr>
            <a:r>
              <a:rPr lang="en-US" sz="2800" b="0" i="0" u="none">
                <a:solidFill>
                  <a:schemeClr val="dk1"/>
                </a:solidFill>
                <a:latin typeface="Calibri"/>
                <a:ea typeface="Calibri"/>
                <a:cs typeface="Calibri"/>
                <a:sym typeface="Calibri"/>
              </a:rPr>
              <a:t>How to go forwards for the MLP is the XOR example</a:t>
            </a:r>
            <a:endParaRPr sz="2800" b="0" i="0" u="none">
              <a:solidFill>
                <a:schemeClr val="dk1"/>
              </a:solidFill>
              <a:latin typeface="Calibri"/>
              <a:ea typeface="Calibri"/>
              <a:cs typeface="Calibri"/>
              <a:sym typeface="Calibri"/>
            </a:endParaRPr>
          </a:p>
        </p:txBody>
      </p:sp>
      <p:sp>
        <p:nvSpPr>
          <p:cNvPr id="233" name="Google Shape;233;p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pPr marL="0" lvl="0" indent="0" algn="r" rtl="0">
                <a:lnSpc>
                  <a:spcPct val="100000"/>
                </a:lnSpc>
                <a:spcBef>
                  <a:spcPts val="0"/>
                </a:spcBef>
                <a:spcAft>
                  <a:spcPts val="0"/>
                </a:spcAft>
                <a:buSzPts val="1200"/>
                <a:buNone/>
              </a:pPr>
              <a:t>20</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7"/>
          <p:cNvSpPr txBox="1">
            <a:spLocks noGrp="1"/>
          </p:cNvSpPr>
          <p:nvPr>
            <p:ph type="body" idx="1"/>
          </p:nvPr>
        </p:nvSpPr>
        <p:spPr>
          <a:xfrm>
            <a:off x="228600" y="228600"/>
            <a:ext cx="8686800" cy="6324600"/>
          </a:xfrm>
          <a:prstGeom prst="rect">
            <a:avLst/>
          </a:prstGeom>
          <a:noFill/>
          <a:ln>
            <a:noFill/>
          </a:ln>
        </p:spPr>
        <p:txBody>
          <a:bodyPr spcFirstLastPara="1" wrap="square" lIns="91425" tIns="45700" rIns="91425" bIns="45700" anchor="t" anchorCtr="0">
            <a:noAutofit/>
          </a:bodyPr>
          <a:lstStyle/>
          <a:p>
            <a:pPr marL="342900" marR="0" lvl="0" indent="-342900" algn="just" rtl="0">
              <a:lnSpc>
                <a:spcPct val="100000"/>
              </a:lnSpc>
              <a:spcBef>
                <a:spcPts val="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It is same as the Perceptron, except that we have to do it twice, once for each set of neurons, and  need to do it layer by layer, because otherwise the input values to the second layer don’t exist.</a:t>
            </a:r>
            <a:endParaRPr sz="2400" b="0" i="0" u="none">
              <a:solidFill>
                <a:schemeClr val="dk1"/>
              </a:solidFill>
              <a:latin typeface="Calibri"/>
              <a:ea typeface="Calibri"/>
              <a:cs typeface="Calibri"/>
              <a:sym typeface="Calibri"/>
            </a:endParaRPr>
          </a:p>
          <a:p>
            <a:pPr marL="342900" marR="0" lvl="0" indent="-342900" algn="just" rtl="0">
              <a:lnSpc>
                <a:spcPct val="100000"/>
              </a:lnSpc>
              <a:spcBef>
                <a:spcPts val="48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Made an MLP with two layers of nodes, there is no reason why we can’t make one with 3, or 4, or 20 layers of nodes. </a:t>
            </a:r>
            <a:endParaRPr sz="2400" b="0" i="0" u="none">
              <a:solidFill>
                <a:schemeClr val="dk1"/>
              </a:solidFill>
              <a:latin typeface="Calibri"/>
              <a:ea typeface="Calibri"/>
              <a:cs typeface="Calibri"/>
              <a:sym typeface="Calibri"/>
            </a:endParaRPr>
          </a:p>
          <a:p>
            <a:pPr marL="342900" marR="0" lvl="0" indent="-342900" algn="just" rtl="0">
              <a:lnSpc>
                <a:spcPct val="100000"/>
              </a:lnSpc>
              <a:spcBef>
                <a:spcPts val="48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Work forwards through the network computing the activations of one layer of neurons and using those as the inputs for the next layer.</a:t>
            </a:r>
            <a:endParaRPr sz="2400" b="0" i="0" u="none">
              <a:solidFill>
                <a:schemeClr val="dk1"/>
              </a:solidFill>
              <a:latin typeface="Calibri"/>
              <a:ea typeface="Calibri"/>
              <a:cs typeface="Calibri"/>
              <a:sym typeface="Calibri"/>
            </a:endParaRPr>
          </a:p>
          <a:p>
            <a:pPr marL="342900" marR="0" lvl="0" indent="-342900" algn="just" rtl="0">
              <a:lnSpc>
                <a:spcPct val="100000"/>
              </a:lnSpc>
              <a:spcBef>
                <a:spcPts val="48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Start at the left by filling in the values for the inputs.</a:t>
            </a:r>
            <a:endParaRPr sz="2400" b="0" i="0" u="none">
              <a:solidFill>
                <a:schemeClr val="dk1"/>
              </a:solidFill>
              <a:latin typeface="Calibri"/>
              <a:ea typeface="Calibri"/>
              <a:cs typeface="Calibri"/>
              <a:sym typeface="Calibri"/>
            </a:endParaRPr>
          </a:p>
          <a:p>
            <a:pPr marL="342900" marR="0" lvl="0" indent="-342900" algn="just" rtl="0">
              <a:lnSpc>
                <a:spcPct val="100000"/>
              </a:lnSpc>
              <a:spcBef>
                <a:spcPts val="48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Use these inputs and the first level of weights to calculate the activations of the hidden layer, and then use those activations and the next set of weights to calculate the activations of the output layer. </a:t>
            </a:r>
            <a:endParaRPr sz="2400" b="0" i="0" u="none">
              <a:solidFill>
                <a:schemeClr val="dk1"/>
              </a:solidFill>
              <a:latin typeface="Calibri"/>
              <a:ea typeface="Calibri"/>
              <a:cs typeface="Calibri"/>
              <a:sym typeface="Calibri"/>
            </a:endParaRPr>
          </a:p>
          <a:p>
            <a:pPr marL="342900" marR="0" lvl="0" indent="-342900" algn="just" rtl="0">
              <a:lnSpc>
                <a:spcPct val="100000"/>
              </a:lnSpc>
              <a:spcBef>
                <a:spcPts val="48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Now got the outputs of the network, and compare them to the targets and compute the error.</a:t>
            </a:r>
            <a:endParaRPr sz="2400" b="0" i="0" u="none">
              <a:solidFill>
                <a:schemeClr val="dk1"/>
              </a:solidFill>
              <a:latin typeface="Calibri"/>
              <a:ea typeface="Calibri"/>
              <a:cs typeface="Calibri"/>
              <a:sym typeface="Calibri"/>
            </a:endParaRPr>
          </a:p>
        </p:txBody>
      </p:sp>
      <p:sp>
        <p:nvSpPr>
          <p:cNvPr id="239" name="Google Shape;239;p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pPr marL="0" lvl="0" indent="0" algn="r" rtl="0">
                <a:lnSpc>
                  <a:spcPct val="100000"/>
                </a:lnSpc>
                <a:spcBef>
                  <a:spcPts val="0"/>
                </a:spcBef>
                <a:spcAft>
                  <a:spcPts val="0"/>
                </a:spcAft>
                <a:buSzPts val="1200"/>
                <a:buNone/>
              </a:pPr>
              <a:t>21</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22</a:t>
            </a:fld>
            <a:endParaRPr lang="en-US"/>
          </a:p>
        </p:txBody>
      </p:sp>
      <p:pic>
        <p:nvPicPr>
          <p:cNvPr id="5" name="Picture 4"/>
          <p:cNvPicPr>
            <a:picLocks noChangeAspect="1"/>
          </p:cNvPicPr>
          <p:nvPr/>
        </p:nvPicPr>
        <p:blipFill>
          <a:blip r:embed="rId2"/>
          <a:stretch>
            <a:fillRect/>
          </a:stretch>
        </p:blipFill>
        <p:spPr>
          <a:xfrm>
            <a:off x="147484" y="1"/>
            <a:ext cx="8888361" cy="2890683"/>
          </a:xfrm>
          <a:prstGeom prst="rect">
            <a:avLst/>
          </a:prstGeom>
        </p:spPr>
      </p:pic>
      <p:sp>
        <p:nvSpPr>
          <p:cNvPr id="7" name="Rectangle 6"/>
          <p:cNvSpPr/>
          <p:nvPr/>
        </p:nvSpPr>
        <p:spPr>
          <a:xfrm>
            <a:off x="245807" y="3319615"/>
            <a:ext cx="8721212" cy="2870016"/>
          </a:xfrm>
          <a:prstGeom prst="rect">
            <a:avLst/>
          </a:prstGeom>
        </p:spPr>
        <p:txBody>
          <a:bodyPr wrap="square">
            <a:spAutoFit/>
          </a:bodyPr>
          <a:lstStyle/>
          <a:p>
            <a:pPr marL="342900" lvl="0" indent="-342900" algn="just">
              <a:buClr>
                <a:srgbClr val="FF0000"/>
              </a:buClr>
              <a:buSzPts val="3200"/>
            </a:pPr>
            <a:r>
              <a:rPr lang="en-US" sz="2400" dirty="0">
                <a:solidFill>
                  <a:srgbClr val="FF0000"/>
                </a:solidFill>
                <a:latin typeface="Times New Roman" panose="02020603050405020304" pitchFamily="18" charset="0"/>
                <a:cs typeface="Times New Roman" panose="02020603050405020304" pitchFamily="18" charset="0"/>
                <a:sym typeface="Calibri"/>
              </a:rPr>
              <a:t>BIASES</a:t>
            </a:r>
            <a:endParaRPr lang="en-US" sz="2400" dirty="0">
              <a:latin typeface="Times New Roman" panose="02020603050405020304" pitchFamily="18" charset="0"/>
              <a:cs typeface="Times New Roman" panose="02020603050405020304" pitchFamily="18" charset="0"/>
            </a:endParaRPr>
          </a:p>
          <a:p>
            <a:pPr marL="342900" lvl="0" indent="-342900" algn="just">
              <a:spcBef>
                <a:spcPts val="480"/>
              </a:spcBef>
              <a:buClr>
                <a:schemeClr val="dk1"/>
              </a:buClr>
              <a:buSzPts val="2400"/>
              <a:buFont typeface="Arial"/>
              <a:buChar char="•"/>
            </a:pPr>
            <a:r>
              <a:rPr lang="en-US" sz="2400" dirty="0">
                <a:solidFill>
                  <a:schemeClr val="dk1"/>
                </a:solidFill>
                <a:latin typeface="Times New Roman" panose="02020603050405020304" pitchFamily="18" charset="0"/>
                <a:cs typeface="Times New Roman" panose="02020603050405020304" pitchFamily="18" charset="0"/>
                <a:sym typeface="Calibri"/>
              </a:rPr>
              <a:t>Include a bias input to each neuron. </a:t>
            </a:r>
            <a:endParaRPr lang="en-US" sz="2400" dirty="0">
              <a:latin typeface="Times New Roman" panose="02020603050405020304" pitchFamily="18" charset="0"/>
              <a:cs typeface="Times New Roman" panose="02020603050405020304" pitchFamily="18" charset="0"/>
            </a:endParaRPr>
          </a:p>
          <a:p>
            <a:pPr marL="342900" lvl="0" indent="-342900" algn="just">
              <a:spcBef>
                <a:spcPts val="480"/>
              </a:spcBef>
              <a:buClr>
                <a:schemeClr val="dk1"/>
              </a:buClr>
              <a:buSzPts val="2400"/>
              <a:buFont typeface="Arial"/>
              <a:buChar char="•"/>
            </a:pPr>
            <a:r>
              <a:rPr lang="en-US" sz="2400" dirty="0">
                <a:solidFill>
                  <a:schemeClr val="dk1"/>
                </a:solidFill>
                <a:latin typeface="Times New Roman" panose="02020603050405020304" pitchFamily="18" charset="0"/>
                <a:cs typeface="Times New Roman" panose="02020603050405020304" pitchFamily="18" charset="0"/>
                <a:sym typeface="Calibri"/>
              </a:rPr>
              <a:t>Do this in the same way as for the Perceptron by having an extra input that is permanently set to -1, and adjusting the weights to each neuron as part of the training. </a:t>
            </a:r>
            <a:endParaRPr lang="en-US" sz="2400" dirty="0">
              <a:latin typeface="Times New Roman" panose="02020603050405020304" pitchFamily="18" charset="0"/>
              <a:cs typeface="Times New Roman" panose="02020603050405020304" pitchFamily="18" charset="0"/>
            </a:endParaRPr>
          </a:p>
          <a:p>
            <a:pPr marL="342900" lvl="0" indent="-342900" algn="just">
              <a:spcBef>
                <a:spcPts val="480"/>
              </a:spcBef>
              <a:buClr>
                <a:schemeClr val="dk1"/>
              </a:buClr>
              <a:buSzPts val="2400"/>
              <a:buFont typeface="Arial"/>
              <a:buChar char="•"/>
            </a:pPr>
            <a:r>
              <a:rPr lang="en-US" sz="2400" dirty="0">
                <a:solidFill>
                  <a:schemeClr val="dk1"/>
                </a:solidFill>
                <a:latin typeface="Times New Roman" panose="02020603050405020304" pitchFamily="18" charset="0"/>
                <a:cs typeface="Times New Roman" panose="02020603050405020304" pitchFamily="18" charset="0"/>
                <a:sym typeface="Calibri"/>
              </a:rPr>
              <a:t>Each neuron in the network (whether it is a hidden layer or the output) has 1 extra input, with fixed value.</a:t>
            </a: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xmlns="" val="38606717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p8"/>
          <p:cNvSpPr txBox="1">
            <a:spLocks noGrp="1"/>
          </p:cNvSpPr>
          <p:nvPr>
            <p:ph type="body" idx="1"/>
          </p:nvPr>
        </p:nvSpPr>
        <p:spPr>
          <a:xfrm>
            <a:off x="76200" y="228600"/>
            <a:ext cx="8915400" cy="6324600"/>
          </a:xfrm>
          <a:prstGeom prst="rect">
            <a:avLst/>
          </a:prstGeom>
          <a:noFill/>
          <a:ln>
            <a:noFill/>
          </a:ln>
        </p:spPr>
        <p:txBody>
          <a:bodyPr spcFirstLastPara="1" wrap="square" lIns="91425" tIns="45700" rIns="91425" bIns="45700" anchor="t" anchorCtr="0">
            <a:noAutofit/>
          </a:bodyPr>
          <a:lstStyle/>
          <a:p>
            <a:pPr marL="342900" marR="0" lvl="0" indent="-342900" algn="just" rtl="0">
              <a:lnSpc>
                <a:spcPct val="100000"/>
              </a:lnSpc>
              <a:spcBef>
                <a:spcPts val="640"/>
              </a:spcBef>
              <a:spcAft>
                <a:spcPts val="0"/>
              </a:spcAft>
              <a:buClr>
                <a:srgbClr val="FF0000"/>
              </a:buClr>
              <a:buSzPts val="3200"/>
              <a:buFont typeface="Arial"/>
              <a:buNone/>
            </a:pPr>
            <a:r>
              <a:rPr lang="en-US" sz="3200" b="0" i="0" u="none" dirty="0" smtClean="0">
                <a:solidFill>
                  <a:srgbClr val="FF0000"/>
                </a:solidFill>
                <a:latin typeface="Calibri"/>
                <a:ea typeface="Calibri"/>
                <a:cs typeface="Calibri"/>
                <a:sym typeface="Calibri"/>
              </a:rPr>
              <a:t>GOINGBACKWARDS:BACK-PROPAGATIONOF </a:t>
            </a:r>
            <a:r>
              <a:rPr lang="en-US" sz="3200" b="0" i="0" u="none" dirty="0">
                <a:solidFill>
                  <a:srgbClr val="FF0000"/>
                </a:solidFill>
                <a:latin typeface="Calibri"/>
                <a:ea typeface="Calibri"/>
                <a:cs typeface="Calibri"/>
                <a:sym typeface="Calibri"/>
              </a:rPr>
              <a:t>ERROR</a:t>
            </a:r>
            <a:endParaRPr sz="3200" b="0" i="0" u="none" dirty="0">
              <a:solidFill>
                <a:srgbClr val="FF0000"/>
              </a:solidFill>
              <a:latin typeface="Calibri"/>
              <a:ea typeface="Calibri"/>
              <a:cs typeface="Calibri"/>
              <a:sym typeface="Calibri"/>
            </a:endParaRPr>
          </a:p>
          <a:p>
            <a:pPr marL="342900" marR="0" lvl="0" indent="-342900" algn="just" rtl="0">
              <a:lnSpc>
                <a:spcPct val="100000"/>
              </a:lnSpc>
              <a:spcBef>
                <a:spcPts val="480"/>
              </a:spcBef>
              <a:spcAft>
                <a:spcPts val="0"/>
              </a:spcAft>
              <a:buClr>
                <a:schemeClr val="dk1"/>
              </a:buClr>
              <a:buSzPts val="2400"/>
              <a:buFont typeface="Arial"/>
              <a:buChar char="•"/>
            </a:pPr>
            <a:r>
              <a:rPr lang="en-US" sz="2400" b="0" i="0" u="none" dirty="0">
                <a:solidFill>
                  <a:schemeClr val="dk1"/>
                </a:solidFill>
                <a:latin typeface="Calibri"/>
                <a:ea typeface="Calibri"/>
                <a:cs typeface="Calibri"/>
                <a:sym typeface="Calibri"/>
              </a:rPr>
              <a:t>Computing the errors at the output is no more difficult than it was for the Perceptron, but working out what to do with those errors is more difficult. </a:t>
            </a:r>
            <a:endParaRPr sz="2400" b="0" i="0" u="none" dirty="0">
              <a:solidFill>
                <a:schemeClr val="dk1"/>
              </a:solidFill>
              <a:latin typeface="Calibri"/>
              <a:ea typeface="Calibri"/>
              <a:cs typeface="Calibri"/>
              <a:sym typeface="Calibri"/>
            </a:endParaRPr>
          </a:p>
          <a:p>
            <a:pPr marL="342900" marR="0" lvl="0" indent="-342900" algn="just" rtl="0">
              <a:lnSpc>
                <a:spcPct val="100000"/>
              </a:lnSpc>
              <a:spcBef>
                <a:spcPts val="480"/>
              </a:spcBef>
              <a:spcAft>
                <a:spcPts val="0"/>
              </a:spcAft>
              <a:buClr>
                <a:schemeClr val="dk1"/>
              </a:buClr>
              <a:buSzPts val="2400"/>
              <a:buFont typeface="Arial"/>
              <a:buChar char="•"/>
            </a:pPr>
            <a:r>
              <a:rPr lang="en-US" sz="2400" b="0" i="0" u="none" dirty="0">
                <a:solidFill>
                  <a:schemeClr val="dk1"/>
                </a:solidFill>
                <a:latin typeface="Calibri"/>
                <a:ea typeface="Calibri"/>
                <a:cs typeface="Calibri"/>
                <a:sym typeface="Calibri"/>
              </a:rPr>
              <a:t>The method that going to look at is called back-propagation of error, which makes it clear that the errors are sent backwards through the network. </a:t>
            </a:r>
            <a:endParaRPr sz="2400" b="0" i="0" u="none" dirty="0">
              <a:solidFill>
                <a:schemeClr val="dk1"/>
              </a:solidFill>
              <a:latin typeface="Calibri"/>
              <a:ea typeface="Calibri"/>
              <a:cs typeface="Calibri"/>
              <a:sym typeface="Calibri"/>
            </a:endParaRPr>
          </a:p>
          <a:p>
            <a:pPr marL="342900" marR="0" lvl="0" indent="-342900" algn="just" rtl="0">
              <a:lnSpc>
                <a:spcPct val="100000"/>
              </a:lnSpc>
              <a:spcBef>
                <a:spcPts val="480"/>
              </a:spcBef>
              <a:spcAft>
                <a:spcPts val="0"/>
              </a:spcAft>
              <a:buClr>
                <a:schemeClr val="dk1"/>
              </a:buClr>
              <a:buSzPts val="2400"/>
              <a:buFont typeface="Arial"/>
              <a:buChar char="•"/>
            </a:pPr>
            <a:r>
              <a:rPr lang="en-US" sz="2400" b="0" i="0" u="none" dirty="0">
                <a:solidFill>
                  <a:schemeClr val="dk1"/>
                </a:solidFill>
                <a:latin typeface="Calibri"/>
                <a:ea typeface="Calibri"/>
                <a:cs typeface="Calibri"/>
                <a:sym typeface="Calibri"/>
              </a:rPr>
              <a:t>It is a form of gradient descent.</a:t>
            </a:r>
            <a:endParaRPr sz="2400" b="0" i="0" u="none" dirty="0">
              <a:solidFill>
                <a:srgbClr val="FF0000"/>
              </a:solidFill>
              <a:latin typeface="Calibri"/>
              <a:ea typeface="Calibri"/>
              <a:cs typeface="Calibri"/>
              <a:sym typeface="Calibri"/>
            </a:endParaRPr>
          </a:p>
          <a:p>
            <a:pPr marL="342900" marR="0" lvl="0" indent="-342900" algn="just" rtl="0">
              <a:lnSpc>
                <a:spcPct val="100000"/>
              </a:lnSpc>
              <a:spcBef>
                <a:spcPts val="560"/>
              </a:spcBef>
              <a:spcAft>
                <a:spcPts val="0"/>
              </a:spcAft>
              <a:buClr>
                <a:schemeClr val="dk1"/>
              </a:buClr>
              <a:buSzPts val="2800"/>
              <a:buFont typeface="Arial"/>
              <a:buNone/>
            </a:pPr>
            <a:endParaRPr sz="2800" b="0" i="0" u="none" dirty="0">
              <a:solidFill>
                <a:schemeClr val="dk1"/>
              </a:solidFill>
              <a:latin typeface="Calibri"/>
              <a:ea typeface="Calibri"/>
              <a:cs typeface="Calibri"/>
              <a:sym typeface="Calibri"/>
            </a:endParaRPr>
          </a:p>
          <a:p>
            <a:pPr marL="342900" marR="0" lvl="0" indent="-165100" algn="l" rtl="0">
              <a:lnSpc>
                <a:spcPct val="100000"/>
              </a:lnSpc>
              <a:spcBef>
                <a:spcPts val="560"/>
              </a:spcBef>
              <a:spcAft>
                <a:spcPts val="0"/>
              </a:spcAft>
              <a:buClr>
                <a:schemeClr val="dk1"/>
              </a:buClr>
              <a:buSzPts val="2800"/>
              <a:buFont typeface="Arial"/>
              <a:buNone/>
            </a:pPr>
            <a:endParaRPr sz="2800" b="0" i="0" u="none" dirty="0">
              <a:solidFill>
                <a:schemeClr val="dk1"/>
              </a:solidFill>
              <a:latin typeface="Calibri"/>
              <a:ea typeface="Calibri"/>
              <a:cs typeface="Calibri"/>
              <a:sym typeface="Calibri"/>
            </a:endParaRPr>
          </a:p>
        </p:txBody>
      </p:sp>
      <p:sp>
        <p:nvSpPr>
          <p:cNvPr id="245" name="Google Shape;245;p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pPr marL="0" lvl="0" indent="0" algn="r" rtl="0">
                <a:lnSpc>
                  <a:spcPct val="100000"/>
                </a:lnSpc>
                <a:spcBef>
                  <a:spcPts val="0"/>
                </a:spcBef>
                <a:spcAft>
                  <a:spcPts val="0"/>
                </a:spcAft>
                <a:buSzPts val="1200"/>
                <a:buNone/>
              </a:pPr>
              <a:t>23</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9"/>
          <p:cNvSpPr txBox="1">
            <a:spLocks noGrp="1"/>
          </p:cNvSpPr>
          <p:nvPr>
            <p:ph type="body" idx="1"/>
          </p:nvPr>
        </p:nvSpPr>
        <p:spPr>
          <a:xfrm>
            <a:off x="304800" y="228600"/>
            <a:ext cx="8534400" cy="6324600"/>
          </a:xfrm>
          <a:prstGeom prst="rect">
            <a:avLst/>
          </a:prstGeom>
          <a:noFill/>
          <a:ln>
            <a:noFill/>
          </a:ln>
        </p:spPr>
        <p:txBody>
          <a:bodyPr spcFirstLastPara="1" wrap="square" lIns="91425" tIns="45700" rIns="91425" bIns="45700" anchor="t" anchorCtr="0">
            <a:noAutofit/>
          </a:bodyPr>
          <a:lstStyle/>
          <a:p>
            <a:pPr marL="342900" marR="0" lvl="0" indent="-342900" algn="just" rtl="0">
              <a:lnSpc>
                <a:spcPct val="100000"/>
              </a:lnSpc>
              <a:spcBef>
                <a:spcPts val="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The best way to describe back-propagation properly is mathematically, but this can be intimidating and difficult to get a handle on at first.</a:t>
            </a:r>
            <a:endParaRPr sz="2400" b="0" i="0" u="none">
              <a:solidFill>
                <a:schemeClr val="dk1"/>
              </a:solidFill>
              <a:latin typeface="Calibri"/>
              <a:ea typeface="Calibri"/>
              <a:cs typeface="Calibri"/>
              <a:sym typeface="Calibri"/>
            </a:endParaRPr>
          </a:p>
          <a:p>
            <a:pPr marL="342900" marR="0" lvl="0" indent="-342900" algn="just" rtl="0">
              <a:lnSpc>
                <a:spcPct val="100000"/>
              </a:lnSpc>
              <a:spcBef>
                <a:spcPts val="48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There are actually just three things that need to know, all of which are from differential calculus:</a:t>
            </a:r>
            <a:endParaRPr sz="2400" b="0" i="0" u="none">
              <a:solidFill>
                <a:schemeClr val="dk1"/>
              </a:solidFill>
              <a:latin typeface="Calibri"/>
              <a:ea typeface="Calibri"/>
              <a:cs typeface="Calibri"/>
              <a:sym typeface="Calibri"/>
            </a:endParaRPr>
          </a:p>
          <a:p>
            <a:pPr marL="742950" marR="0" lvl="1" indent="-285750" algn="just" rtl="0">
              <a:lnSpc>
                <a:spcPct val="100000"/>
              </a:lnSpc>
              <a:spcBef>
                <a:spcPts val="480"/>
              </a:spcBef>
              <a:spcAft>
                <a:spcPts val="0"/>
              </a:spcAft>
              <a:buClr>
                <a:schemeClr val="dk1"/>
              </a:buClr>
              <a:buSzPts val="2400"/>
              <a:buFont typeface="Arial"/>
              <a:buChar char="–"/>
            </a:pPr>
            <a:r>
              <a:rPr lang="en-US" sz="2400" b="0" i="0" u="none" strike="noStrike" cap="none">
                <a:solidFill>
                  <a:schemeClr val="dk1"/>
                </a:solidFill>
                <a:latin typeface="Calibri"/>
                <a:ea typeface="Calibri"/>
                <a:cs typeface="Calibri"/>
                <a:sym typeface="Calibri"/>
              </a:rPr>
              <a:t>The derivative of ½ X</a:t>
            </a:r>
            <a:r>
              <a:rPr lang="en-US" sz="2400" b="0" i="0" u="none" strike="noStrike" cap="none" baseline="30000">
                <a:solidFill>
                  <a:schemeClr val="dk1"/>
                </a:solidFill>
                <a:latin typeface="Calibri"/>
                <a:ea typeface="Calibri"/>
                <a:cs typeface="Calibri"/>
                <a:sym typeface="Calibri"/>
              </a:rPr>
              <a:t>2</a:t>
            </a:r>
            <a:r>
              <a:rPr lang="en-US" sz="2400" b="0" i="1" u="none" strike="noStrike" cap="none">
                <a:solidFill>
                  <a:schemeClr val="dk1"/>
                </a:solidFill>
                <a:latin typeface="Calibri"/>
                <a:ea typeface="Calibri"/>
                <a:cs typeface="Calibri"/>
                <a:sym typeface="Calibri"/>
              </a:rPr>
              <a:t>, </a:t>
            </a:r>
            <a:endParaRPr sz="2400" b="0" i="1" u="none" strike="noStrike" cap="none">
              <a:solidFill>
                <a:schemeClr val="dk1"/>
              </a:solidFill>
              <a:latin typeface="Calibri"/>
              <a:ea typeface="Calibri"/>
              <a:cs typeface="Calibri"/>
              <a:sym typeface="Calibri"/>
            </a:endParaRPr>
          </a:p>
          <a:p>
            <a:pPr marL="742950" marR="0" lvl="1" indent="-285750" algn="just" rtl="0">
              <a:lnSpc>
                <a:spcPct val="100000"/>
              </a:lnSpc>
              <a:spcBef>
                <a:spcPts val="480"/>
              </a:spcBef>
              <a:spcAft>
                <a:spcPts val="0"/>
              </a:spcAft>
              <a:buClr>
                <a:schemeClr val="dk1"/>
              </a:buClr>
              <a:buSzPts val="2400"/>
              <a:buFont typeface="Arial"/>
              <a:buChar char="–"/>
            </a:pPr>
            <a:r>
              <a:rPr lang="en-US" sz="2400" b="0" i="1" u="none" strike="noStrike" cap="none">
                <a:solidFill>
                  <a:schemeClr val="dk1"/>
                </a:solidFill>
                <a:latin typeface="Calibri"/>
                <a:ea typeface="Calibri"/>
                <a:cs typeface="Calibri"/>
                <a:sym typeface="Calibri"/>
              </a:rPr>
              <a:t>If you differentiate a function of x with respect to some </a:t>
            </a:r>
            <a:r>
              <a:rPr lang="en-US" sz="2400" b="0" i="0" u="none" strike="noStrike" cap="none">
                <a:solidFill>
                  <a:schemeClr val="dk1"/>
                </a:solidFill>
                <a:latin typeface="Calibri"/>
                <a:ea typeface="Calibri"/>
                <a:cs typeface="Calibri"/>
                <a:sym typeface="Calibri"/>
              </a:rPr>
              <a:t>other variable </a:t>
            </a:r>
            <a:r>
              <a:rPr lang="en-US" sz="2400" b="0" i="1" u="none" strike="noStrike" cap="none">
                <a:solidFill>
                  <a:schemeClr val="dk1"/>
                </a:solidFill>
                <a:latin typeface="Calibri"/>
                <a:ea typeface="Calibri"/>
                <a:cs typeface="Calibri"/>
                <a:sym typeface="Calibri"/>
              </a:rPr>
              <a:t>t, then the answer is 0,</a:t>
            </a:r>
            <a:endParaRPr sz="2400" b="0" i="1" u="none" strike="noStrike" cap="none">
              <a:solidFill>
                <a:schemeClr val="dk1"/>
              </a:solidFill>
              <a:latin typeface="Calibri"/>
              <a:ea typeface="Calibri"/>
              <a:cs typeface="Calibri"/>
              <a:sym typeface="Calibri"/>
            </a:endParaRPr>
          </a:p>
          <a:p>
            <a:pPr marL="742950" marR="0" lvl="1" indent="-285750" algn="just" rtl="0">
              <a:lnSpc>
                <a:spcPct val="100000"/>
              </a:lnSpc>
              <a:spcBef>
                <a:spcPts val="480"/>
              </a:spcBef>
              <a:spcAft>
                <a:spcPts val="0"/>
              </a:spcAft>
              <a:buClr>
                <a:schemeClr val="dk1"/>
              </a:buClr>
              <a:buSzPts val="2400"/>
              <a:buFont typeface="Arial"/>
              <a:buChar char="–"/>
            </a:pPr>
            <a:r>
              <a:rPr lang="en-US" sz="2400" b="0" i="1" u="none" strike="noStrike" cap="none">
                <a:solidFill>
                  <a:schemeClr val="dk1"/>
                </a:solidFill>
                <a:latin typeface="Calibri"/>
                <a:ea typeface="Calibri"/>
                <a:cs typeface="Calibri"/>
                <a:sym typeface="Calibri"/>
              </a:rPr>
              <a:t>The chain rule, tells how to differentiate </a:t>
            </a:r>
            <a:r>
              <a:rPr lang="en-US" sz="2400" b="0" i="0" u="none" strike="noStrike" cap="none">
                <a:solidFill>
                  <a:schemeClr val="dk1"/>
                </a:solidFill>
                <a:latin typeface="Calibri"/>
                <a:ea typeface="Calibri"/>
                <a:cs typeface="Calibri"/>
                <a:sym typeface="Calibri"/>
              </a:rPr>
              <a:t>composite functions</a:t>
            </a:r>
            <a:r>
              <a:rPr lang="en-US" sz="2000" b="0" i="0" u="none" strike="noStrike" cap="none">
                <a:solidFill>
                  <a:schemeClr val="dk1"/>
                </a:solidFill>
                <a:latin typeface="Calibri"/>
                <a:ea typeface="Calibri"/>
                <a:cs typeface="Calibri"/>
                <a:sym typeface="Calibri"/>
              </a:rPr>
              <a:t>.</a:t>
            </a:r>
            <a:endParaRPr sz="2000" b="0" i="0" u="none" strike="noStrike" cap="none">
              <a:solidFill>
                <a:schemeClr val="dk1"/>
              </a:solidFill>
              <a:latin typeface="Calibri"/>
              <a:ea typeface="Calibri"/>
              <a:cs typeface="Calibri"/>
              <a:sym typeface="Calibri"/>
            </a:endParaRPr>
          </a:p>
          <a:p>
            <a:pPr marL="342900" marR="0" lvl="0" indent="-342900" algn="l" rtl="0">
              <a:lnSpc>
                <a:spcPct val="100000"/>
              </a:lnSpc>
              <a:spcBef>
                <a:spcPts val="48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Talked about the Perceptron, changed the weights so that the neurons fired when the targets said they should, and didn’t fire when the targets said they shouldn’t.</a:t>
            </a:r>
            <a:endParaRPr sz="2400" b="0" i="0" u="none">
              <a:solidFill>
                <a:schemeClr val="dk1"/>
              </a:solidFill>
              <a:latin typeface="Calibri"/>
              <a:ea typeface="Calibri"/>
              <a:cs typeface="Calibri"/>
              <a:sym typeface="Calibri"/>
            </a:endParaRPr>
          </a:p>
          <a:p>
            <a:pPr marL="342900" marR="0" lvl="0" indent="-342900" algn="l" rtl="0">
              <a:lnSpc>
                <a:spcPct val="100000"/>
              </a:lnSpc>
              <a:spcBef>
                <a:spcPts val="52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What we did was to choose an error function for each neuron </a:t>
            </a:r>
            <a:r>
              <a:rPr lang="en-US" sz="2400" b="0" i="1" u="none">
                <a:solidFill>
                  <a:schemeClr val="dk1"/>
                </a:solidFill>
                <a:latin typeface="Calibri"/>
                <a:ea typeface="Calibri"/>
                <a:cs typeface="Calibri"/>
                <a:sym typeface="Calibri"/>
              </a:rPr>
              <a:t>k: </a:t>
            </a:r>
            <a:r>
              <a:rPr lang="en-US" sz="2600" b="0" i="1" u="none">
                <a:solidFill>
                  <a:schemeClr val="dk1"/>
                </a:solidFill>
                <a:latin typeface="Calibri"/>
                <a:ea typeface="Calibri"/>
                <a:cs typeface="Calibri"/>
                <a:sym typeface="Calibri"/>
              </a:rPr>
              <a:t>E</a:t>
            </a:r>
            <a:r>
              <a:rPr lang="en-US" sz="2600" b="0" i="1" u="none" baseline="-25000">
                <a:solidFill>
                  <a:schemeClr val="dk1"/>
                </a:solidFill>
                <a:latin typeface="Calibri"/>
                <a:ea typeface="Calibri"/>
                <a:cs typeface="Calibri"/>
                <a:sym typeface="Calibri"/>
              </a:rPr>
              <a:t>k</a:t>
            </a:r>
            <a:r>
              <a:rPr lang="en-US" sz="2600" b="0" i="1" u="none">
                <a:solidFill>
                  <a:schemeClr val="dk1"/>
                </a:solidFill>
                <a:latin typeface="Calibri"/>
                <a:ea typeface="Calibri"/>
                <a:cs typeface="Calibri"/>
                <a:sym typeface="Calibri"/>
              </a:rPr>
              <a:t> = y</a:t>
            </a:r>
            <a:r>
              <a:rPr lang="en-US" sz="2600" b="0" i="1" u="none" baseline="-25000">
                <a:solidFill>
                  <a:schemeClr val="dk1"/>
                </a:solidFill>
                <a:latin typeface="Calibri"/>
                <a:ea typeface="Calibri"/>
                <a:cs typeface="Calibri"/>
                <a:sym typeface="Calibri"/>
              </a:rPr>
              <a:t>k</a:t>
            </a:r>
            <a:r>
              <a:rPr lang="en-US" sz="2600" b="0" i="1" u="none">
                <a:solidFill>
                  <a:schemeClr val="dk1"/>
                </a:solidFill>
                <a:latin typeface="Calibri"/>
                <a:ea typeface="Calibri"/>
                <a:cs typeface="Calibri"/>
                <a:sym typeface="Calibri"/>
              </a:rPr>
              <a:t> − t</a:t>
            </a:r>
            <a:r>
              <a:rPr lang="en-US" sz="2600" b="0" i="1" u="none" baseline="-25000">
                <a:solidFill>
                  <a:schemeClr val="dk1"/>
                </a:solidFill>
                <a:latin typeface="Calibri"/>
                <a:ea typeface="Calibri"/>
                <a:cs typeface="Calibri"/>
                <a:sym typeface="Calibri"/>
              </a:rPr>
              <a:t>k</a:t>
            </a:r>
            <a:r>
              <a:rPr lang="en-US" sz="2400" b="0" i="1" u="none">
                <a:solidFill>
                  <a:schemeClr val="dk1"/>
                </a:solidFill>
                <a:latin typeface="Calibri"/>
                <a:ea typeface="Calibri"/>
                <a:cs typeface="Calibri"/>
                <a:sym typeface="Calibri"/>
              </a:rPr>
              <a:t>, and tried to </a:t>
            </a:r>
            <a:r>
              <a:rPr lang="en-US" sz="2400" b="0" i="0" u="none">
                <a:solidFill>
                  <a:schemeClr val="dk1"/>
                </a:solidFill>
                <a:latin typeface="Calibri"/>
                <a:ea typeface="Calibri"/>
                <a:cs typeface="Calibri"/>
                <a:sym typeface="Calibri"/>
              </a:rPr>
              <a:t>make it as small as possible. </a:t>
            </a:r>
            <a:endParaRPr sz="2400" b="0" i="0" u="none">
              <a:solidFill>
                <a:schemeClr val="dk1"/>
              </a:solidFill>
              <a:latin typeface="Calibri"/>
              <a:ea typeface="Calibri"/>
              <a:cs typeface="Calibri"/>
              <a:sym typeface="Calibri"/>
            </a:endParaRPr>
          </a:p>
          <a:p>
            <a:pPr marL="342900" marR="0" lvl="0" indent="-342900" algn="l" rtl="0">
              <a:lnSpc>
                <a:spcPct val="100000"/>
              </a:lnSpc>
              <a:spcBef>
                <a:spcPts val="48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Since there was only one set of weights in the network, this was sufficient to train the network.</a:t>
            </a:r>
            <a:endParaRPr sz="2400" b="0" i="0" u="none">
              <a:solidFill>
                <a:schemeClr val="dk1"/>
              </a:solidFill>
              <a:latin typeface="Calibri"/>
              <a:ea typeface="Calibri"/>
              <a:cs typeface="Calibri"/>
              <a:sym typeface="Calibri"/>
            </a:endParaRPr>
          </a:p>
        </p:txBody>
      </p:sp>
      <p:sp>
        <p:nvSpPr>
          <p:cNvPr id="251" name="Google Shape;251;p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pPr marL="0" lvl="0" indent="0" algn="r" rtl="0">
                <a:lnSpc>
                  <a:spcPct val="100000"/>
                </a:lnSpc>
                <a:spcBef>
                  <a:spcPts val="0"/>
                </a:spcBef>
                <a:spcAft>
                  <a:spcPts val="0"/>
                </a:spcAft>
                <a:buSzPts val="1200"/>
                <a:buNone/>
              </a:pPr>
              <a:t>24</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10"/>
          <p:cNvSpPr txBox="1">
            <a:spLocks noGrp="1"/>
          </p:cNvSpPr>
          <p:nvPr>
            <p:ph type="body" idx="1"/>
          </p:nvPr>
        </p:nvSpPr>
        <p:spPr>
          <a:xfrm>
            <a:off x="228600" y="152400"/>
            <a:ext cx="8686800" cy="6553200"/>
          </a:xfrm>
          <a:prstGeom prst="rect">
            <a:avLst/>
          </a:prstGeom>
          <a:noFill/>
          <a:ln>
            <a:noFill/>
          </a:ln>
        </p:spPr>
        <p:txBody>
          <a:bodyPr spcFirstLastPara="1" wrap="square" lIns="91425" tIns="45700" rIns="91425" bIns="45700" anchor="t" anchorCtr="0">
            <a:noAutofit/>
          </a:bodyPr>
          <a:lstStyle/>
          <a:p>
            <a:pPr marL="342900" marR="0" lvl="0" indent="-342900" algn="just" rtl="0">
              <a:lnSpc>
                <a:spcPct val="100000"/>
              </a:lnSpc>
              <a:spcBef>
                <a:spcPts val="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Minimise the error, so that neurons fire only when they should—but, with the addition of extra layers of weights, this is harder to arrange.</a:t>
            </a:r>
            <a:endParaRPr sz="2400" b="0" i="0" u="none">
              <a:solidFill>
                <a:schemeClr val="dk1"/>
              </a:solidFill>
              <a:latin typeface="Calibri"/>
              <a:ea typeface="Calibri"/>
              <a:cs typeface="Calibri"/>
              <a:sym typeface="Calibri"/>
            </a:endParaRPr>
          </a:p>
          <a:p>
            <a:pPr marL="342900" marR="0" lvl="0" indent="-342900" algn="just" rtl="0">
              <a:lnSpc>
                <a:spcPct val="100000"/>
              </a:lnSpc>
              <a:spcBef>
                <a:spcPts val="48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The problem is that when we try to adapt the weights of the Multi-layer Perceptron, we have to work out which weights caused the error. </a:t>
            </a:r>
            <a:endParaRPr sz="2400" b="0" i="0" u="none">
              <a:solidFill>
                <a:schemeClr val="dk1"/>
              </a:solidFill>
              <a:latin typeface="Calibri"/>
              <a:ea typeface="Calibri"/>
              <a:cs typeface="Calibri"/>
              <a:sym typeface="Calibri"/>
            </a:endParaRPr>
          </a:p>
          <a:p>
            <a:pPr marL="342900" marR="0" lvl="0" indent="-342900" algn="just" rtl="0">
              <a:lnSpc>
                <a:spcPct val="100000"/>
              </a:lnSpc>
              <a:spcBef>
                <a:spcPts val="48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This could be the weights connecting the inputs to the hidden layer, or the weights connecting the hidden layer to the output layer. </a:t>
            </a:r>
            <a:endParaRPr sz="2400" b="0" i="0" u="none">
              <a:solidFill>
                <a:schemeClr val="dk1"/>
              </a:solidFill>
              <a:latin typeface="Calibri"/>
              <a:ea typeface="Calibri"/>
              <a:cs typeface="Calibri"/>
              <a:sym typeface="Calibri"/>
            </a:endParaRPr>
          </a:p>
          <a:p>
            <a:pPr marL="342900" marR="0" lvl="0" indent="-342900" algn="l" rtl="0">
              <a:lnSpc>
                <a:spcPct val="100000"/>
              </a:lnSpc>
              <a:spcBef>
                <a:spcPts val="48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The error function used for the Perceptron was </a:t>
            </a:r>
            <a:endParaRPr sz="2400" b="0" i="0" u="none">
              <a:solidFill>
                <a:schemeClr val="dk1"/>
              </a:solidFill>
              <a:latin typeface="Calibri"/>
              <a:ea typeface="Calibri"/>
              <a:cs typeface="Calibri"/>
              <a:sym typeface="Calibri"/>
            </a:endParaRPr>
          </a:p>
          <a:p>
            <a:pPr marL="342900" marR="0" lvl="0" indent="-342900" algn="l" rtl="0">
              <a:lnSpc>
                <a:spcPct val="100000"/>
              </a:lnSpc>
              <a:spcBef>
                <a:spcPts val="480"/>
              </a:spcBef>
              <a:spcAft>
                <a:spcPts val="0"/>
              </a:spcAft>
              <a:buClr>
                <a:schemeClr val="dk1"/>
              </a:buClr>
              <a:buSzPts val="2400"/>
              <a:buFont typeface="Arial"/>
              <a:buChar char="•"/>
            </a:pPr>
            <a:r>
              <a:rPr lang="en-US" sz="2400" b="0" i="1" u="none">
                <a:solidFill>
                  <a:schemeClr val="dk1"/>
                </a:solidFill>
                <a:latin typeface="Calibri"/>
                <a:ea typeface="Calibri"/>
                <a:cs typeface="Calibri"/>
                <a:sym typeface="Calibri"/>
              </a:rPr>
              <a:t>where N is the number of output nodes. However, suppose that make two errors. </a:t>
            </a:r>
            <a:endParaRPr sz="2400" b="0" i="1" u="none">
              <a:solidFill>
                <a:schemeClr val="dk1"/>
              </a:solidFill>
              <a:latin typeface="Calibri"/>
              <a:ea typeface="Calibri"/>
              <a:cs typeface="Calibri"/>
              <a:sym typeface="Calibri"/>
            </a:endParaRPr>
          </a:p>
          <a:p>
            <a:pPr marL="342900" marR="0" lvl="0" indent="-342900" algn="l" rtl="0">
              <a:lnSpc>
                <a:spcPct val="100000"/>
              </a:lnSpc>
              <a:spcBef>
                <a:spcPts val="480"/>
              </a:spcBef>
              <a:spcAft>
                <a:spcPts val="0"/>
              </a:spcAft>
              <a:buClr>
                <a:schemeClr val="dk1"/>
              </a:buClr>
              <a:buSzPts val="2400"/>
              <a:buFont typeface="Arial"/>
              <a:buChar char="•"/>
            </a:pPr>
            <a:r>
              <a:rPr lang="en-US" sz="2400" b="0" i="1" u="none">
                <a:solidFill>
                  <a:schemeClr val="dk1"/>
                </a:solidFill>
                <a:latin typeface="Calibri"/>
                <a:ea typeface="Calibri"/>
                <a:cs typeface="Calibri"/>
                <a:sym typeface="Calibri"/>
              </a:rPr>
              <a:t>In the first, </a:t>
            </a:r>
            <a:r>
              <a:rPr lang="en-US" sz="2400" b="0" i="0" u="none">
                <a:solidFill>
                  <a:schemeClr val="dk1"/>
                </a:solidFill>
                <a:latin typeface="Calibri"/>
                <a:ea typeface="Calibri"/>
                <a:cs typeface="Calibri"/>
                <a:sym typeface="Calibri"/>
              </a:rPr>
              <a:t>the target is bigger than the output, while in the second the output is bigger than the target. </a:t>
            </a:r>
            <a:endParaRPr sz="2400" b="0" i="0" u="none">
              <a:solidFill>
                <a:schemeClr val="dk1"/>
              </a:solidFill>
              <a:latin typeface="Calibri"/>
              <a:ea typeface="Calibri"/>
              <a:cs typeface="Calibri"/>
              <a:sym typeface="Calibri"/>
            </a:endParaRPr>
          </a:p>
          <a:p>
            <a:pPr marL="342900" marR="0" lvl="0" indent="-342900" algn="l" rtl="0">
              <a:lnSpc>
                <a:spcPct val="100000"/>
              </a:lnSpc>
              <a:spcBef>
                <a:spcPts val="48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If these two errors are the same size, then if add them up we could get 0, which means that the error value suggests that no error was made. </a:t>
            </a:r>
            <a:endParaRPr sz="2400" b="0" i="0" u="none">
              <a:solidFill>
                <a:schemeClr val="dk1"/>
              </a:solidFill>
              <a:latin typeface="Calibri"/>
              <a:ea typeface="Calibri"/>
              <a:cs typeface="Calibri"/>
              <a:sym typeface="Calibri"/>
            </a:endParaRPr>
          </a:p>
        </p:txBody>
      </p:sp>
      <p:pic>
        <p:nvPicPr>
          <p:cNvPr id="257" name="Google Shape;257;p10"/>
          <p:cNvPicPr preferRelativeResize="0"/>
          <p:nvPr/>
        </p:nvPicPr>
        <p:blipFill rotWithShape="1">
          <a:blip r:embed="rId3">
            <a:alphaModFix/>
          </a:blip>
          <a:srcRect/>
          <a:stretch/>
        </p:blipFill>
        <p:spPr>
          <a:xfrm>
            <a:off x="6858000" y="3429000"/>
            <a:ext cx="2057400" cy="762000"/>
          </a:xfrm>
          <a:prstGeom prst="rect">
            <a:avLst/>
          </a:prstGeom>
          <a:noFill/>
          <a:ln>
            <a:noFill/>
          </a:ln>
        </p:spPr>
      </p:pic>
      <p:sp>
        <p:nvSpPr>
          <p:cNvPr id="258" name="Google Shape;258;p1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pPr marL="0" lvl="0" indent="0" algn="r" rtl="0">
                <a:lnSpc>
                  <a:spcPct val="100000"/>
                </a:lnSpc>
                <a:spcBef>
                  <a:spcPts val="0"/>
                </a:spcBef>
                <a:spcAft>
                  <a:spcPts val="0"/>
                </a:spcAft>
                <a:buSzPts val="1200"/>
                <a:buNone/>
              </a:pPr>
              <a:t>25</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11"/>
          <p:cNvSpPr txBox="1">
            <a:spLocks noGrp="1"/>
          </p:cNvSpPr>
          <p:nvPr>
            <p:ph type="body" idx="1"/>
          </p:nvPr>
        </p:nvSpPr>
        <p:spPr>
          <a:xfrm>
            <a:off x="228600" y="152400"/>
            <a:ext cx="8686800" cy="6705600"/>
          </a:xfrm>
          <a:prstGeom prst="rect">
            <a:avLst/>
          </a:prstGeom>
          <a:noFill/>
          <a:ln>
            <a:noFill/>
          </a:ln>
        </p:spPr>
        <p:txBody>
          <a:bodyPr spcFirstLastPara="1" wrap="square" lIns="91425" tIns="45700" rIns="91425" bIns="45700" anchor="t" anchorCtr="0">
            <a:noAutofit/>
          </a:bodyPr>
          <a:lstStyle/>
          <a:p>
            <a:pPr marL="342900" marR="0" lvl="0" indent="-342900" algn="just" rtl="0">
              <a:lnSpc>
                <a:spcPct val="100000"/>
              </a:lnSpc>
              <a:spcBef>
                <a:spcPts val="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To get around this we need to make all errors have the same sign.</a:t>
            </a:r>
            <a:endParaRPr sz="2400" b="0" i="0" u="none">
              <a:solidFill>
                <a:schemeClr val="dk1"/>
              </a:solidFill>
              <a:latin typeface="Calibri"/>
              <a:ea typeface="Calibri"/>
              <a:cs typeface="Calibri"/>
              <a:sym typeface="Calibri"/>
            </a:endParaRPr>
          </a:p>
          <a:p>
            <a:pPr marL="342900" marR="0" lvl="0" indent="-342900" algn="just" rtl="0">
              <a:lnSpc>
                <a:spcPct val="100000"/>
              </a:lnSpc>
              <a:spcBef>
                <a:spcPts val="48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Best way is the sum-of-squares error function, which calculates the difference between </a:t>
            </a:r>
            <a:r>
              <a:rPr lang="en-US" sz="2400" b="0" i="1" u="none">
                <a:solidFill>
                  <a:schemeClr val="dk1"/>
                </a:solidFill>
                <a:latin typeface="Calibri"/>
                <a:ea typeface="Calibri"/>
                <a:cs typeface="Calibri"/>
                <a:sym typeface="Calibri"/>
              </a:rPr>
              <a:t>y and t for each node, squares them, and adds them all together:</a:t>
            </a:r>
            <a:endParaRPr sz="2400" b="0" i="1" u="none">
              <a:solidFill>
                <a:schemeClr val="dk1"/>
              </a:solidFill>
              <a:latin typeface="Calibri"/>
              <a:ea typeface="Calibri"/>
              <a:cs typeface="Calibri"/>
              <a:sym typeface="Calibri"/>
            </a:endParaRPr>
          </a:p>
          <a:p>
            <a:pPr marL="342900" marR="0" lvl="0" indent="-190500" algn="just" rtl="0">
              <a:lnSpc>
                <a:spcPct val="100000"/>
              </a:lnSpc>
              <a:spcBef>
                <a:spcPts val="480"/>
              </a:spcBef>
              <a:spcAft>
                <a:spcPts val="0"/>
              </a:spcAft>
              <a:buClr>
                <a:schemeClr val="dk1"/>
              </a:buClr>
              <a:buSzPts val="2400"/>
              <a:buFont typeface="Arial"/>
              <a:buNone/>
            </a:pPr>
            <a:endParaRPr sz="2400" b="0" i="1" u="none">
              <a:solidFill>
                <a:schemeClr val="dk1"/>
              </a:solidFill>
              <a:latin typeface="Calibri"/>
              <a:ea typeface="Calibri"/>
              <a:cs typeface="Calibri"/>
              <a:sym typeface="Calibri"/>
            </a:endParaRPr>
          </a:p>
          <a:p>
            <a:pPr marL="342900" marR="0" lvl="0" indent="-190500" algn="just" rtl="0">
              <a:lnSpc>
                <a:spcPct val="100000"/>
              </a:lnSpc>
              <a:spcBef>
                <a:spcPts val="480"/>
              </a:spcBef>
              <a:spcAft>
                <a:spcPts val="0"/>
              </a:spcAft>
              <a:buClr>
                <a:schemeClr val="dk1"/>
              </a:buClr>
              <a:buSzPts val="2400"/>
              <a:buFont typeface="Arial"/>
              <a:buNone/>
            </a:pPr>
            <a:endParaRPr sz="2400" b="0" i="1" u="none">
              <a:solidFill>
                <a:schemeClr val="dk1"/>
              </a:solidFill>
              <a:latin typeface="Calibri"/>
              <a:ea typeface="Calibri"/>
              <a:cs typeface="Calibri"/>
              <a:sym typeface="Calibri"/>
            </a:endParaRPr>
          </a:p>
          <a:p>
            <a:pPr marL="342900" marR="0" lvl="0" indent="-342900" algn="just" rtl="0">
              <a:lnSpc>
                <a:spcPct val="100000"/>
              </a:lnSpc>
              <a:spcBef>
                <a:spcPts val="48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if we differentiate a function, then it tells the gradient of that function, which is the direction along which it increases and decreases the most. </a:t>
            </a:r>
            <a:endParaRPr sz="2400" b="0" i="0" u="none">
              <a:solidFill>
                <a:schemeClr val="dk1"/>
              </a:solidFill>
              <a:latin typeface="Calibri"/>
              <a:ea typeface="Calibri"/>
              <a:cs typeface="Calibri"/>
              <a:sym typeface="Calibri"/>
            </a:endParaRPr>
          </a:p>
          <a:p>
            <a:pPr marL="342900" marR="0" lvl="0" indent="-342900" algn="just" rtl="0">
              <a:lnSpc>
                <a:spcPct val="100000"/>
              </a:lnSpc>
              <a:spcBef>
                <a:spcPts val="48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So if we differentiate an error function, we get the gradient of the error. </a:t>
            </a:r>
            <a:endParaRPr sz="2400" b="0" i="0" u="none">
              <a:solidFill>
                <a:schemeClr val="dk1"/>
              </a:solidFill>
              <a:latin typeface="Calibri"/>
              <a:ea typeface="Calibri"/>
              <a:cs typeface="Calibri"/>
              <a:sym typeface="Calibri"/>
            </a:endParaRPr>
          </a:p>
          <a:p>
            <a:pPr marL="342900" marR="0" lvl="0" indent="-342900" algn="just" rtl="0">
              <a:lnSpc>
                <a:spcPct val="100000"/>
              </a:lnSpc>
              <a:spcBef>
                <a:spcPts val="48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Since the purpose of learning is to minimise the error, following the error function downhill.</a:t>
            </a:r>
            <a:endParaRPr sz="2400" b="0" i="0" u="none">
              <a:solidFill>
                <a:schemeClr val="dk1"/>
              </a:solidFill>
              <a:latin typeface="Calibri"/>
              <a:ea typeface="Calibri"/>
              <a:cs typeface="Calibri"/>
              <a:sym typeface="Calibri"/>
            </a:endParaRPr>
          </a:p>
          <a:p>
            <a:pPr marL="342900" marR="0" lvl="0" indent="-342900" algn="l" rtl="0">
              <a:lnSpc>
                <a:spcPct val="100000"/>
              </a:lnSpc>
              <a:spcBef>
                <a:spcPts val="48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Imagine a ball rolling around on a surface that looks like the line in Figure 4.3. Gravity will make the ball roll downhill (follow the downhill gradient) until it ends up in the bottom of one of the hollows.</a:t>
            </a:r>
            <a:endParaRPr sz="2400" b="0" i="0" u="none">
              <a:solidFill>
                <a:schemeClr val="dk1"/>
              </a:solidFill>
              <a:latin typeface="Calibri"/>
              <a:ea typeface="Calibri"/>
              <a:cs typeface="Calibri"/>
              <a:sym typeface="Calibri"/>
            </a:endParaRPr>
          </a:p>
          <a:p>
            <a:pPr marL="342900" marR="0" lvl="0" indent="-190500" algn="l" rtl="0">
              <a:lnSpc>
                <a:spcPct val="100000"/>
              </a:lnSpc>
              <a:spcBef>
                <a:spcPts val="480"/>
              </a:spcBef>
              <a:spcAft>
                <a:spcPts val="0"/>
              </a:spcAft>
              <a:buClr>
                <a:schemeClr val="dk1"/>
              </a:buClr>
              <a:buSzPts val="2400"/>
              <a:buFont typeface="Arial"/>
              <a:buNone/>
            </a:pPr>
            <a:endParaRPr sz="2400" b="0" i="0" u="none">
              <a:solidFill>
                <a:schemeClr val="dk1"/>
              </a:solidFill>
              <a:latin typeface="Calibri"/>
              <a:ea typeface="Calibri"/>
              <a:cs typeface="Calibri"/>
              <a:sym typeface="Calibri"/>
            </a:endParaRPr>
          </a:p>
        </p:txBody>
      </p:sp>
      <p:pic>
        <p:nvPicPr>
          <p:cNvPr id="264" name="Google Shape;264;p11"/>
          <p:cNvPicPr preferRelativeResize="0"/>
          <p:nvPr/>
        </p:nvPicPr>
        <p:blipFill rotWithShape="1">
          <a:blip r:embed="rId3">
            <a:alphaModFix/>
          </a:blip>
          <a:srcRect/>
          <a:stretch/>
        </p:blipFill>
        <p:spPr>
          <a:xfrm>
            <a:off x="3810000" y="1600200"/>
            <a:ext cx="5105400" cy="1066800"/>
          </a:xfrm>
          <a:prstGeom prst="rect">
            <a:avLst/>
          </a:prstGeom>
          <a:noFill/>
          <a:ln>
            <a:noFill/>
          </a:ln>
        </p:spPr>
      </p:pic>
      <p:sp>
        <p:nvSpPr>
          <p:cNvPr id="265" name="Google Shape;265;p1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pPr marL="0" lvl="0" indent="0" algn="r" rtl="0">
                <a:lnSpc>
                  <a:spcPct val="100000"/>
                </a:lnSpc>
                <a:spcBef>
                  <a:spcPts val="0"/>
                </a:spcBef>
                <a:spcAft>
                  <a:spcPts val="0"/>
                </a:spcAft>
                <a:buSzPts val="1200"/>
                <a:buNone/>
              </a:pPr>
              <a:t>26</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12"/>
          <p:cNvSpPr txBox="1">
            <a:spLocks noGrp="1"/>
          </p:cNvSpPr>
          <p:nvPr>
            <p:ph type="body" idx="1"/>
          </p:nvPr>
        </p:nvSpPr>
        <p:spPr>
          <a:xfrm>
            <a:off x="228600" y="5334000"/>
            <a:ext cx="8686800" cy="1295400"/>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These are places where the error is small, so that is exactly what we want. </a:t>
            </a:r>
            <a:endParaRPr sz="2400" b="0" i="0" u="none">
              <a:solidFill>
                <a:schemeClr val="dk1"/>
              </a:solidFill>
              <a:latin typeface="Calibri"/>
              <a:ea typeface="Calibri"/>
              <a:cs typeface="Calibri"/>
              <a:sym typeface="Calibri"/>
            </a:endParaRPr>
          </a:p>
          <a:p>
            <a:pPr marL="342900" marR="0" lvl="0" indent="-342900" algn="l" rtl="0">
              <a:lnSpc>
                <a:spcPct val="100000"/>
              </a:lnSpc>
              <a:spcBef>
                <a:spcPts val="48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This is why the algorithm is called gradient descent.</a:t>
            </a:r>
            <a:endParaRPr sz="2400" b="0" i="0" u="none">
              <a:solidFill>
                <a:schemeClr val="dk1"/>
              </a:solidFill>
              <a:latin typeface="Calibri"/>
              <a:ea typeface="Calibri"/>
              <a:cs typeface="Calibri"/>
              <a:sym typeface="Calibri"/>
            </a:endParaRPr>
          </a:p>
        </p:txBody>
      </p:sp>
      <p:pic>
        <p:nvPicPr>
          <p:cNvPr id="271" name="Google Shape;271;p12"/>
          <p:cNvPicPr preferRelativeResize="0"/>
          <p:nvPr/>
        </p:nvPicPr>
        <p:blipFill rotWithShape="1">
          <a:blip r:embed="rId3">
            <a:alphaModFix/>
          </a:blip>
          <a:srcRect/>
          <a:stretch/>
        </p:blipFill>
        <p:spPr>
          <a:xfrm>
            <a:off x="304800" y="76200"/>
            <a:ext cx="8382000" cy="4953000"/>
          </a:xfrm>
          <a:prstGeom prst="rect">
            <a:avLst/>
          </a:prstGeom>
          <a:noFill/>
          <a:ln>
            <a:noFill/>
          </a:ln>
        </p:spPr>
      </p:pic>
      <p:sp>
        <p:nvSpPr>
          <p:cNvPr id="272" name="Google Shape;272;p1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pPr marL="0" lvl="0" indent="0" algn="r" rtl="0">
                <a:lnSpc>
                  <a:spcPct val="100000"/>
                </a:lnSpc>
                <a:spcBef>
                  <a:spcPts val="0"/>
                </a:spcBef>
                <a:spcAft>
                  <a:spcPts val="0"/>
                </a:spcAft>
                <a:buSzPts val="1200"/>
                <a:buNone/>
              </a:pPr>
              <a:t>27</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13"/>
          <p:cNvSpPr txBox="1">
            <a:spLocks noGrp="1"/>
          </p:cNvSpPr>
          <p:nvPr>
            <p:ph type="body" idx="1"/>
          </p:nvPr>
        </p:nvSpPr>
        <p:spPr>
          <a:xfrm>
            <a:off x="228600" y="228600"/>
            <a:ext cx="8686800" cy="6400800"/>
          </a:xfrm>
          <a:prstGeom prst="rect">
            <a:avLst/>
          </a:prstGeom>
          <a:noFill/>
          <a:ln>
            <a:noFill/>
          </a:ln>
        </p:spPr>
        <p:txBody>
          <a:bodyPr spcFirstLastPara="1" wrap="square" lIns="91425" tIns="45700" rIns="91425" bIns="45700" anchor="t" anchorCtr="0">
            <a:noAutofit/>
          </a:bodyPr>
          <a:lstStyle/>
          <a:p>
            <a:pPr marL="342900" marR="0" lvl="0" indent="-342900" algn="just" rtl="0">
              <a:lnSpc>
                <a:spcPct val="100000"/>
              </a:lnSpc>
              <a:spcBef>
                <a:spcPts val="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There are only three things in the network that change: the inputs, the activation function that decides whether or not the node fires, and the weights. </a:t>
            </a:r>
            <a:endParaRPr sz="2400" b="0" i="0" u="none">
              <a:solidFill>
                <a:schemeClr val="dk1"/>
              </a:solidFill>
              <a:latin typeface="Calibri"/>
              <a:ea typeface="Calibri"/>
              <a:cs typeface="Calibri"/>
              <a:sym typeface="Calibri"/>
            </a:endParaRPr>
          </a:p>
          <a:p>
            <a:pPr marL="342900" marR="0" lvl="0" indent="-342900" algn="just" rtl="0">
              <a:lnSpc>
                <a:spcPct val="100000"/>
              </a:lnSpc>
              <a:spcBef>
                <a:spcPts val="48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The first and second are out of our control when the algorithm is running, so only the weights matter, and therefore they are what we differentiate with respect to.</a:t>
            </a:r>
            <a:endParaRPr sz="2400" b="0" i="0" u="none">
              <a:solidFill>
                <a:schemeClr val="dk1"/>
              </a:solidFill>
              <a:latin typeface="Calibri"/>
              <a:ea typeface="Calibri"/>
              <a:cs typeface="Calibri"/>
              <a:sym typeface="Calibri"/>
            </a:endParaRPr>
          </a:p>
          <a:p>
            <a:pPr marL="342900" marR="0" lvl="0" indent="-342900" algn="just" rtl="0">
              <a:lnSpc>
                <a:spcPct val="100000"/>
              </a:lnSpc>
              <a:spcBef>
                <a:spcPts val="48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The problem is that we need that jump between firing and not firing to make it act like a neuron. </a:t>
            </a:r>
            <a:endParaRPr sz="2400" b="0" i="0" u="none">
              <a:solidFill>
                <a:schemeClr val="dk1"/>
              </a:solidFill>
              <a:latin typeface="Calibri"/>
              <a:ea typeface="Calibri"/>
              <a:cs typeface="Calibri"/>
              <a:sym typeface="Calibri"/>
            </a:endParaRPr>
          </a:p>
          <a:p>
            <a:pPr marL="342900" marR="0" lvl="0" indent="-342900" algn="just" rtl="0">
              <a:lnSpc>
                <a:spcPct val="100000"/>
              </a:lnSpc>
              <a:spcBef>
                <a:spcPts val="48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We can solve the problem if we can find an activation function that looks like a threshold function, but is differentiable so that we can compute the gradient. </a:t>
            </a:r>
            <a:endParaRPr sz="2400" b="0" i="0" u="none">
              <a:solidFill>
                <a:schemeClr val="dk1"/>
              </a:solidFill>
              <a:latin typeface="Calibri"/>
              <a:ea typeface="Calibri"/>
              <a:cs typeface="Calibri"/>
              <a:sym typeface="Calibri"/>
            </a:endParaRPr>
          </a:p>
          <a:p>
            <a:pPr marL="342900" marR="0" lvl="0" indent="-342900" algn="just" rtl="0">
              <a:lnSpc>
                <a:spcPct val="100000"/>
              </a:lnSpc>
              <a:spcBef>
                <a:spcPts val="48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If you squint at a graph of the threshold function (for example, Figure 4.4) then it looks kind of S-shaped. </a:t>
            </a:r>
            <a:endParaRPr sz="2400" b="0" i="0" u="none">
              <a:solidFill>
                <a:schemeClr val="dk1"/>
              </a:solidFill>
              <a:latin typeface="Calibri"/>
              <a:ea typeface="Calibri"/>
              <a:cs typeface="Calibri"/>
              <a:sym typeface="Calibri"/>
            </a:endParaRPr>
          </a:p>
          <a:p>
            <a:pPr marL="342900" marR="0" lvl="0" indent="-342900" algn="just" rtl="0">
              <a:lnSpc>
                <a:spcPct val="100000"/>
              </a:lnSpc>
              <a:spcBef>
                <a:spcPts val="48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There is a mathematical form of S-shaped functions, called sigmoid functions (see Figure 4.5).</a:t>
            </a:r>
            <a:endParaRPr sz="2400" b="0" i="0" u="none">
              <a:solidFill>
                <a:schemeClr val="dk1"/>
              </a:solidFill>
              <a:latin typeface="Calibri"/>
              <a:ea typeface="Calibri"/>
              <a:cs typeface="Calibri"/>
              <a:sym typeface="Calibri"/>
            </a:endParaRPr>
          </a:p>
          <a:p>
            <a:pPr marL="342900" marR="0" lvl="0" indent="-342900" algn="just" rtl="0">
              <a:lnSpc>
                <a:spcPct val="100000"/>
              </a:lnSpc>
              <a:spcBef>
                <a:spcPts val="48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The most commonly used form of this function (where </a:t>
            </a:r>
            <a:r>
              <a:rPr lang="en-US" sz="2400" b="0" i="1" u="none">
                <a:solidFill>
                  <a:schemeClr val="dk1"/>
                </a:solidFill>
                <a:latin typeface="Calibri"/>
                <a:ea typeface="Calibri"/>
                <a:cs typeface="Calibri"/>
                <a:sym typeface="Calibri"/>
              </a:rPr>
              <a:t> is some positive parameter) is:</a:t>
            </a:r>
            <a:endParaRPr sz="2400" b="0" i="1" u="none">
              <a:solidFill>
                <a:schemeClr val="dk1"/>
              </a:solidFill>
              <a:latin typeface="Calibri"/>
              <a:ea typeface="Calibri"/>
              <a:cs typeface="Calibri"/>
              <a:sym typeface="Calibri"/>
            </a:endParaRPr>
          </a:p>
        </p:txBody>
      </p:sp>
      <p:sp>
        <p:nvSpPr>
          <p:cNvPr id="278" name="Google Shape;278;p1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pPr marL="0" lvl="0" indent="0" algn="r" rtl="0">
                <a:lnSpc>
                  <a:spcPct val="100000"/>
                </a:lnSpc>
                <a:spcBef>
                  <a:spcPts val="0"/>
                </a:spcBef>
                <a:spcAft>
                  <a:spcPts val="0"/>
                </a:spcAft>
                <a:buSzPts val="1200"/>
                <a:buNone/>
              </a:pPr>
              <a:t>28</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14"/>
          <p:cNvSpPr txBox="1">
            <a:spLocks noGrp="1"/>
          </p:cNvSpPr>
          <p:nvPr>
            <p:ph type="body" idx="1"/>
          </p:nvPr>
        </p:nvSpPr>
        <p:spPr>
          <a:xfrm>
            <a:off x="228600" y="304800"/>
            <a:ext cx="8686800" cy="6248400"/>
          </a:xfrm>
          <a:prstGeom prst="rect">
            <a:avLst/>
          </a:prstGeom>
          <a:noFill/>
          <a:ln>
            <a:noFill/>
          </a:ln>
        </p:spPr>
        <p:txBody>
          <a:bodyPr spcFirstLastPara="1" wrap="square" lIns="91425" tIns="45700" rIns="91425" bIns="45700" anchor="t" anchorCtr="0">
            <a:noAutofit/>
          </a:bodyPr>
          <a:lstStyle/>
          <a:p>
            <a:pPr marL="342900" marR="0" lvl="0" indent="-139700" algn="just" rtl="0">
              <a:lnSpc>
                <a:spcPct val="100000"/>
              </a:lnSpc>
              <a:spcBef>
                <a:spcPts val="0"/>
              </a:spcBef>
              <a:spcAft>
                <a:spcPts val="0"/>
              </a:spcAft>
              <a:buClr>
                <a:schemeClr val="dk1"/>
              </a:buClr>
              <a:buSzPts val="3200"/>
              <a:buFont typeface="Arial"/>
              <a:buNone/>
            </a:pPr>
            <a:endParaRPr sz="3200" b="0" i="0" u="none">
              <a:solidFill>
                <a:schemeClr val="dk1"/>
              </a:solidFill>
              <a:latin typeface="Calibri"/>
              <a:ea typeface="Calibri"/>
              <a:cs typeface="Calibri"/>
              <a:sym typeface="Calibri"/>
            </a:endParaRPr>
          </a:p>
          <a:p>
            <a:pPr marL="342900" marR="0" lvl="0" indent="-342900" algn="just" rtl="0">
              <a:lnSpc>
                <a:spcPct val="100000"/>
              </a:lnSpc>
              <a:spcBef>
                <a:spcPts val="48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In some texts you will see the activation function given a different form, as:</a:t>
            </a:r>
            <a:endParaRPr sz="2400" b="0" i="0" u="none">
              <a:solidFill>
                <a:schemeClr val="dk1"/>
              </a:solidFill>
              <a:latin typeface="Calibri"/>
              <a:ea typeface="Calibri"/>
              <a:cs typeface="Calibri"/>
              <a:sym typeface="Calibri"/>
            </a:endParaRPr>
          </a:p>
          <a:p>
            <a:pPr marL="342900" marR="0" lvl="0" indent="-139700" algn="just" rtl="0">
              <a:lnSpc>
                <a:spcPct val="100000"/>
              </a:lnSpc>
              <a:spcBef>
                <a:spcPts val="640"/>
              </a:spcBef>
              <a:spcAft>
                <a:spcPts val="0"/>
              </a:spcAft>
              <a:buClr>
                <a:schemeClr val="dk1"/>
              </a:buClr>
              <a:buSzPts val="3200"/>
              <a:buFont typeface="Arial"/>
              <a:buNone/>
            </a:pPr>
            <a:endParaRPr sz="3200" b="0" i="0" u="none">
              <a:solidFill>
                <a:schemeClr val="dk1"/>
              </a:solidFill>
              <a:latin typeface="Calibri"/>
              <a:ea typeface="Calibri"/>
              <a:cs typeface="Calibri"/>
              <a:sym typeface="Calibri"/>
            </a:endParaRPr>
          </a:p>
          <a:p>
            <a:pPr marL="342900" marR="0" lvl="0" indent="-342900" algn="just" rtl="0">
              <a:lnSpc>
                <a:spcPct val="100000"/>
              </a:lnSpc>
              <a:spcBef>
                <a:spcPts val="48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which is the hyperbolic tangent function. </a:t>
            </a:r>
            <a:endParaRPr sz="2400" b="0" i="0" u="none">
              <a:solidFill>
                <a:schemeClr val="dk1"/>
              </a:solidFill>
              <a:latin typeface="Calibri"/>
              <a:ea typeface="Calibri"/>
              <a:cs typeface="Calibri"/>
              <a:sym typeface="Calibri"/>
            </a:endParaRPr>
          </a:p>
          <a:p>
            <a:pPr marL="342900" marR="0" lvl="0" indent="-342900" algn="just" rtl="0">
              <a:lnSpc>
                <a:spcPct val="100000"/>
              </a:lnSpc>
              <a:spcBef>
                <a:spcPts val="48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This is a different but similar function; it is still a sigmoid function, but it saturates (reaches its constant values) at ±1 instead of 0 and 1, which is sometimes useful. It also has a relatively simple derivative:</a:t>
            </a:r>
            <a:endParaRPr sz="2400" b="0" i="0" u="none">
              <a:solidFill>
                <a:schemeClr val="dk1"/>
              </a:solidFill>
              <a:latin typeface="Calibri"/>
              <a:ea typeface="Calibri"/>
              <a:cs typeface="Calibri"/>
              <a:sym typeface="Calibri"/>
            </a:endParaRPr>
          </a:p>
          <a:p>
            <a:pPr marL="342900" marR="0" lvl="0" indent="-190500" algn="just" rtl="0">
              <a:lnSpc>
                <a:spcPct val="100000"/>
              </a:lnSpc>
              <a:spcBef>
                <a:spcPts val="480"/>
              </a:spcBef>
              <a:spcAft>
                <a:spcPts val="0"/>
              </a:spcAft>
              <a:buClr>
                <a:schemeClr val="dk1"/>
              </a:buClr>
              <a:buSzPts val="2400"/>
              <a:buFont typeface="Arial"/>
              <a:buNone/>
            </a:pPr>
            <a:endParaRPr sz="2400" b="0" i="0" u="none">
              <a:solidFill>
                <a:schemeClr val="dk1"/>
              </a:solidFill>
              <a:latin typeface="Calibri"/>
              <a:ea typeface="Calibri"/>
              <a:cs typeface="Calibri"/>
              <a:sym typeface="Calibri"/>
            </a:endParaRPr>
          </a:p>
          <a:p>
            <a:pPr marL="342900" marR="0" lvl="0" indent="-342900" algn="just" rtl="0">
              <a:lnSpc>
                <a:spcPct val="100000"/>
              </a:lnSpc>
              <a:spcBef>
                <a:spcPts val="48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We can convert between the two easily, because if the saturation points are (±1), then we can convert to (0</a:t>
            </a:r>
            <a:r>
              <a:rPr lang="en-US" sz="2400" b="0" i="1" u="none">
                <a:solidFill>
                  <a:schemeClr val="dk1"/>
                </a:solidFill>
                <a:latin typeface="Calibri"/>
                <a:ea typeface="Calibri"/>
                <a:cs typeface="Calibri"/>
                <a:sym typeface="Calibri"/>
              </a:rPr>
              <a:t>, 1) by using 0.5 × (x + 1).</a:t>
            </a:r>
            <a:endParaRPr sz="2400" b="0" i="1" u="none">
              <a:solidFill>
                <a:schemeClr val="dk1"/>
              </a:solidFill>
              <a:latin typeface="Calibri"/>
              <a:ea typeface="Calibri"/>
              <a:cs typeface="Calibri"/>
              <a:sym typeface="Calibri"/>
            </a:endParaRPr>
          </a:p>
          <a:p>
            <a:pPr marL="342900" marR="0" lvl="0" indent="-342900" algn="just" rtl="0">
              <a:lnSpc>
                <a:spcPct val="100000"/>
              </a:lnSpc>
              <a:spcBef>
                <a:spcPts val="48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Got a new form of error computation and a new activation function that decides whether or not a neuron should fire</a:t>
            </a:r>
            <a:endParaRPr sz="2400" b="0" i="0" u="none">
              <a:solidFill>
                <a:schemeClr val="dk1"/>
              </a:solidFill>
              <a:latin typeface="Calibri"/>
              <a:ea typeface="Calibri"/>
              <a:cs typeface="Calibri"/>
              <a:sym typeface="Calibri"/>
            </a:endParaRPr>
          </a:p>
        </p:txBody>
      </p:sp>
      <p:pic>
        <p:nvPicPr>
          <p:cNvPr id="284" name="Google Shape;284;p14"/>
          <p:cNvPicPr preferRelativeResize="0"/>
          <p:nvPr/>
        </p:nvPicPr>
        <p:blipFill rotWithShape="1">
          <a:blip r:embed="rId3">
            <a:alphaModFix/>
          </a:blip>
          <a:srcRect/>
          <a:stretch/>
        </p:blipFill>
        <p:spPr>
          <a:xfrm>
            <a:off x="762000" y="76200"/>
            <a:ext cx="5410200" cy="685800"/>
          </a:xfrm>
          <a:prstGeom prst="rect">
            <a:avLst/>
          </a:prstGeom>
          <a:noFill/>
          <a:ln>
            <a:noFill/>
          </a:ln>
        </p:spPr>
      </p:pic>
      <p:pic>
        <p:nvPicPr>
          <p:cNvPr id="285" name="Google Shape;285;p14"/>
          <p:cNvPicPr preferRelativeResize="0"/>
          <p:nvPr/>
        </p:nvPicPr>
        <p:blipFill rotWithShape="1">
          <a:blip r:embed="rId4">
            <a:alphaModFix/>
          </a:blip>
          <a:srcRect/>
          <a:stretch/>
        </p:blipFill>
        <p:spPr>
          <a:xfrm>
            <a:off x="2362200" y="1371600"/>
            <a:ext cx="5410200" cy="762000"/>
          </a:xfrm>
          <a:prstGeom prst="rect">
            <a:avLst/>
          </a:prstGeom>
          <a:noFill/>
          <a:ln>
            <a:noFill/>
          </a:ln>
        </p:spPr>
      </p:pic>
      <p:pic>
        <p:nvPicPr>
          <p:cNvPr id="286" name="Google Shape;286;p14"/>
          <p:cNvPicPr preferRelativeResize="0"/>
          <p:nvPr/>
        </p:nvPicPr>
        <p:blipFill rotWithShape="1">
          <a:blip r:embed="rId5">
            <a:alphaModFix/>
          </a:blip>
          <a:srcRect/>
          <a:stretch/>
        </p:blipFill>
        <p:spPr>
          <a:xfrm>
            <a:off x="3505200" y="3962400"/>
            <a:ext cx="3200400" cy="609600"/>
          </a:xfrm>
          <a:prstGeom prst="rect">
            <a:avLst/>
          </a:prstGeom>
          <a:noFill/>
          <a:ln>
            <a:noFill/>
          </a:ln>
        </p:spPr>
      </p:pic>
      <p:sp>
        <p:nvSpPr>
          <p:cNvPr id="287" name="Google Shape;287;p1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pPr marL="0" lvl="0" indent="0" algn="r" rtl="0">
                <a:lnSpc>
                  <a:spcPct val="100000"/>
                </a:lnSpc>
                <a:spcBef>
                  <a:spcPts val="0"/>
                </a:spcBef>
                <a:spcAft>
                  <a:spcPts val="0"/>
                </a:spcAft>
                <a:buSzPts val="1200"/>
                <a:buNone/>
              </a:pPr>
              <a:t>29</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2"/>
          <p:cNvSpPr txBox="1">
            <a:spLocks noGrp="1"/>
          </p:cNvSpPr>
          <p:nvPr>
            <p:ph type="title"/>
          </p:nvPr>
        </p:nvSpPr>
        <p:spPr>
          <a:xfrm>
            <a:off x="457200" y="152400"/>
            <a:ext cx="8229600" cy="685800"/>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100000"/>
              </a:lnSpc>
              <a:spcBef>
                <a:spcPts val="0"/>
              </a:spcBef>
              <a:spcAft>
                <a:spcPts val="0"/>
              </a:spcAft>
              <a:buClr>
                <a:schemeClr val="dk1"/>
              </a:buClr>
              <a:buSzPct val="111111"/>
              <a:buFont typeface="Calibri"/>
              <a:buNone/>
            </a:pPr>
            <a:r>
              <a:rPr lang="en-US" sz="4000" i="0" u="none">
                <a:solidFill>
                  <a:srgbClr val="FF0000"/>
                </a:solidFill>
                <a:latin typeface="Times New Roman"/>
                <a:ea typeface="Times New Roman"/>
                <a:cs typeface="Times New Roman"/>
                <a:sym typeface="Times New Roman"/>
              </a:rPr>
              <a:t>The Multi-layer Perceptron</a:t>
            </a:r>
            <a:endParaRPr sz="4000" i="0" u="none">
              <a:solidFill>
                <a:srgbClr val="FF0000"/>
              </a:solidFill>
              <a:latin typeface="Times New Roman"/>
              <a:ea typeface="Times New Roman"/>
              <a:cs typeface="Times New Roman"/>
              <a:sym typeface="Times New Roman"/>
            </a:endParaRPr>
          </a:p>
        </p:txBody>
      </p:sp>
      <p:sp>
        <p:nvSpPr>
          <p:cNvPr id="96" name="Google Shape;96;p2"/>
          <p:cNvSpPr txBox="1">
            <a:spLocks noGrp="1"/>
          </p:cNvSpPr>
          <p:nvPr>
            <p:ph type="body" idx="1"/>
          </p:nvPr>
        </p:nvSpPr>
        <p:spPr>
          <a:xfrm>
            <a:off x="457200" y="1066800"/>
            <a:ext cx="8229600" cy="5410200"/>
          </a:xfrm>
          <a:prstGeom prst="rect">
            <a:avLst/>
          </a:prstGeom>
          <a:noFill/>
          <a:ln>
            <a:noFill/>
          </a:ln>
        </p:spPr>
        <p:txBody>
          <a:bodyPr spcFirstLastPara="1" wrap="square" lIns="91425" tIns="45700" rIns="91425" bIns="45700" anchor="t" anchorCtr="0">
            <a:normAutofit/>
          </a:bodyPr>
          <a:lstStyle/>
          <a:p>
            <a:pPr marL="342900" marR="0" lvl="0" indent="-342900" algn="just" rtl="0">
              <a:lnSpc>
                <a:spcPct val="80000"/>
              </a:lnSpc>
              <a:spcBef>
                <a:spcPts val="0"/>
              </a:spcBef>
              <a:spcAft>
                <a:spcPts val="0"/>
              </a:spcAft>
              <a:buClr>
                <a:schemeClr val="dk1"/>
              </a:buClr>
              <a:buSzPts val="2600"/>
              <a:buFont typeface="Times New Roman"/>
              <a:buChar char="•"/>
            </a:pPr>
            <a:r>
              <a:rPr lang="en-US" sz="2600" i="0" u="none">
                <a:solidFill>
                  <a:schemeClr val="dk1"/>
                </a:solidFill>
                <a:latin typeface="Times New Roman"/>
                <a:ea typeface="Times New Roman"/>
                <a:cs typeface="Times New Roman"/>
                <a:sym typeface="Times New Roman"/>
              </a:rPr>
              <a:t>Linear models are easy to understand and use, they come with the inherent cost that is implied by the word ‘linear’; </a:t>
            </a:r>
            <a:endParaRPr sz="2600" i="0" u="none">
              <a:solidFill>
                <a:schemeClr val="dk1"/>
              </a:solidFill>
              <a:latin typeface="Times New Roman"/>
              <a:ea typeface="Times New Roman"/>
              <a:cs typeface="Times New Roman"/>
              <a:sym typeface="Times New Roman"/>
            </a:endParaRPr>
          </a:p>
          <a:p>
            <a:pPr marL="342900" marR="0" lvl="0" indent="-342900" algn="just" rtl="0">
              <a:lnSpc>
                <a:spcPct val="80000"/>
              </a:lnSpc>
              <a:spcBef>
                <a:spcPts val="520"/>
              </a:spcBef>
              <a:spcAft>
                <a:spcPts val="0"/>
              </a:spcAft>
              <a:buClr>
                <a:schemeClr val="dk1"/>
              </a:buClr>
              <a:buSzPts val="2600"/>
              <a:buFont typeface="Times New Roman"/>
              <a:buChar char="•"/>
            </a:pPr>
            <a:r>
              <a:rPr lang="en-US" sz="2600" i="0" u="none">
                <a:solidFill>
                  <a:schemeClr val="dk1"/>
                </a:solidFill>
                <a:latin typeface="Times New Roman"/>
                <a:ea typeface="Times New Roman"/>
                <a:cs typeface="Times New Roman"/>
                <a:sym typeface="Times New Roman"/>
              </a:rPr>
              <a:t>They can only identify straight lines, planes, or hyperplanes.</a:t>
            </a:r>
            <a:endParaRPr sz="2600" i="0" u="none">
              <a:solidFill>
                <a:schemeClr val="dk1"/>
              </a:solidFill>
              <a:latin typeface="Times New Roman"/>
              <a:ea typeface="Times New Roman"/>
              <a:cs typeface="Times New Roman"/>
              <a:sym typeface="Times New Roman"/>
            </a:endParaRPr>
          </a:p>
          <a:p>
            <a:pPr marL="342900" marR="0" lvl="0" indent="-342900" algn="just" rtl="0">
              <a:lnSpc>
                <a:spcPct val="80000"/>
              </a:lnSpc>
              <a:spcBef>
                <a:spcPts val="520"/>
              </a:spcBef>
              <a:spcAft>
                <a:spcPts val="0"/>
              </a:spcAft>
              <a:buClr>
                <a:schemeClr val="dk1"/>
              </a:buClr>
              <a:buSzPts val="2600"/>
              <a:buFont typeface="Times New Roman"/>
              <a:buChar char="•"/>
            </a:pPr>
            <a:r>
              <a:rPr lang="en-US" sz="2600" i="0" u="none">
                <a:solidFill>
                  <a:schemeClr val="dk1"/>
                </a:solidFill>
                <a:latin typeface="Times New Roman"/>
                <a:ea typeface="Times New Roman"/>
                <a:cs typeface="Times New Roman"/>
                <a:sym typeface="Times New Roman"/>
              </a:rPr>
              <a:t>Majority of interesting problems are not linearly separable.</a:t>
            </a:r>
            <a:endParaRPr sz="2600" i="0" u="none">
              <a:solidFill>
                <a:schemeClr val="dk1"/>
              </a:solidFill>
              <a:latin typeface="Times New Roman"/>
              <a:ea typeface="Times New Roman"/>
              <a:cs typeface="Times New Roman"/>
              <a:sym typeface="Times New Roman"/>
            </a:endParaRPr>
          </a:p>
          <a:p>
            <a:pPr marL="342900" marR="0" lvl="0" indent="-342900" algn="just" rtl="0">
              <a:lnSpc>
                <a:spcPct val="80000"/>
              </a:lnSpc>
              <a:spcBef>
                <a:spcPts val="520"/>
              </a:spcBef>
              <a:spcAft>
                <a:spcPts val="0"/>
              </a:spcAft>
              <a:buClr>
                <a:schemeClr val="dk1"/>
              </a:buClr>
              <a:buSzPts val="2600"/>
              <a:buFont typeface="Times New Roman"/>
              <a:buChar char="•"/>
            </a:pPr>
            <a:r>
              <a:rPr lang="en-US" sz="2600" i="0" u="none">
                <a:solidFill>
                  <a:schemeClr val="dk1"/>
                </a:solidFill>
                <a:latin typeface="Times New Roman"/>
                <a:ea typeface="Times New Roman"/>
                <a:cs typeface="Times New Roman"/>
                <a:sym typeface="Times New Roman"/>
              </a:rPr>
              <a:t>Problems can be made linearly separable if we can work out how to transform the features suitably the learning in the neural network happens in the weights. </a:t>
            </a:r>
            <a:endParaRPr sz="2600" i="0" u="none">
              <a:solidFill>
                <a:schemeClr val="dk1"/>
              </a:solidFill>
              <a:latin typeface="Times New Roman"/>
              <a:ea typeface="Times New Roman"/>
              <a:cs typeface="Times New Roman"/>
              <a:sym typeface="Times New Roman"/>
            </a:endParaRPr>
          </a:p>
          <a:p>
            <a:pPr marL="342900" marR="0" lvl="0" indent="-342900" algn="just" rtl="0">
              <a:lnSpc>
                <a:spcPct val="80000"/>
              </a:lnSpc>
              <a:spcBef>
                <a:spcPts val="520"/>
              </a:spcBef>
              <a:spcAft>
                <a:spcPts val="0"/>
              </a:spcAft>
              <a:buClr>
                <a:schemeClr val="dk1"/>
              </a:buClr>
              <a:buSzPts val="2600"/>
              <a:buFont typeface="Times New Roman"/>
              <a:buChar char="•"/>
            </a:pPr>
            <a:r>
              <a:rPr lang="en-US" sz="2600" i="0" u="none">
                <a:solidFill>
                  <a:schemeClr val="dk1"/>
                </a:solidFill>
                <a:latin typeface="Times New Roman"/>
                <a:ea typeface="Times New Roman"/>
                <a:cs typeface="Times New Roman"/>
                <a:sym typeface="Times New Roman"/>
              </a:rPr>
              <a:t>To perform more computation it seems sensible to add more weights. </a:t>
            </a:r>
            <a:endParaRPr sz="2600" i="0" u="none">
              <a:solidFill>
                <a:schemeClr val="dk1"/>
              </a:solidFill>
              <a:latin typeface="Times New Roman"/>
              <a:ea typeface="Times New Roman"/>
              <a:cs typeface="Times New Roman"/>
              <a:sym typeface="Times New Roman"/>
            </a:endParaRPr>
          </a:p>
          <a:p>
            <a:pPr marL="342900" marR="0" lvl="0" indent="-342900" algn="just" rtl="0">
              <a:lnSpc>
                <a:spcPct val="80000"/>
              </a:lnSpc>
              <a:spcBef>
                <a:spcPts val="520"/>
              </a:spcBef>
              <a:spcAft>
                <a:spcPts val="0"/>
              </a:spcAft>
              <a:buClr>
                <a:schemeClr val="dk1"/>
              </a:buClr>
              <a:buSzPts val="2600"/>
              <a:buFont typeface="Times New Roman"/>
              <a:buChar char="•"/>
            </a:pPr>
            <a:r>
              <a:rPr lang="en-US" sz="2600" i="0" u="none">
                <a:solidFill>
                  <a:schemeClr val="dk1"/>
                </a:solidFill>
                <a:latin typeface="Times New Roman"/>
                <a:ea typeface="Times New Roman"/>
                <a:cs typeface="Times New Roman"/>
                <a:sym typeface="Times New Roman"/>
              </a:rPr>
              <a:t>There are two things that we can do: add some backwards connections, so that the output neurons connect to the inputs again, or add more neurons.</a:t>
            </a:r>
            <a:endParaRPr sz="2600" i="0" u="none">
              <a:solidFill>
                <a:schemeClr val="dk1"/>
              </a:solidFill>
              <a:latin typeface="Times New Roman"/>
              <a:ea typeface="Times New Roman"/>
              <a:cs typeface="Times New Roman"/>
              <a:sym typeface="Times New Roman"/>
            </a:endParaRPr>
          </a:p>
        </p:txBody>
      </p:sp>
      <p:sp>
        <p:nvSpPr>
          <p:cNvPr id="97" name="Google Shape;97;p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pPr marL="0" lvl="0" indent="0" algn="r" rtl="0">
                <a:lnSpc>
                  <a:spcPct val="100000"/>
                </a:lnSpc>
                <a:spcBef>
                  <a:spcPts val="0"/>
                </a:spcBef>
                <a:spcAft>
                  <a:spcPts val="0"/>
                </a:spcAft>
                <a:buSzPts val="1200"/>
                <a:buNone/>
              </a:pPr>
              <a:t>3</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p15"/>
          <p:cNvSpPr txBox="1">
            <a:spLocks noGrp="1"/>
          </p:cNvSpPr>
          <p:nvPr>
            <p:ph type="body" idx="1"/>
          </p:nvPr>
        </p:nvSpPr>
        <p:spPr>
          <a:xfrm>
            <a:off x="152400" y="76200"/>
            <a:ext cx="8763000" cy="6629400"/>
          </a:xfrm>
          <a:prstGeom prst="rect">
            <a:avLst/>
          </a:prstGeom>
          <a:noFill/>
          <a:ln>
            <a:noFill/>
          </a:ln>
        </p:spPr>
        <p:txBody>
          <a:bodyPr spcFirstLastPara="1" wrap="square" lIns="91425" tIns="45700" rIns="91425" bIns="45700" anchor="t" anchorCtr="0">
            <a:noAutofit/>
          </a:bodyPr>
          <a:lstStyle/>
          <a:p>
            <a:pPr marL="342900" marR="0" lvl="0" indent="-342900" algn="just" rtl="0">
              <a:lnSpc>
                <a:spcPct val="100000"/>
              </a:lnSpc>
              <a:spcBef>
                <a:spcPts val="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Compute the gradient of these errors and use them to decide how much to update each weight in the network. </a:t>
            </a:r>
            <a:endParaRPr sz="2400" b="0" i="0" u="none">
              <a:solidFill>
                <a:schemeClr val="dk1"/>
              </a:solidFill>
              <a:latin typeface="Calibri"/>
              <a:ea typeface="Calibri"/>
              <a:cs typeface="Calibri"/>
              <a:sym typeface="Calibri"/>
            </a:endParaRPr>
          </a:p>
          <a:p>
            <a:pPr marL="342900" marR="0" lvl="0" indent="-342900" algn="just" rtl="0">
              <a:lnSpc>
                <a:spcPct val="100000"/>
              </a:lnSpc>
              <a:spcBef>
                <a:spcPts val="48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We will do that first for the nodes connected to the output layer, and after we have updated those, we will work </a:t>
            </a:r>
            <a:r>
              <a:rPr lang="en-US" sz="2400" b="0" i="1" u="none">
                <a:solidFill>
                  <a:schemeClr val="dk1"/>
                </a:solidFill>
                <a:latin typeface="Calibri"/>
                <a:ea typeface="Calibri"/>
                <a:cs typeface="Calibri"/>
                <a:sym typeface="Calibri"/>
              </a:rPr>
              <a:t>backwards through the network until we get back to the </a:t>
            </a:r>
            <a:r>
              <a:rPr lang="en-US" sz="2400" b="0" i="0" u="none">
                <a:solidFill>
                  <a:schemeClr val="dk1"/>
                </a:solidFill>
                <a:latin typeface="Calibri"/>
                <a:ea typeface="Calibri"/>
                <a:cs typeface="Calibri"/>
                <a:sym typeface="Calibri"/>
              </a:rPr>
              <a:t>inputs again. </a:t>
            </a:r>
            <a:endParaRPr sz="2400" b="0" i="0" u="none">
              <a:solidFill>
                <a:schemeClr val="dk1"/>
              </a:solidFill>
              <a:latin typeface="Calibri"/>
              <a:ea typeface="Calibri"/>
              <a:cs typeface="Calibri"/>
              <a:sym typeface="Calibri"/>
            </a:endParaRPr>
          </a:p>
          <a:p>
            <a:pPr marL="342900" marR="0" lvl="0" indent="-342900" algn="just" rtl="0">
              <a:lnSpc>
                <a:spcPct val="100000"/>
              </a:lnSpc>
              <a:spcBef>
                <a:spcPts val="48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There are just two problems:</a:t>
            </a:r>
            <a:endParaRPr sz="2400" b="0" i="0" u="none">
              <a:solidFill>
                <a:schemeClr val="dk1"/>
              </a:solidFill>
              <a:latin typeface="Calibri"/>
              <a:ea typeface="Calibri"/>
              <a:cs typeface="Calibri"/>
              <a:sym typeface="Calibri"/>
            </a:endParaRPr>
          </a:p>
          <a:p>
            <a:pPr marL="342900" marR="0" lvl="0" indent="-342900" algn="just" rtl="0">
              <a:lnSpc>
                <a:spcPct val="100000"/>
              </a:lnSpc>
              <a:spcBef>
                <a:spcPts val="480"/>
              </a:spcBef>
              <a:spcAft>
                <a:spcPts val="0"/>
              </a:spcAft>
              <a:buClr>
                <a:schemeClr val="dk1"/>
              </a:buClr>
              <a:buSzPts val="2400"/>
              <a:buFont typeface="Arial"/>
              <a:buNone/>
            </a:pPr>
            <a:r>
              <a:rPr lang="en-US" sz="2400" b="0" i="0" u="none">
                <a:solidFill>
                  <a:schemeClr val="dk1"/>
                </a:solidFill>
                <a:latin typeface="Calibri"/>
                <a:ea typeface="Calibri"/>
                <a:cs typeface="Calibri"/>
                <a:sym typeface="Calibri"/>
              </a:rPr>
              <a:t> 	• for the output neurons, we don’t know the inputs.</a:t>
            </a:r>
            <a:endParaRPr sz="2400" b="0" i="0" u="none">
              <a:solidFill>
                <a:schemeClr val="dk1"/>
              </a:solidFill>
              <a:latin typeface="Calibri"/>
              <a:ea typeface="Calibri"/>
              <a:cs typeface="Calibri"/>
              <a:sym typeface="Calibri"/>
            </a:endParaRPr>
          </a:p>
          <a:p>
            <a:pPr marL="342900" marR="0" lvl="0" indent="-342900" algn="just" rtl="0">
              <a:lnSpc>
                <a:spcPct val="100000"/>
              </a:lnSpc>
              <a:spcBef>
                <a:spcPts val="480"/>
              </a:spcBef>
              <a:spcAft>
                <a:spcPts val="0"/>
              </a:spcAft>
              <a:buClr>
                <a:schemeClr val="dk1"/>
              </a:buClr>
              <a:buSzPts val="2400"/>
              <a:buFont typeface="Arial"/>
              <a:buNone/>
            </a:pPr>
            <a:r>
              <a:rPr lang="en-US" sz="2400" b="0" i="0" u="none">
                <a:solidFill>
                  <a:schemeClr val="dk1"/>
                </a:solidFill>
                <a:latin typeface="Calibri"/>
                <a:ea typeface="Calibri"/>
                <a:cs typeface="Calibri"/>
                <a:sym typeface="Calibri"/>
              </a:rPr>
              <a:t>	• for the hidden neurons, we don’t know the targets; for extra hidden layers, we know neither the inputs nor the targets, but even this won’t matter for the algorithm we derive.</a:t>
            </a:r>
            <a:endParaRPr sz="2400" b="0" i="0" u="none">
              <a:solidFill>
                <a:schemeClr val="dk1"/>
              </a:solidFill>
              <a:latin typeface="Calibri"/>
              <a:ea typeface="Calibri"/>
              <a:cs typeface="Calibri"/>
              <a:sym typeface="Calibri"/>
            </a:endParaRPr>
          </a:p>
          <a:p>
            <a:pPr marL="342900" marR="0" lvl="0" indent="-342900" algn="just" rtl="0">
              <a:lnSpc>
                <a:spcPct val="100000"/>
              </a:lnSpc>
              <a:spcBef>
                <a:spcPts val="48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The chain rule of differentiation tells us that if we want to know how the error changes as we vary the weights, we can think about how the error changes as we vary the inputs to the weights, and multiply this by how those input values change as we vary the weights. </a:t>
            </a:r>
            <a:endParaRPr sz="2400" b="0" i="0" u="none">
              <a:solidFill>
                <a:schemeClr val="dk1"/>
              </a:solidFill>
              <a:latin typeface="Calibri"/>
              <a:ea typeface="Calibri"/>
              <a:cs typeface="Calibri"/>
              <a:sym typeface="Calibri"/>
            </a:endParaRPr>
          </a:p>
          <a:p>
            <a:pPr marL="342900" marR="0" lvl="0" indent="-342900" algn="just" rtl="0">
              <a:lnSpc>
                <a:spcPct val="100000"/>
              </a:lnSpc>
              <a:spcBef>
                <a:spcPts val="48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This is useful because it lets us calculate all of the derivatives that we want to:</a:t>
            </a:r>
            <a:endParaRPr sz="2400" b="0" i="0" u="none">
              <a:solidFill>
                <a:schemeClr val="dk1"/>
              </a:solidFill>
              <a:latin typeface="Calibri"/>
              <a:ea typeface="Calibri"/>
              <a:cs typeface="Calibri"/>
              <a:sym typeface="Calibri"/>
            </a:endParaRPr>
          </a:p>
        </p:txBody>
      </p:sp>
      <p:sp>
        <p:nvSpPr>
          <p:cNvPr id="293" name="Google Shape;293;p1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pPr marL="0" lvl="0" indent="0" algn="r" rtl="0">
                <a:lnSpc>
                  <a:spcPct val="100000"/>
                </a:lnSpc>
                <a:spcBef>
                  <a:spcPts val="0"/>
                </a:spcBef>
                <a:spcAft>
                  <a:spcPts val="0"/>
                </a:spcAft>
                <a:buSzPts val="1200"/>
                <a:buNone/>
              </a:pPr>
              <a:t>30</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Google Shape;298;p16"/>
          <p:cNvSpPr txBox="1">
            <a:spLocks noGrp="1"/>
          </p:cNvSpPr>
          <p:nvPr>
            <p:ph type="body" idx="1"/>
          </p:nvPr>
        </p:nvSpPr>
        <p:spPr>
          <a:xfrm>
            <a:off x="152400" y="228600"/>
            <a:ext cx="8839200" cy="6477000"/>
          </a:xfrm>
          <a:prstGeom prst="rect">
            <a:avLst/>
          </a:prstGeom>
          <a:noFill/>
          <a:ln>
            <a:noFill/>
          </a:ln>
        </p:spPr>
        <p:txBody>
          <a:bodyPr spcFirstLastPara="1" wrap="square" lIns="91425" tIns="45700" rIns="91425" bIns="45700" anchor="t" anchorCtr="0">
            <a:noAutofit/>
          </a:bodyPr>
          <a:lstStyle/>
          <a:p>
            <a:pPr marL="342900" marR="0" lvl="0" indent="-342900" algn="just" rtl="0">
              <a:lnSpc>
                <a:spcPct val="100000"/>
              </a:lnSpc>
              <a:spcBef>
                <a:spcPts val="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we can write the activations of the output nodes in terms of the activations of the hidden nodes and the output weights, and then we can send the error calculations back through the network to the hidden layer to decide what the target outputs were for those neurons.</a:t>
            </a:r>
            <a:endParaRPr sz="2400" b="0" i="0" u="none">
              <a:solidFill>
                <a:schemeClr val="dk1"/>
              </a:solidFill>
              <a:latin typeface="Calibri"/>
              <a:ea typeface="Calibri"/>
              <a:cs typeface="Calibri"/>
              <a:sym typeface="Calibri"/>
            </a:endParaRPr>
          </a:p>
          <a:p>
            <a:pPr marL="342900" marR="0" lvl="0" indent="-342900" algn="just" rtl="0">
              <a:lnSpc>
                <a:spcPct val="100000"/>
              </a:lnSpc>
              <a:spcBef>
                <a:spcPts val="48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Do exactly the same computations if the network has extra hidden layers between the inputs and the outputs. </a:t>
            </a:r>
            <a:endParaRPr sz="2400" b="0" i="0" u="none">
              <a:solidFill>
                <a:schemeClr val="dk1"/>
              </a:solidFill>
              <a:latin typeface="Calibri"/>
              <a:ea typeface="Calibri"/>
              <a:cs typeface="Calibri"/>
              <a:sym typeface="Calibri"/>
            </a:endParaRPr>
          </a:p>
          <a:p>
            <a:pPr marL="342900" marR="0" lvl="0" indent="-342900" algn="just" rtl="0">
              <a:lnSpc>
                <a:spcPct val="100000"/>
              </a:lnSpc>
              <a:spcBef>
                <a:spcPts val="48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It gets harder to keep track of which functions we should be differentiating, but there are no new tricks needed.</a:t>
            </a:r>
            <a:endParaRPr sz="2400" b="0" i="0" u="none">
              <a:solidFill>
                <a:schemeClr val="dk1"/>
              </a:solidFill>
              <a:latin typeface="Calibri"/>
              <a:ea typeface="Calibri"/>
              <a:cs typeface="Calibri"/>
              <a:sym typeface="Calibri"/>
            </a:endParaRPr>
          </a:p>
          <a:p>
            <a:pPr marL="342900" marR="0" lvl="0" indent="-342900" algn="just" rtl="0">
              <a:lnSpc>
                <a:spcPct val="100000"/>
              </a:lnSpc>
              <a:spcBef>
                <a:spcPts val="48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Compute the gradients of the errors with respect to the weights, so that we change the weights so that we go downhill, which makes the errors get smaller. </a:t>
            </a:r>
            <a:endParaRPr sz="2400" b="0" i="0" u="none">
              <a:solidFill>
                <a:schemeClr val="dk1"/>
              </a:solidFill>
              <a:latin typeface="Calibri"/>
              <a:ea typeface="Calibri"/>
              <a:cs typeface="Calibri"/>
              <a:sym typeface="Calibri"/>
            </a:endParaRPr>
          </a:p>
          <a:p>
            <a:pPr marL="342900" marR="0" lvl="0" indent="-342900" algn="just" rtl="0">
              <a:lnSpc>
                <a:spcPct val="100000"/>
              </a:lnSpc>
              <a:spcBef>
                <a:spcPts val="48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We do this by differentiating the error function with respect to the weights, but we can’t do this directly, so we have to apply the chain rule and differentiate with respect to things that we know. </a:t>
            </a:r>
            <a:endParaRPr sz="2400" b="0" i="0" u="none">
              <a:solidFill>
                <a:schemeClr val="dk1"/>
              </a:solidFill>
              <a:latin typeface="Calibri"/>
              <a:ea typeface="Calibri"/>
              <a:cs typeface="Calibri"/>
              <a:sym typeface="Calibri"/>
            </a:endParaRPr>
          </a:p>
        </p:txBody>
      </p:sp>
      <p:sp>
        <p:nvSpPr>
          <p:cNvPr id="299" name="Google Shape;299;p1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pPr marL="0" lvl="0" indent="0" algn="r" rtl="0">
                <a:lnSpc>
                  <a:spcPct val="100000"/>
                </a:lnSpc>
                <a:spcBef>
                  <a:spcPts val="0"/>
                </a:spcBef>
                <a:spcAft>
                  <a:spcPts val="0"/>
                </a:spcAft>
                <a:buSzPts val="1200"/>
                <a:buNone/>
              </a:pPr>
              <a:t>31</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p17"/>
          <p:cNvSpPr txBox="1">
            <a:spLocks noGrp="1"/>
          </p:cNvSpPr>
          <p:nvPr>
            <p:ph type="body" idx="1"/>
          </p:nvPr>
        </p:nvSpPr>
        <p:spPr>
          <a:xfrm>
            <a:off x="152400" y="228600"/>
            <a:ext cx="8763000" cy="6477000"/>
          </a:xfrm>
          <a:prstGeom prst="rect">
            <a:avLst/>
          </a:prstGeom>
          <a:noFill/>
          <a:ln>
            <a:noFill/>
          </a:ln>
        </p:spPr>
        <p:txBody>
          <a:bodyPr spcFirstLastPara="1" wrap="square" lIns="91425" tIns="45700" rIns="91425" bIns="45700" anchor="t" anchorCtr="0">
            <a:noAutofit/>
          </a:bodyPr>
          <a:lstStyle/>
          <a:p>
            <a:pPr marL="342900" marR="0" lvl="0" indent="-342900" algn="just" rtl="0">
              <a:lnSpc>
                <a:spcPct val="100000"/>
              </a:lnSpc>
              <a:spcBef>
                <a:spcPts val="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This leads to two different update functions, one for each of the sets of weights, and we just apply these backwards through the network, starting at the outputs and ending up back at the inputs.</a:t>
            </a:r>
            <a:endParaRPr sz="2400" b="0" i="0" u="none">
              <a:solidFill>
                <a:schemeClr val="dk1"/>
              </a:solidFill>
              <a:latin typeface="Calibri"/>
              <a:ea typeface="Calibri"/>
              <a:cs typeface="Calibri"/>
              <a:sym typeface="Calibri"/>
            </a:endParaRPr>
          </a:p>
          <a:p>
            <a:pPr marL="342900" marR="0" lvl="0" indent="-342900" algn="just" rtl="0">
              <a:lnSpc>
                <a:spcPct val="100000"/>
              </a:lnSpc>
              <a:spcBef>
                <a:spcPts val="640"/>
              </a:spcBef>
              <a:spcAft>
                <a:spcPts val="0"/>
              </a:spcAft>
              <a:buClr>
                <a:schemeClr val="dk1"/>
              </a:buClr>
              <a:buSzPts val="3200"/>
              <a:buFont typeface="Arial"/>
              <a:buNone/>
            </a:pPr>
            <a:endParaRPr sz="3200" b="0" i="0" u="none">
              <a:solidFill>
                <a:srgbClr val="FF0000"/>
              </a:solidFill>
              <a:latin typeface="Calibri"/>
              <a:ea typeface="Calibri"/>
              <a:cs typeface="Calibri"/>
              <a:sym typeface="Calibri"/>
            </a:endParaRPr>
          </a:p>
          <a:p>
            <a:pPr marL="342900" marR="0" lvl="0" indent="-342900" algn="just" rtl="0">
              <a:lnSpc>
                <a:spcPct val="100000"/>
              </a:lnSpc>
              <a:spcBef>
                <a:spcPts val="640"/>
              </a:spcBef>
              <a:spcAft>
                <a:spcPts val="0"/>
              </a:spcAft>
              <a:buClr>
                <a:srgbClr val="FF0000"/>
              </a:buClr>
              <a:buSzPts val="3200"/>
              <a:buFont typeface="Arial"/>
              <a:buNone/>
            </a:pPr>
            <a:r>
              <a:rPr lang="en-US" sz="3200" b="0" i="0" u="none">
                <a:solidFill>
                  <a:srgbClr val="FF0000"/>
                </a:solidFill>
                <a:latin typeface="Calibri"/>
                <a:ea typeface="Calibri"/>
                <a:cs typeface="Calibri"/>
                <a:sym typeface="Calibri"/>
              </a:rPr>
              <a:t>The Multi-layer Perceptron Algorithm</a:t>
            </a:r>
            <a:endParaRPr sz="3200" b="0" i="0" u="none">
              <a:solidFill>
                <a:srgbClr val="FF0000"/>
              </a:solidFill>
              <a:latin typeface="Calibri"/>
              <a:ea typeface="Calibri"/>
              <a:cs typeface="Calibri"/>
              <a:sym typeface="Calibri"/>
            </a:endParaRPr>
          </a:p>
          <a:p>
            <a:pPr marL="342900" marR="0" lvl="0" indent="-342900" algn="just" rtl="0">
              <a:lnSpc>
                <a:spcPct val="100000"/>
              </a:lnSpc>
              <a:spcBef>
                <a:spcPts val="48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Look at some practical issues, such as how much training data is needed, how much training time is needed, and how to choose the correct size of network. </a:t>
            </a:r>
            <a:endParaRPr sz="2400" b="0" i="0" u="none">
              <a:solidFill>
                <a:schemeClr val="dk1"/>
              </a:solidFill>
              <a:latin typeface="Calibri"/>
              <a:ea typeface="Calibri"/>
              <a:cs typeface="Calibri"/>
              <a:sym typeface="Calibri"/>
            </a:endParaRPr>
          </a:p>
          <a:p>
            <a:pPr marL="342900" marR="0" lvl="0" indent="-342900" algn="just" rtl="0">
              <a:lnSpc>
                <a:spcPct val="100000"/>
              </a:lnSpc>
              <a:spcBef>
                <a:spcPts val="48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We will assume that there are </a:t>
            </a:r>
            <a:r>
              <a:rPr lang="en-US" sz="2400" b="0" i="1" u="none">
                <a:solidFill>
                  <a:schemeClr val="dk1"/>
                </a:solidFill>
                <a:latin typeface="Calibri"/>
                <a:ea typeface="Calibri"/>
                <a:cs typeface="Calibri"/>
                <a:sym typeface="Calibri"/>
              </a:rPr>
              <a:t>L input nodes, plus the bias, M hidden nodes, also plus a bias, and N output nodes, so </a:t>
            </a:r>
            <a:r>
              <a:rPr lang="en-US" sz="2400" b="0" i="0" u="none">
                <a:solidFill>
                  <a:schemeClr val="dk1"/>
                </a:solidFill>
                <a:latin typeface="Calibri"/>
                <a:ea typeface="Calibri"/>
                <a:cs typeface="Calibri"/>
                <a:sym typeface="Calibri"/>
              </a:rPr>
              <a:t>that there are (</a:t>
            </a:r>
            <a:r>
              <a:rPr lang="en-US" sz="2400" b="0" i="1" u="none">
                <a:solidFill>
                  <a:schemeClr val="dk1"/>
                </a:solidFill>
                <a:latin typeface="Calibri"/>
                <a:ea typeface="Calibri"/>
                <a:cs typeface="Calibri"/>
                <a:sym typeface="Calibri"/>
              </a:rPr>
              <a:t>L+1)×M weights between the input and the hidden layer and (M+1)×N </a:t>
            </a:r>
            <a:r>
              <a:rPr lang="en-US" sz="2400" b="0" i="0" u="none">
                <a:solidFill>
                  <a:schemeClr val="dk1"/>
                </a:solidFill>
                <a:latin typeface="Calibri"/>
                <a:ea typeface="Calibri"/>
                <a:cs typeface="Calibri"/>
                <a:sym typeface="Calibri"/>
              </a:rPr>
              <a:t>between the hidden layer and the output. </a:t>
            </a:r>
            <a:endParaRPr sz="2400" b="0" i="0" u="none">
              <a:solidFill>
                <a:schemeClr val="dk1"/>
              </a:solidFill>
              <a:latin typeface="Calibri"/>
              <a:ea typeface="Calibri"/>
              <a:cs typeface="Calibri"/>
              <a:sym typeface="Calibri"/>
            </a:endParaRPr>
          </a:p>
          <a:p>
            <a:pPr marL="342900" marR="0" lvl="0" indent="-342900" algn="l" rtl="0">
              <a:lnSpc>
                <a:spcPct val="100000"/>
              </a:lnSpc>
              <a:spcBef>
                <a:spcPts val="48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The sums will start from 0 if they include the bias nodes and 1 otherwise, and run up to </a:t>
            </a:r>
            <a:r>
              <a:rPr lang="en-US" sz="2400" b="0" i="1" u="none">
                <a:solidFill>
                  <a:schemeClr val="dk1"/>
                </a:solidFill>
                <a:latin typeface="Calibri"/>
                <a:ea typeface="Calibri"/>
                <a:cs typeface="Calibri"/>
                <a:sym typeface="Calibri"/>
              </a:rPr>
              <a:t>L,M, or N, so that x</a:t>
            </a:r>
            <a:r>
              <a:rPr lang="en-US" sz="2400" b="0" i="1" u="none" baseline="-25000">
                <a:solidFill>
                  <a:schemeClr val="dk1"/>
                </a:solidFill>
                <a:latin typeface="Calibri"/>
                <a:ea typeface="Calibri"/>
                <a:cs typeface="Calibri"/>
                <a:sym typeface="Calibri"/>
              </a:rPr>
              <a:t>0</a:t>
            </a:r>
            <a:r>
              <a:rPr lang="en-US" sz="2400" b="0" i="1" u="none">
                <a:solidFill>
                  <a:schemeClr val="dk1"/>
                </a:solidFill>
                <a:latin typeface="Calibri"/>
                <a:ea typeface="Calibri"/>
                <a:cs typeface="Calibri"/>
                <a:sym typeface="Calibri"/>
              </a:rPr>
              <a:t> = −1 is the </a:t>
            </a:r>
            <a:r>
              <a:rPr lang="en-US" sz="2400" b="0" i="0" u="none">
                <a:solidFill>
                  <a:schemeClr val="dk1"/>
                </a:solidFill>
                <a:latin typeface="Calibri"/>
                <a:ea typeface="Calibri"/>
                <a:cs typeface="Calibri"/>
                <a:sym typeface="Calibri"/>
              </a:rPr>
              <a:t>bias input, and </a:t>
            </a:r>
            <a:r>
              <a:rPr lang="en-US" sz="2400" b="0" i="1" u="none">
                <a:solidFill>
                  <a:schemeClr val="dk1"/>
                </a:solidFill>
                <a:latin typeface="Calibri"/>
                <a:ea typeface="Calibri"/>
                <a:cs typeface="Calibri"/>
                <a:sym typeface="Calibri"/>
              </a:rPr>
              <a:t>a</a:t>
            </a:r>
            <a:r>
              <a:rPr lang="en-US" sz="2400" b="0" i="1" u="none" baseline="-25000">
                <a:solidFill>
                  <a:schemeClr val="dk1"/>
                </a:solidFill>
                <a:latin typeface="Calibri"/>
                <a:ea typeface="Calibri"/>
                <a:cs typeface="Calibri"/>
                <a:sym typeface="Calibri"/>
              </a:rPr>
              <a:t>0</a:t>
            </a:r>
            <a:r>
              <a:rPr lang="en-US" sz="2400" b="0" i="1" u="none">
                <a:solidFill>
                  <a:schemeClr val="dk1"/>
                </a:solidFill>
                <a:latin typeface="Calibri"/>
                <a:ea typeface="Calibri"/>
                <a:cs typeface="Calibri"/>
                <a:sym typeface="Calibri"/>
              </a:rPr>
              <a:t> = −1 is the bias hidden node. </a:t>
            </a:r>
            <a:endParaRPr sz="2400" b="0" i="1" u="none">
              <a:solidFill>
                <a:schemeClr val="dk1"/>
              </a:solidFill>
              <a:latin typeface="Calibri"/>
              <a:ea typeface="Calibri"/>
              <a:cs typeface="Calibri"/>
              <a:sym typeface="Calibri"/>
            </a:endParaRPr>
          </a:p>
          <a:p>
            <a:pPr marL="342900" marR="0" lvl="0" indent="-190500" algn="l" rtl="0">
              <a:lnSpc>
                <a:spcPct val="100000"/>
              </a:lnSpc>
              <a:spcBef>
                <a:spcPts val="480"/>
              </a:spcBef>
              <a:spcAft>
                <a:spcPts val="0"/>
              </a:spcAft>
              <a:buClr>
                <a:schemeClr val="dk1"/>
              </a:buClr>
              <a:buSzPts val="2400"/>
              <a:buFont typeface="Arial"/>
              <a:buNone/>
            </a:pPr>
            <a:endParaRPr sz="2400" b="0" i="1" u="none">
              <a:solidFill>
                <a:schemeClr val="dk1"/>
              </a:solidFill>
              <a:latin typeface="Calibri"/>
              <a:ea typeface="Calibri"/>
              <a:cs typeface="Calibri"/>
              <a:sym typeface="Calibri"/>
            </a:endParaRPr>
          </a:p>
        </p:txBody>
      </p:sp>
      <p:sp>
        <p:nvSpPr>
          <p:cNvPr id="305" name="Google Shape;305;p1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pPr marL="0" lvl="0" indent="0" algn="r" rtl="0">
                <a:lnSpc>
                  <a:spcPct val="100000"/>
                </a:lnSpc>
                <a:spcBef>
                  <a:spcPts val="0"/>
                </a:spcBef>
                <a:spcAft>
                  <a:spcPts val="0"/>
                </a:spcAft>
                <a:buSzPts val="1200"/>
                <a:buNone/>
              </a:pPr>
              <a:t>32</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Google Shape;310;p18"/>
          <p:cNvSpPr txBox="1">
            <a:spLocks noGrp="1"/>
          </p:cNvSpPr>
          <p:nvPr>
            <p:ph type="body" idx="1"/>
          </p:nvPr>
        </p:nvSpPr>
        <p:spPr>
          <a:xfrm>
            <a:off x="152400" y="152400"/>
            <a:ext cx="8763000" cy="6172200"/>
          </a:xfrm>
          <a:prstGeom prst="rect">
            <a:avLst/>
          </a:prstGeom>
          <a:noFill/>
          <a:ln>
            <a:noFill/>
          </a:ln>
        </p:spPr>
        <p:txBody>
          <a:bodyPr spcFirstLastPara="1" wrap="square" lIns="91425" tIns="45700" rIns="91425" bIns="45700" anchor="t" anchorCtr="0">
            <a:noAutofit/>
          </a:bodyPr>
          <a:lstStyle/>
          <a:p>
            <a:pPr marL="342900" marR="0" lvl="0" indent="-342900" algn="just" rtl="0">
              <a:lnSpc>
                <a:spcPct val="100000"/>
              </a:lnSpc>
              <a:spcBef>
                <a:spcPts val="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The algorithm that is described could have any number of hidden layers, in which case there might be several values for </a:t>
            </a:r>
            <a:r>
              <a:rPr lang="en-US" sz="2400" b="0" i="1" u="none">
                <a:solidFill>
                  <a:schemeClr val="dk1"/>
                </a:solidFill>
                <a:latin typeface="Calibri"/>
                <a:ea typeface="Calibri"/>
                <a:cs typeface="Calibri"/>
                <a:sym typeface="Calibri"/>
              </a:rPr>
              <a:t>M, and </a:t>
            </a:r>
            <a:r>
              <a:rPr lang="en-US" sz="2400" b="0" i="0" u="none">
                <a:solidFill>
                  <a:schemeClr val="dk1"/>
                </a:solidFill>
                <a:latin typeface="Calibri"/>
                <a:ea typeface="Calibri"/>
                <a:cs typeface="Calibri"/>
                <a:sym typeface="Calibri"/>
              </a:rPr>
              <a:t>extra sets of weights between the hidden layers. </a:t>
            </a:r>
            <a:endParaRPr sz="2400" b="0" i="0" u="none">
              <a:solidFill>
                <a:schemeClr val="dk1"/>
              </a:solidFill>
              <a:latin typeface="Calibri"/>
              <a:ea typeface="Calibri"/>
              <a:cs typeface="Calibri"/>
              <a:sym typeface="Calibri"/>
            </a:endParaRPr>
          </a:p>
          <a:p>
            <a:pPr marL="342900" marR="0" lvl="0" indent="-342900" algn="just" rtl="0">
              <a:lnSpc>
                <a:spcPct val="100000"/>
              </a:lnSpc>
              <a:spcBef>
                <a:spcPts val="48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We will also use </a:t>
            </a:r>
            <a:r>
              <a:rPr lang="en-US" sz="2400" b="0" i="1" u="none">
                <a:solidFill>
                  <a:schemeClr val="dk1"/>
                </a:solidFill>
                <a:latin typeface="Calibri"/>
                <a:ea typeface="Calibri"/>
                <a:cs typeface="Calibri"/>
                <a:sym typeface="Calibri"/>
              </a:rPr>
              <a:t>i, j, k to index the nodes </a:t>
            </a:r>
            <a:r>
              <a:rPr lang="en-US" sz="2400" b="0" i="0" u="none">
                <a:solidFill>
                  <a:schemeClr val="dk1"/>
                </a:solidFill>
                <a:latin typeface="Calibri"/>
                <a:ea typeface="Calibri"/>
                <a:cs typeface="Calibri"/>
                <a:sym typeface="Calibri"/>
              </a:rPr>
              <a:t>in each layer in the sums, and the corresponding Greek letters                      </a:t>
            </a:r>
            <a:r>
              <a:rPr lang="en-US" sz="2400" b="0" i="1" u="none">
                <a:solidFill>
                  <a:schemeClr val="dk1"/>
                </a:solidFill>
                <a:latin typeface="Calibri"/>
                <a:ea typeface="Calibri"/>
                <a:cs typeface="Calibri"/>
                <a:sym typeface="Calibri"/>
              </a:rPr>
              <a:t>for fixed indices.</a:t>
            </a:r>
            <a:endParaRPr sz="2400" b="0" i="1" u="none">
              <a:solidFill>
                <a:schemeClr val="dk1"/>
              </a:solidFill>
              <a:latin typeface="Calibri"/>
              <a:ea typeface="Calibri"/>
              <a:cs typeface="Calibri"/>
              <a:sym typeface="Calibri"/>
            </a:endParaRPr>
          </a:p>
          <a:p>
            <a:pPr marL="342900" marR="0" lvl="0" indent="-190500" algn="just" rtl="0">
              <a:lnSpc>
                <a:spcPct val="100000"/>
              </a:lnSpc>
              <a:spcBef>
                <a:spcPts val="480"/>
              </a:spcBef>
              <a:spcAft>
                <a:spcPts val="0"/>
              </a:spcAft>
              <a:buClr>
                <a:schemeClr val="dk1"/>
              </a:buClr>
              <a:buSzPts val="2400"/>
              <a:buFont typeface="Arial"/>
              <a:buNone/>
            </a:pPr>
            <a:endParaRPr sz="2400" b="0" i="0" u="none">
              <a:solidFill>
                <a:schemeClr val="dk1"/>
              </a:solidFill>
              <a:latin typeface="Calibri"/>
              <a:ea typeface="Calibri"/>
              <a:cs typeface="Calibri"/>
              <a:sym typeface="Calibri"/>
            </a:endParaRPr>
          </a:p>
          <a:p>
            <a:pPr marL="342900" marR="0" lvl="0" indent="-342900" algn="just" rtl="0">
              <a:lnSpc>
                <a:spcPct val="100000"/>
              </a:lnSpc>
              <a:spcBef>
                <a:spcPts val="48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Quick summary of how the algorithm works, and then the full MLP training algorithm using back-propagation of error is described.</a:t>
            </a:r>
            <a:endParaRPr sz="2400" b="0" i="0" u="none">
              <a:solidFill>
                <a:schemeClr val="dk1"/>
              </a:solidFill>
              <a:latin typeface="Calibri"/>
              <a:ea typeface="Calibri"/>
              <a:cs typeface="Calibri"/>
              <a:sym typeface="Calibri"/>
            </a:endParaRPr>
          </a:p>
          <a:p>
            <a:pPr marL="342900" marR="0" lvl="0" indent="-342900" algn="just" rtl="0">
              <a:lnSpc>
                <a:spcPct val="100000"/>
              </a:lnSpc>
              <a:spcBef>
                <a:spcPts val="48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1. an input vector is put into the input nodes</a:t>
            </a:r>
            <a:endParaRPr sz="2400" b="0" i="0" u="none">
              <a:solidFill>
                <a:schemeClr val="dk1"/>
              </a:solidFill>
              <a:latin typeface="Calibri"/>
              <a:ea typeface="Calibri"/>
              <a:cs typeface="Calibri"/>
              <a:sym typeface="Calibri"/>
            </a:endParaRPr>
          </a:p>
          <a:p>
            <a:pPr marL="342900" marR="0" lvl="0" indent="-342900" algn="just" rtl="0">
              <a:lnSpc>
                <a:spcPct val="100000"/>
              </a:lnSpc>
              <a:spcBef>
                <a:spcPts val="48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2. the inputs are fed </a:t>
            </a:r>
            <a:r>
              <a:rPr lang="en-US" sz="2400" b="0" i="1" u="none">
                <a:solidFill>
                  <a:schemeClr val="dk1"/>
                </a:solidFill>
                <a:latin typeface="Calibri"/>
                <a:ea typeface="Calibri"/>
                <a:cs typeface="Calibri"/>
                <a:sym typeface="Calibri"/>
              </a:rPr>
              <a:t>forward through the network (Figure 4.6)</a:t>
            </a:r>
            <a:endParaRPr sz="2400" b="0" i="1" u="none">
              <a:solidFill>
                <a:schemeClr val="dk1"/>
              </a:solidFill>
              <a:latin typeface="Calibri"/>
              <a:ea typeface="Calibri"/>
              <a:cs typeface="Calibri"/>
              <a:sym typeface="Calibri"/>
            </a:endParaRPr>
          </a:p>
          <a:p>
            <a:pPr marL="342900" marR="0" lvl="0" indent="-342900" algn="just" rtl="0">
              <a:lnSpc>
                <a:spcPct val="100000"/>
              </a:lnSpc>
              <a:spcBef>
                <a:spcPts val="480"/>
              </a:spcBef>
              <a:spcAft>
                <a:spcPts val="0"/>
              </a:spcAft>
              <a:buClr>
                <a:schemeClr val="dk1"/>
              </a:buClr>
              <a:buSzPts val="2400"/>
              <a:buFont typeface="Arial"/>
              <a:buNone/>
            </a:pPr>
            <a:r>
              <a:rPr lang="en-US" sz="2400" b="0" i="0" u="none">
                <a:solidFill>
                  <a:schemeClr val="dk1"/>
                </a:solidFill>
                <a:latin typeface="Calibri"/>
                <a:ea typeface="Calibri"/>
                <a:cs typeface="Calibri"/>
                <a:sym typeface="Calibri"/>
              </a:rPr>
              <a:t>	• the inputs and the first-layer weights (here labelled as </a:t>
            </a:r>
            <a:r>
              <a:rPr lang="en-US" sz="2400" b="0" i="1" u="none">
                <a:solidFill>
                  <a:schemeClr val="dk1"/>
                </a:solidFill>
                <a:latin typeface="Calibri"/>
                <a:ea typeface="Calibri"/>
                <a:cs typeface="Calibri"/>
                <a:sym typeface="Calibri"/>
              </a:rPr>
              <a:t>v) are used to decide </a:t>
            </a:r>
            <a:r>
              <a:rPr lang="en-US" sz="2400" b="0" i="0" u="none">
                <a:solidFill>
                  <a:schemeClr val="dk1"/>
                </a:solidFill>
                <a:latin typeface="Calibri"/>
                <a:ea typeface="Calibri"/>
                <a:cs typeface="Calibri"/>
                <a:sym typeface="Calibri"/>
              </a:rPr>
              <a:t>whether the hidden nodes fire or not. The activation function </a:t>
            </a:r>
            <a:r>
              <a:rPr lang="en-US" sz="2400" b="0" i="1" u="none">
                <a:solidFill>
                  <a:schemeClr val="dk1"/>
                </a:solidFill>
                <a:latin typeface="Calibri"/>
                <a:ea typeface="Calibri"/>
                <a:cs typeface="Calibri"/>
                <a:sym typeface="Calibri"/>
              </a:rPr>
              <a:t>g(·) is the sigmoid </a:t>
            </a:r>
            <a:r>
              <a:rPr lang="en-US" sz="2400" b="0" i="0" u="none">
                <a:solidFill>
                  <a:schemeClr val="dk1"/>
                </a:solidFill>
                <a:latin typeface="Calibri"/>
                <a:ea typeface="Calibri"/>
                <a:cs typeface="Calibri"/>
                <a:sym typeface="Calibri"/>
              </a:rPr>
              <a:t>function given in Equation (4.2) above</a:t>
            </a:r>
            <a:endParaRPr sz="2400" b="0" i="0" u="none">
              <a:solidFill>
                <a:schemeClr val="dk1"/>
              </a:solidFill>
              <a:latin typeface="Calibri"/>
              <a:ea typeface="Calibri"/>
              <a:cs typeface="Calibri"/>
              <a:sym typeface="Calibri"/>
            </a:endParaRPr>
          </a:p>
          <a:p>
            <a:pPr marL="342900" marR="0" lvl="0" indent="-342900" algn="just" rtl="0">
              <a:lnSpc>
                <a:spcPct val="100000"/>
              </a:lnSpc>
              <a:spcBef>
                <a:spcPts val="480"/>
              </a:spcBef>
              <a:spcAft>
                <a:spcPts val="0"/>
              </a:spcAft>
              <a:buClr>
                <a:schemeClr val="dk1"/>
              </a:buClr>
              <a:buSzPts val="2400"/>
              <a:buFont typeface="Arial"/>
              <a:buNone/>
            </a:pPr>
            <a:r>
              <a:rPr lang="en-US" sz="2400" b="0" i="0" u="none">
                <a:solidFill>
                  <a:schemeClr val="dk1"/>
                </a:solidFill>
                <a:latin typeface="Calibri"/>
                <a:ea typeface="Calibri"/>
                <a:cs typeface="Calibri"/>
                <a:sym typeface="Calibri"/>
              </a:rPr>
              <a:t>	• the outputs of these neurons and the second-layer weights (labelled as </a:t>
            </a:r>
            <a:r>
              <a:rPr lang="en-US" sz="2400" b="0" i="1" u="none">
                <a:solidFill>
                  <a:schemeClr val="dk1"/>
                </a:solidFill>
                <a:latin typeface="Calibri"/>
                <a:ea typeface="Calibri"/>
                <a:cs typeface="Calibri"/>
                <a:sym typeface="Calibri"/>
              </a:rPr>
              <a:t>w) are </a:t>
            </a:r>
            <a:r>
              <a:rPr lang="en-US" sz="2400" b="0" i="0" u="none">
                <a:solidFill>
                  <a:schemeClr val="dk1"/>
                </a:solidFill>
                <a:latin typeface="Calibri"/>
                <a:ea typeface="Calibri"/>
                <a:cs typeface="Calibri"/>
                <a:sym typeface="Calibri"/>
              </a:rPr>
              <a:t>used to decide if the output neurons fire or not</a:t>
            </a:r>
            <a:endParaRPr sz="2400" b="0" i="0" u="none">
              <a:solidFill>
                <a:schemeClr val="dk1"/>
              </a:solidFill>
              <a:latin typeface="Calibri"/>
              <a:ea typeface="Calibri"/>
              <a:cs typeface="Calibri"/>
              <a:sym typeface="Calibri"/>
            </a:endParaRPr>
          </a:p>
        </p:txBody>
      </p:sp>
      <p:pic>
        <p:nvPicPr>
          <p:cNvPr id="311" name="Google Shape;311;p18"/>
          <p:cNvPicPr preferRelativeResize="0"/>
          <p:nvPr/>
        </p:nvPicPr>
        <p:blipFill rotWithShape="1">
          <a:blip r:embed="rId3">
            <a:alphaModFix/>
          </a:blip>
          <a:srcRect/>
          <a:stretch/>
        </p:blipFill>
        <p:spPr>
          <a:xfrm>
            <a:off x="5334000" y="1803400"/>
            <a:ext cx="838200" cy="558800"/>
          </a:xfrm>
          <a:prstGeom prst="rect">
            <a:avLst/>
          </a:prstGeom>
          <a:noFill/>
          <a:ln>
            <a:noFill/>
          </a:ln>
        </p:spPr>
      </p:pic>
      <p:sp>
        <p:nvSpPr>
          <p:cNvPr id="312" name="Google Shape;312;p1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pPr marL="0" lvl="0" indent="0" algn="r" rtl="0">
                <a:lnSpc>
                  <a:spcPct val="100000"/>
                </a:lnSpc>
                <a:spcBef>
                  <a:spcPts val="0"/>
                </a:spcBef>
                <a:spcAft>
                  <a:spcPts val="0"/>
                </a:spcAft>
                <a:buSzPts val="1200"/>
                <a:buNone/>
              </a:pPr>
              <a:t>33</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p19"/>
          <p:cNvSpPr txBox="1">
            <a:spLocks noGrp="1"/>
          </p:cNvSpPr>
          <p:nvPr>
            <p:ph type="body" idx="1"/>
          </p:nvPr>
        </p:nvSpPr>
        <p:spPr>
          <a:xfrm>
            <a:off x="228600" y="228600"/>
            <a:ext cx="8686800" cy="6400800"/>
          </a:xfrm>
          <a:prstGeom prst="rect">
            <a:avLst/>
          </a:prstGeom>
          <a:noFill/>
          <a:ln>
            <a:noFill/>
          </a:ln>
        </p:spPr>
        <p:txBody>
          <a:bodyPr spcFirstLastPara="1" wrap="square" lIns="91425" tIns="45700" rIns="91425" bIns="45700" anchor="t" anchorCtr="0">
            <a:noAutofit/>
          </a:bodyPr>
          <a:lstStyle/>
          <a:p>
            <a:pPr marL="342900" marR="0" lvl="0" indent="-342900" algn="just" rtl="0">
              <a:lnSpc>
                <a:spcPct val="100000"/>
              </a:lnSpc>
              <a:spcBef>
                <a:spcPts val="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3. The </a:t>
            </a:r>
            <a:r>
              <a:rPr lang="en-US" sz="2400" b="0" i="1" u="none">
                <a:solidFill>
                  <a:schemeClr val="dk1"/>
                </a:solidFill>
                <a:latin typeface="Calibri"/>
                <a:ea typeface="Calibri"/>
                <a:cs typeface="Calibri"/>
                <a:sym typeface="Calibri"/>
              </a:rPr>
              <a:t>error is computed as the sum-of-squares difference between the network outputs </a:t>
            </a:r>
            <a:r>
              <a:rPr lang="en-US" sz="2400" b="0" i="0" u="none">
                <a:solidFill>
                  <a:schemeClr val="dk1"/>
                </a:solidFill>
                <a:latin typeface="Calibri"/>
                <a:ea typeface="Calibri"/>
                <a:cs typeface="Calibri"/>
                <a:sym typeface="Calibri"/>
              </a:rPr>
              <a:t>and the targets</a:t>
            </a:r>
            <a:endParaRPr sz="2400" b="0" i="0" u="none">
              <a:solidFill>
                <a:schemeClr val="dk1"/>
              </a:solidFill>
              <a:latin typeface="Calibri"/>
              <a:ea typeface="Calibri"/>
              <a:cs typeface="Calibri"/>
              <a:sym typeface="Calibri"/>
            </a:endParaRPr>
          </a:p>
          <a:p>
            <a:pPr marL="342900" marR="0" lvl="0" indent="-342900" algn="just" rtl="0">
              <a:lnSpc>
                <a:spcPct val="100000"/>
              </a:lnSpc>
              <a:spcBef>
                <a:spcPts val="48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4. this error is fed </a:t>
            </a:r>
            <a:r>
              <a:rPr lang="en-US" sz="2400" b="0" i="1" u="none">
                <a:solidFill>
                  <a:schemeClr val="dk1"/>
                </a:solidFill>
                <a:latin typeface="Calibri"/>
                <a:ea typeface="Calibri"/>
                <a:cs typeface="Calibri"/>
                <a:sym typeface="Calibri"/>
              </a:rPr>
              <a:t>backwards through the network in order to</a:t>
            </a:r>
            <a:endParaRPr sz="2400" b="0" i="1" u="none">
              <a:solidFill>
                <a:schemeClr val="dk1"/>
              </a:solidFill>
              <a:latin typeface="Calibri"/>
              <a:ea typeface="Calibri"/>
              <a:cs typeface="Calibri"/>
              <a:sym typeface="Calibri"/>
            </a:endParaRPr>
          </a:p>
          <a:p>
            <a:pPr marL="342900" marR="0" lvl="0" indent="-342900" algn="just" rtl="0">
              <a:lnSpc>
                <a:spcPct val="100000"/>
              </a:lnSpc>
              <a:spcBef>
                <a:spcPts val="480"/>
              </a:spcBef>
              <a:spcAft>
                <a:spcPts val="0"/>
              </a:spcAft>
              <a:buClr>
                <a:schemeClr val="dk1"/>
              </a:buClr>
              <a:buSzPts val="2400"/>
              <a:buFont typeface="Arial"/>
              <a:buNone/>
            </a:pPr>
            <a:r>
              <a:rPr lang="en-US" sz="2400" b="0" i="0" u="none">
                <a:solidFill>
                  <a:schemeClr val="dk1"/>
                </a:solidFill>
                <a:latin typeface="Calibri"/>
                <a:ea typeface="Calibri"/>
                <a:cs typeface="Calibri"/>
                <a:sym typeface="Calibri"/>
              </a:rPr>
              <a:t>	• first update the second-layer weights</a:t>
            </a:r>
            <a:endParaRPr sz="2400" b="0" i="0" u="none">
              <a:solidFill>
                <a:schemeClr val="dk1"/>
              </a:solidFill>
              <a:latin typeface="Calibri"/>
              <a:ea typeface="Calibri"/>
              <a:cs typeface="Calibri"/>
              <a:sym typeface="Calibri"/>
            </a:endParaRPr>
          </a:p>
          <a:p>
            <a:pPr marL="342900" marR="0" lvl="0" indent="-342900" algn="just" rtl="0">
              <a:lnSpc>
                <a:spcPct val="100000"/>
              </a:lnSpc>
              <a:spcBef>
                <a:spcPts val="480"/>
              </a:spcBef>
              <a:spcAft>
                <a:spcPts val="0"/>
              </a:spcAft>
              <a:buClr>
                <a:schemeClr val="dk1"/>
              </a:buClr>
              <a:buSzPts val="2400"/>
              <a:buFont typeface="Arial"/>
              <a:buNone/>
            </a:pPr>
            <a:r>
              <a:rPr lang="en-US" sz="2400" b="0" i="0" u="none">
                <a:solidFill>
                  <a:schemeClr val="dk1"/>
                </a:solidFill>
                <a:latin typeface="Calibri"/>
                <a:ea typeface="Calibri"/>
                <a:cs typeface="Calibri"/>
                <a:sym typeface="Calibri"/>
              </a:rPr>
              <a:t>	• and then afterwards, the first-layer weights</a:t>
            </a:r>
            <a:endParaRPr sz="2400" b="0" i="0" u="none">
              <a:solidFill>
                <a:schemeClr val="dk1"/>
              </a:solidFill>
              <a:latin typeface="Calibri"/>
              <a:ea typeface="Calibri"/>
              <a:cs typeface="Calibri"/>
              <a:sym typeface="Calibri"/>
            </a:endParaRPr>
          </a:p>
        </p:txBody>
      </p:sp>
      <p:pic>
        <p:nvPicPr>
          <p:cNvPr id="318" name="Google Shape;318;p19"/>
          <p:cNvPicPr preferRelativeResize="0"/>
          <p:nvPr/>
        </p:nvPicPr>
        <p:blipFill rotWithShape="1">
          <a:blip r:embed="rId3">
            <a:alphaModFix/>
          </a:blip>
          <a:srcRect/>
          <a:stretch/>
        </p:blipFill>
        <p:spPr>
          <a:xfrm>
            <a:off x="1752600" y="2647950"/>
            <a:ext cx="5715000" cy="3067050"/>
          </a:xfrm>
          <a:prstGeom prst="rect">
            <a:avLst/>
          </a:prstGeom>
          <a:noFill/>
          <a:ln>
            <a:noFill/>
          </a:ln>
        </p:spPr>
      </p:pic>
      <p:sp>
        <p:nvSpPr>
          <p:cNvPr id="319" name="Google Shape;319;p19"/>
          <p:cNvSpPr txBox="1"/>
          <p:nvPr/>
        </p:nvSpPr>
        <p:spPr>
          <a:xfrm>
            <a:off x="0" y="6167437"/>
            <a:ext cx="9144000" cy="46196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2400"/>
              <a:buFont typeface="Arial"/>
              <a:buNone/>
            </a:pPr>
            <a:r>
              <a:rPr lang="en-US" sz="2400" b="0" i="0" u="none" strike="noStrike" cap="none">
                <a:solidFill>
                  <a:schemeClr val="dk1"/>
                </a:solidFill>
                <a:latin typeface="Arial"/>
                <a:ea typeface="Arial"/>
                <a:cs typeface="Arial"/>
                <a:sym typeface="Arial"/>
              </a:rPr>
              <a:t>FIGURE 4.6 The forward direction in a Multi-layer Perceptron.</a:t>
            </a:r>
            <a:endParaRPr sz="2400" b="0" i="0" u="none" strike="noStrike" cap="none">
              <a:solidFill>
                <a:schemeClr val="dk1"/>
              </a:solidFill>
              <a:latin typeface="Arial"/>
              <a:ea typeface="Arial"/>
              <a:cs typeface="Arial"/>
              <a:sym typeface="Arial"/>
            </a:endParaRPr>
          </a:p>
        </p:txBody>
      </p:sp>
      <p:sp>
        <p:nvSpPr>
          <p:cNvPr id="320" name="Google Shape;320;p1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pPr marL="0" lvl="0" indent="0" algn="r" rtl="0">
                <a:lnSpc>
                  <a:spcPct val="100000"/>
                </a:lnSpc>
                <a:spcBef>
                  <a:spcPts val="0"/>
                </a:spcBef>
                <a:spcAft>
                  <a:spcPts val="0"/>
                </a:spcAft>
                <a:buSzPts val="1200"/>
                <a:buNone/>
              </a:pPr>
              <a:t>34</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pic>
        <p:nvPicPr>
          <p:cNvPr id="325" name="Google Shape;325;p20"/>
          <p:cNvPicPr preferRelativeResize="0"/>
          <p:nvPr/>
        </p:nvPicPr>
        <p:blipFill rotWithShape="1">
          <a:blip r:embed="rId3">
            <a:alphaModFix/>
          </a:blip>
          <a:srcRect/>
          <a:stretch/>
        </p:blipFill>
        <p:spPr>
          <a:xfrm>
            <a:off x="0" y="0"/>
            <a:ext cx="9144000" cy="6858000"/>
          </a:xfrm>
          <a:prstGeom prst="rect">
            <a:avLst/>
          </a:prstGeom>
          <a:noFill/>
          <a:ln>
            <a:noFill/>
          </a:ln>
        </p:spPr>
      </p:pic>
      <p:sp>
        <p:nvSpPr>
          <p:cNvPr id="326" name="Google Shape;326;p2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pPr marL="0" lvl="0" indent="0" algn="r" rtl="0">
                <a:lnSpc>
                  <a:spcPct val="100000"/>
                </a:lnSpc>
                <a:spcBef>
                  <a:spcPts val="0"/>
                </a:spcBef>
                <a:spcAft>
                  <a:spcPts val="0"/>
                </a:spcAft>
                <a:buSzPts val="1200"/>
                <a:buNone/>
              </a:pPr>
              <a:t>35</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pic>
        <p:nvPicPr>
          <p:cNvPr id="331" name="Google Shape;331;p21"/>
          <p:cNvPicPr preferRelativeResize="0"/>
          <p:nvPr/>
        </p:nvPicPr>
        <p:blipFill rotWithShape="1">
          <a:blip r:embed="rId3">
            <a:alphaModFix/>
          </a:blip>
          <a:srcRect/>
          <a:stretch/>
        </p:blipFill>
        <p:spPr>
          <a:xfrm>
            <a:off x="0" y="0"/>
            <a:ext cx="9144000" cy="5867400"/>
          </a:xfrm>
          <a:prstGeom prst="rect">
            <a:avLst/>
          </a:prstGeom>
          <a:noFill/>
          <a:ln>
            <a:noFill/>
          </a:ln>
        </p:spPr>
      </p:pic>
      <p:sp>
        <p:nvSpPr>
          <p:cNvPr id="332" name="Google Shape;332;p21"/>
          <p:cNvSpPr txBox="1">
            <a:spLocks noGrp="1"/>
          </p:cNvSpPr>
          <p:nvPr>
            <p:ph type="body" idx="1"/>
          </p:nvPr>
        </p:nvSpPr>
        <p:spPr>
          <a:xfrm>
            <a:off x="228600" y="6019800"/>
            <a:ext cx="8686800" cy="762000"/>
          </a:xfrm>
          <a:prstGeom prst="rect">
            <a:avLst/>
          </a:prstGeom>
          <a:noFill/>
          <a:ln>
            <a:noFill/>
          </a:ln>
        </p:spPr>
        <p:txBody>
          <a:bodyPr spcFirstLastPara="1" wrap="square" lIns="91425" tIns="45700" rIns="91425" bIns="45700" anchor="t" anchorCtr="0">
            <a:noAutofit/>
          </a:bodyPr>
          <a:lstStyle/>
          <a:p>
            <a:pPr marL="342900" marR="0" lvl="0" indent="-342900" algn="just" rtl="0">
              <a:lnSpc>
                <a:spcPct val="100000"/>
              </a:lnSpc>
              <a:spcBef>
                <a:spcPts val="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Sometimes, even 5000 iterations are not enough for the XOR function, and more have to be added.</a:t>
            </a:r>
            <a:endParaRPr sz="2400" b="0" i="0" u="none">
              <a:solidFill>
                <a:schemeClr val="dk1"/>
              </a:solidFill>
              <a:latin typeface="Calibri"/>
              <a:ea typeface="Calibri"/>
              <a:cs typeface="Calibri"/>
              <a:sym typeface="Calibri"/>
            </a:endParaRPr>
          </a:p>
        </p:txBody>
      </p:sp>
      <p:sp>
        <p:nvSpPr>
          <p:cNvPr id="333" name="Google Shape;333;p2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pPr marL="0" lvl="0" indent="0" algn="r" rtl="0">
                <a:lnSpc>
                  <a:spcPct val="100000"/>
                </a:lnSpc>
                <a:spcBef>
                  <a:spcPts val="0"/>
                </a:spcBef>
                <a:spcAft>
                  <a:spcPts val="0"/>
                </a:spcAft>
                <a:buSzPts val="1200"/>
                <a:buNone/>
              </a:pPr>
              <a:t>36</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8" name="Google Shape;338;p22"/>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solidFill>
                  <a:srgbClr val="FF0000"/>
                </a:solidFill>
              </a:rPr>
              <a:t>Multi-layer Perceptron Example</a:t>
            </a:r>
            <a:endParaRPr/>
          </a:p>
        </p:txBody>
      </p:sp>
      <p:sp>
        <p:nvSpPr>
          <p:cNvPr id="339" name="Google Shape;339;p2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pPr marL="0" lvl="0" indent="0" algn="r" rtl="0">
                <a:lnSpc>
                  <a:spcPct val="100000"/>
                </a:lnSpc>
                <a:spcBef>
                  <a:spcPts val="0"/>
                </a:spcBef>
                <a:spcAft>
                  <a:spcPts val="0"/>
                </a:spcAft>
                <a:buSzPts val="1200"/>
                <a:buNone/>
              </a:pPr>
              <a:t>37</a:t>
            </a:fld>
            <a:endParaRPr/>
          </a:p>
        </p:txBody>
      </p:sp>
      <p:pic>
        <p:nvPicPr>
          <p:cNvPr id="340" name="Google Shape;340;p22" descr="b1"/>
          <p:cNvPicPr preferRelativeResize="0">
            <a:picLocks noGrp="1"/>
          </p:cNvPicPr>
          <p:nvPr>
            <p:ph type="pic" idx="2"/>
          </p:nvPr>
        </p:nvPicPr>
        <p:blipFill rotWithShape="1">
          <a:blip r:embed="rId3">
            <a:alphaModFix/>
          </a:blip>
          <a:srcRect/>
          <a:stretch/>
        </p:blipFill>
        <p:spPr>
          <a:xfrm>
            <a:off x="902335" y="1502410"/>
            <a:ext cx="7338695" cy="40513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5" name="Google Shape;345;p23"/>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solidFill>
                  <a:srgbClr val="FF0000"/>
                </a:solidFill>
              </a:rPr>
              <a:t>Multi-layer Perceptron Example</a:t>
            </a:r>
            <a:endParaRPr/>
          </a:p>
        </p:txBody>
      </p:sp>
      <p:sp>
        <p:nvSpPr>
          <p:cNvPr id="346" name="Google Shape;346;p23"/>
          <p:cNvSpPr txBox="1">
            <a:spLocks noGrp="1"/>
          </p:cNvSpPr>
          <p:nvPr>
            <p:ph type="body" idx="1"/>
          </p:nvPr>
        </p:nvSpPr>
        <p:spPr>
          <a:xfrm>
            <a:off x="457200" y="1600200"/>
            <a:ext cx="8229600" cy="4525962"/>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360"/>
              </a:spcBef>
              <a:spcAft>
                <a:spcPts val="0"/>
              </a:spcAft>
              <a:buClr>
                <a:schemeClr val="dk1"/>
              </a:buClr>
              <a:buSzPts val="1800"/>
              <a:buNone/>
            </a:pPr>
            <a:endParaRPr/>
          </a:p>
        </p:txBody>
      </p:sp>
      <p:sp>
        <p:nvSpPr>
          <p:cNvPr id="347" name="Google Shape;347;p2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pPr marL="0" lvl="0" indent="0" algn="r" rtl="0">
                <a:lnSpc>
                  <a:spcPct val="100000"/>
                </a:lnSpc>
                <a:spcBef>
                  <a:spcPts val="0"/>
                </a:spcBef>
                <a:spcAft>
                  <a:spcPts val="0"/>
                </a:spcAft>
                <a:buSzPts val="1200"/>
                <a:buNone/>
              </a:pPr>
              <a:t>38</a:t>
            </a:fld>
            <a:endParaRPr/>
          </a:p>
        </p:txBody>
      </p:sp>
      <p:pic>
        <p:nvPicPr>
          <p:cNvPr id="348" name="Google Shape;348;p23" descr="b2"/>
          <p:cNvPicPr preferRelativeResize="0"/>
          <p:nvPr/>
        </p:nvPicPr>
        <p:blipFill rotWithShape="1">
          <a:blip r:embed="rId3">
            <a:alphaModFix/>
          </a:blip>
          <a:srcRect/>
          <a:stretch/>
        </p:blipFill>
        <p:spPr>
          <a:xfrm>
            <a:off x="321945" y="1360805"/>
            <a:ext cx="8666480" cy="413575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3" name="Google Shape;353;p24"/>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solidFill>
                  <a:srgbClr val="FF0000"/>
                </a:solidFill>
              </a:rPr>
              <a:t>Multi-layer Perceptron Example</a:t>
            </a:r>
            <a:endParaRPr/>
          </a:p>
        </p:txBody>
      </p:sp>
      <p:sp>
        <p:nvSpPr>
          <p:cNvPr id="354" name="Google Shape;354;p24"/>
          <p:cNvSpPr txBox="1">
            <a:spLocks noGrp="1"/>
          </p:cNvSpPr>
          <p:nvPr>
            <p:ph type="body" idx="1"/>
          </p:nvPr>
        </p:nvSpPr>
        <p:spPr>
          <a:xfrm>
            <a:off x="457200" y="1600200"/>
            <a:ext cx="8229600" cy="4525962"/>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360"/>
              </a:spcBef>
              <a:spcAft>
                <a:spcPts val="0"/>
              </a:spcAft>
              <a:buClr>
                <a:schemeClr val="dk1"/>
              </a:buClr>
              <a:buSzPts val="1800"/>
              <a:buNone/>
            </a:pPr>
            <a:endParaRPr/>
          </a:p>
        </p:txBody>
      </p:sp>
      <p:sp>
        <p:nvSpPr>
          <p:cNvPr id="355" name="Google Shape;355;p2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pPr marL="0" lvl="0" indent="0" algn="r" rtl="0">
                <a:lnSpc>
                  <a:spcPct val="100000"/>
                </a:lnSpc>
                <a:spcBef>
                  <a:spcPts val="0"/>
                </a:spcBef>
                <a:spcAft>
                  <a:spcPts val="0"/>
                </a:spcAft>
                <a:buSzPts val="1200"/>
                <a:buNone/>
              </a:pPr>
              <a:t>39</a:t>
            </a:fld>
            <a:endParaRPr/>
          </a:p>
        </p:txBody>
      </p:sp>
      <p:pic>
        <p:nvPicPr>
          <p:cNvPr id="356" name="Google Shape;356;p24" descr="b3"/>
          <p:cNvPicPr preferRelativeResize="0"/>
          <p:nvPr/>
        </p:nvPicPr>
        <p:blipFill rotWithShape="1">
          <a:blip r:embed="rId3">
            <a:alphaModFix/>
          </a:blip>
          <a:srcRect/>
          <a:stretch/>
        </p:blipFill>
        <p:spPr>
          <a:xfrm>
            <a:off x="321945" y="1336040"/>
            <a:ext cx="8550910" cy="418528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xmlns="" id="{DCD2D400-EE8C-76AF-024E-7EC9AC1EAD66}"/>
              </a:ext>
            </a:extLst>
          </p:cNvPr>
          <p:cNvSpPr>
            <a:spLocks noGrp="1"/>
          </p:cNvSpPr>
          <p:nvPr>
            <p:ph type="body" idx="1"/>
          </p:nvPr>
        </p:nvSpPr>
        <p:spPr>
          <a:xfrm>
            <a:off x="457200" y="309489"/>
            <a:ext cx="8229600" cy="5816673"/>
          </a:xfrm>
        </p:spPr>
        <p:txBody>
          <a:bodyPr/>
          <a:lstStyle/>
          <a:p>
            <a:pPr algn="just"/>
            <a:r>
              <a:rPr lang="en-IN" sz="2800" dirty="0">
                <a:latin typeface="Times New Roman" panose="02020603050405020304" pitchFamily="18" charset="0"/>
                <a:cs typeface="Times New Roman" panose="02020603050405020304" pitchFamily="18" charset="0"/>
              </a:rPr>
              <a:t>A Multi-layer perceptron is a type of Feed forward Neural network with multiple neurons arranged in layers</a:t>
            </a:r>
          </a:p>
          <a:p>
            <a:pPr algn="just"/>
            <a:r>
              <a:rPr lang="en-IN" sz="2800" dirty="0">
                <a:latin typeface="Times New Roman" panose="02020603050405020304" pitchFamily="18" charset="0"/>
                <a:cs typeface="Times New Roman" panose="02020603050405020304" pitchFamily="18" charset="0"/>
              </a:rPr>
              <a:t>The network has </a:t>
            </a:r>
            <a:r>
              <a:rPr lang="en-IN" sz="2800" dirty="0" err="1">
                <a:latin typeface="Times New Roman" panose="02020603050405020304" pitchFamily="18" charset="0"/>
                <a:cs typeface="Times New Roman" panose="02020603050405020304" pitchFamily="18" charset="0"/>
              </a:rPr>
              <a:t>atleast</a:t>
            </a:r>
            <a:r>
              <a:rPr lang="en-IN" sz="2800" dirty="0">
                <a:latin typeface="Times New Roman" panose="02020603050405020304" pitchFamily="18" charset="0"/>
                <a:cs typeface="Times New Roman" panose="02020603050405020304" pitchFamily="18" charset="0"/>
              </a:rPr>
              <a:t> three layers with an input layer, one or more  hidden layers and an output layer</a:t>
            </a:r>
          </a:p>
          <a:p>
            <a:pPr algn="just"/>
            <a:r>
              <a:rPr lang="en-IN" sz="2800" dirty="0">
                <a:latin typeface="Times New Roman" panose="02020603050405020304" pitchFamily="18" charset="0"/>
                <a:cs typeface="Times New Roman" panose="02020603050405020304" pitchFamily="18" charset="0"/>
              </a:rPr>
              <a:t>All the neurons in a layer are fully connected to the neuron in the next layer</a:t>
            </a:r>
          </a:p>
          <a:p>
            <a:pPr algn="just"/>
            <a:r>
              <a:rPr lang="en-IN" sz="2800" dirty="0">
                <a:latin typeface="Times New Roman" panose="02020603050405020304" pitchFamily="18" charset="0"/>
                <a:cs typeface="Times New Roman" panose="02020603050405020304" pitchFamily="18" charset="0"/>
              </a:rPr>
              <a:t>The input layer passed the input to the  next layer </a:t>
            </a:r>
          </a:p>
          <a:p>
            <a:pPr algn="just"/>
            <a:r>
              <a:rPr lang="en-IN" sz="2800" dirty="0">
                <a:latin typeface="Times New Roman" panose="02020603050405020304" pitchFamily="18" charset="0"/>
                <a:cs typeface="Times New Roman" panose="02020603050405020304" pitchFamily="18" charset="0"/>
              </a:rPr>
              <a:t>The layers following the  input layers are the hidden layers</a:t>
            </a:r>
          </a:p>
        </p:txBody>
      </p:sp>
      <p:sp>
        <p:nvSpPr>
          <p:cNvPr id="4" name="Slide Number Placeholder 3">
            <a:extLst>
              <a:ext uri="{FF2B5EF4-FFF2-40B4-BE49-F238E27FC236}">
                <a16:creationId xmlns:a16="http://schemas.microsoft.com/office/drawing/2014/main" xmlns="" id="{4F497E1C-7082-EB31-5A23-7F4E0D1046D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4</a:t>
            </a:fld>
            <a:endParaRPr lang="en-US"/>
          </a:p>
        </p:txBody>
      </p:sp>
      <p:pic>
        <p:nvPicPr>
          <p:cNvPr id="2" name="Picture 1"/>
          <p:cNvPicPr>
            <a:picLocks noChangeAspect="1"/>
          </p:cNvPicPr>
          <p:nvPr/>
        </p:nvPicPr>
        <p:blipFill>
          <a:blip r:embed="rId2"/>
          <a:stretch>
            <a:fillRect/>
          </a:stretch>
        </p:blipFill>
        <p:spPr>
          <a:xfrm>
            <a:off x="3914981" y="4415036"/>
            <a:ext cx="4771819" cy="2123876"/>
          </a:xfrm>
          <a:prstGeom prst="rect">
            <a:avLst/>
          </a:prstGeom>
        </p:spPr>
      </p:pic>
    </p:spTree>
    <p:extLst>
      <p:ext uri="{BB962C8B-B14F-4D97-AF65-F5344CB8AC3E}">
        <p14:creationId xmlns:p14="http://schemas.microsoft.com/office/powerpoint/2010/main" xmlns="" val="84595306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Google Shape;361;p25"/>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solidFill>
                  <a:srgbClr val="FF0000"/>
                </a:solidFill>
              </a:rPr>
              <a:t>Multi-layer Perceptron Example</a:t>
            </a:r>
            <a:endParaRPr/>
          </a:p>
        </p:txBody>
      </p:sp>
      <p:sp>
        <p:nvSpPr>
          <p:cNvPr id="362" name="Google Shape;362;p25"/>
          <p:cNvSpPr txBox="1">
            <a:spLocks noGrp="1"/>
          </p:cNvSpPr>
          <p:nvPr>
            <p:ph type="body" idx="1"/>
          </p:nvPr>
        </p:nvSpPr>
        <p:spPr>
          <a:xfrm>
            <a:off x="457200" y="1600200"/>
            <a:ext cx="8229600" cy="4525962"/>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360"/>
              </a:spcBef>
              <a:spcAft>
                <a:spcPts val="0"/>
              </a:spcAft>
              <a:buClr>
                <a:schemeClr val="dk1"/>
              </a:buClr>
              <a:buSzPts val="1800"/>
              <a:buNone/>
            </a:pPr>
            <a:endParaRPr/>
          </a:p>
        </p:txBody>
      </p:sp>
      <p:sp>
        <p:nvSpPr>
          <p:cNvPr id="363" name="Google Shape;363;p2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pPr marL="0" lvl="0" indent="0" algn="r" rtl="0">
                <a:lnSpc>
                  <a:spcPct val="100000"/>
                </a:lnSpc>
                <a:spcBef>
                  <a:spcPts val="0"/>
                </a:spcBef>
                <a:spcAft>
                  <a:spcPts val="0"/>
                </a:spcAft>
                <a:buSzPts val="1200"/>
                <a:buNone/>
              </a:pPr>
              <a:t>40</a:t>
            </a:fld>
            <a:endParaRPr/>
          </a:p>
        </p:txBody>
      </p:sp>
      <p:pic>
        <p:nvPicPr>
          <p:cNvPr id="364" name="Google Shape;364;p25" descr="b4"/>
          <p:cNvPicPr preferRelativeResize="0"/>
          <p:nvPr/>
        </p:nvPicPr>
        <p:blipFill rotWithShape="1">
          <a:blip r:embed="rId3">
            <a:alphaModFix/>
          </a:blip>
          <a:srcRect/>
          <a:stretch/>
        </p:blipFill>
        <p:spPr>
          <a:xfrm>
            <a:off x="311150" y="1370330"/>
            <a:ext cx="8375650" cy="475551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sp>
        <p:nvSpPr>
          <p:cNvPr id="369" name="Google Shape;369;p26"/>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solidFill>
                  <a:srgbClr val="FF0000"/>
                </a:solidFill>
              </a:rPr>
              <a:t>Multi-layer Perceptron Example</a:t>
            </a:r>
            <a:endParaRPr/>
          </a:p>
        </p:txBody>
      </p:sp>
      <p:sp>
        <p:nvSpPr>
          <p:cNvPr id="370" name="Google Shape;370;p26"/>
          <p:cNvSpPr txBox="1">
            <a:spLocks noGrp="1"/>
          </p:cNvSpPr>
          <p:nvPr>
            <p:ph type="body" idx="1"/>
          </p:nvPr>
        </p:nvSpPr>
        <p:spPr>
          <a:xfrm>
            <a:off x="457200" y="1600200"/>
            <a:ext cx="8229600" cy="4525962"/>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360"/>
              </a:spcBef>
              <a:spcAft>
                <a:spcPts val="0"/>
              </a:spcAft>
              <a:buClr>
                <a:schemeClr val="dk1"/>
              </a:buClr>
              <a:buSzPts val="1800"/>
              <a:buNone/>
            </a:pPr>
            <a:endParaRPr/>
          </a:p>
        </p:txBody>
      </p:sp>
      <p:sp>
        <p:nvSpPr>
          <p:cNvPr id="371" name="Google Shape;371;p2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pPr marL="0" lvl="0" indent="0" algn="r" rtl="0">
                <a:lnSpc>
                  <a:spcPct val="100000"/>
                </a:lnSpc>
                <a:spcBef>
                  <a:spcPts val="0"/>
                </a:spcBef>
                <a:spcAft>
                  <a:spcPts val="0"/>
                </a:spcAft>
                <a:buSzPts val="1200"/>
                <a:buNone/>
              </a:pPr>
              <a:t>41</a:t>
            </a:fld>
            <a:endParaRPr/>
          </a:p>
        </p:txBody>
      </p:sp>
      <p:pic>
        <p:nvPicPr>
          <p:cNvPr id="372" name="Google Shape;372;p26" descr="b5"/>
          <p:cNvPicPr preferRelativeResize="0"/>
          <p:nvPr/>
        </p:nvPicPr>
        <p:blipFill rotWithShape="1">
          <a:blip r:embed="rId3">
            <a:alphaModFix/>
          </a:blip>
          <a:srcRect/>
          <a:stretch/>
        </p:blipFill>
        <p:spPr>
          <a:xfrm>
            <a:off x="114300" y="1403350"/>
            <a:ext cx="8572500" cy="452945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p27"/>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solidFill>
                  <a:srgbClr val="FF0000"/>
                </a:solidFill>
              </a:rPr>
              <a:t>Multi-layer Perceptron Example</a:t>
            </a:r>
            <a:endParaRPr/>
          </a:p>
        </p:txBody>
      </p:sp>
      <p:sp>
        <p:nvSpPr>
          <p:cNvPr id="378" name="Google Shape;378;p27"/>
          <p:cNvSpPr txBox="1">
            <a:spLocks noGrp="1"/>
          </p:cNvSpPr>
          <p:nvPr>
            <p:ph type="body" idx="1"/>
          </p:nvPr>
        </p:nvSpPr>
        <p:spPr>
          <a:xfrm>
            <a:off x="457200" y="1600200"/>
            <a:ext cx="8229600" cy="4525962"/>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360"/>
              </a:spcBef>
              <a:spcAft>
                <a:spcPts val="0"/>
              </a:spcAft>
              <a:buClr>
                <a:schemeClr val="dk1"/>
              </a:buClr>
              <a:buSzPts val="1800"/>
              <a:buNone/>
            </a:pPr>
            <a:endParaRPr/>
          </a:p>
        </p:txBody>
      </p:sp>
      <p:sp>
        <p:nvSpPr>
          <p:cNvPr id="379" name="Google Shape;379;p2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pPr marL="0" lvl="0" indent="0" algn="r" rtl="0">
                <a:lnSpc>
                  <a:spcPct val="100000"/>
                </a:lnSpc>
                <a:spcBef>
                  <a:spcPts val="0"/>
                </a:spcBef>
                <a:spcAft>
                  <a:spcPts val="0"/>
                </a:spcAft>
                <a:buSzPts val="1200"/>
                <a:buNone/>
              </a:pPr>
              <a:t>42</a:t>
            </a:fld>
            <a:endParaRPr/>
          </a:p>
        </p:txBody>
      </p:sp>
      <p:pic>
        <p:nvPicPr>
          <p:cNvPr id="380" name="Google Shape;380;p27" descr="b6"/>
          <p:cNvPicPr preferRelativeResize="0"/>
          <p:nvPr/>
        </p:nvPicPr>
        <p:blipFill rotWithShape="1">
          <a:blip r:embed="rId3">
            <a:alphaModFix/>
          </a:blip>
          <a:srcRect/>
          <a:stretch/>
        </p:blipFill>
        <p:spPr>
          <a:xfrm>
            <a:off x="332740" y="1340485"/>
            <a:ext cx="8499475" cy="478472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Google Shape;385;p28"/>
          <p:cNvSpPr txBox="1">
            <a:spLocks noGrp="1"/>
          </p:cNvSpPr>
          <p:nvPr>
            <p:ph type="title"/>
          </p:nvPr>
        </p:nvSpPr>
        <p:spPr>
          <a:xfrm>
            <a:off x="457200" y="0"/>
            <a:ext cx="8229600" cy="5334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4400"/>
              <a:buFont typeface="Calibri"/>
              <a:buNone/>
            </a:pPr>
            <a:r>
              <a:rPr lang="en-US" sz="4400" b="0" i="0" u="none">
                <a:solidFill>
                  <a:schemeClr val="dk1"/>
                </a:solidFill>
                <a:latin typeface="Calibri"/>
                <a:ea typeface="Calibri"/>
                <a:cs typeface="Calibri"/>
                <a:sym typeface="Calibri"/>
              </a:rPr>
              <a:t>Initialising the Weights</a:t>
            </a:r>
            <a:endParaRPr sz="4400" b="0" i="0" u="none">
              <a:solidFill>
                <a:schemeClr val="dk1"/>
              </a:solidFill>
              <a:latin typeface="Calibri"/>
              <a:ea typeface="Calibri"/>
              <a:cs typeface="Calibri"/>
              <a:sym typeface="Calibri"/>
            </a:endParaRPr>
          </a:p>
        </p:txBody>
      </p:sp>
      <p:sp>
        <p:nvSpPr>
          <p:cNvPr id="386" name="Google Shape;386;p28"/>
          <p:cNvSpPr txBox="1">
            <a:spLocks noGrp="1"/>
          </p:cNvSpPr>
          <p:nvPr>
            <p:ph type="body" idx="1"/>
          </p:nvPr>
        </p:nvSpPr>
        <p:spPr>
          <a:xfrm>
            <a:off x="152400" y="685800"/>
            <a:ext cx="8839200" cy="6096000"/>
          </a:xfrm>
          <a:prstGeom prst="rect">
            <a:avLst/>
          </a:prstGeom>
          <a:noFill/>
          <a:ln>
            <a:noFill/>
          </a:ln>
        </p:spPr>
        <p:txBody>
          <a:bodyPr spcFirstLastPara="1" wrap="square" lIns="91425" tIns="45700" rIns="91425" bIns="45700" anchor="t" anchorCtr="0">
            <a:noAutofit/>
          </a:bodyPr>
          <a:lstStyle/>
          <a:p>
            <a:pPr marL="342900" marR="0" lvl="0" indent="-342900" algn="just" rtl="0">
              <a:lnSpc>
                <a:spcPct val="100000"/>
              </a:lnSpc>
              <a:spcBef>
                <a:spcPts val="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The MLP algorithm suggests that the weights are initialised to small random numbers, both positive and negative. </a:t>
            </a:r>
            <a:endParaRPr sz="2400" b="0" i="0" u="none">
              <a:solidFill>
                <a:schemeClr val="dk1"/>
              </a:solidFill>
              <a:latin typeface="Calibri"/>
              <a:ea typeface="Calibri"/>
              <a:cs typeface="Calibri"/>
              <a:sym typeface="Calibri"/>
            </a:endParaRPr>
          </a:p>
          <a:p>
            <a:pPr marL="342900" marR="0" lvl="0" indent="-342900" algn="just" rtl="0">
              <a:lnSpc>
                <a:spcPct val="100000"/>
              </a:lnSpc>
              <a:spcBef>
                <a:spcPts val="48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One way to get a feeling for this would be to experiment with the code,  setting all of the weights to 0, and seeing how well the network learns, then setting them all to large numbers and comparing the results. </a:t>
            </a:r>
            <a:endParaRPr sz="2400" b="0" i="0" u="none">
              <a:solidFill>
                <a:schemeClr val="dk1"/>
              </a:solidFill>
              <a:latin typeface="Calibri"/>
              <a:ea typeface="Calibri"/>
              <a:cs typeface="Calibri"/>
              <a:sym typeface="Calibri"/>
            </a:endParaRPr>
          </a:p>
          <a:p>
            <a:pPr marL="342900" marR="0" lvl="0" indent="-342900" algn="just" rtl="0">
              <a:lnSpc>
                <a:spcPct val="100000"/>
              </a:lnSpc>
              <a:spcBef>
                <a:spcPts val="48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If the initial weight values are close to 1 or -1 (which is what we mean by large here) then the inputs to the sigmoid are also likely to be close to ±1 and so the output of the neuron is either 0 or 1 (the sigmoid has saturated, reached its maximum or minimum value). </a:t>
            </a:r>
            <a:endParaRPr sz="2400" b="0" i="0" u="none">
              <a:solidFill>
                <a:schemeClr val="dk1"/>
              </a:solidFill>
              <a:latin typeface="Calibri"/>
              <a:ea typeface="Calibri"/>
              <a:cs typeface="Calibri"/>
              <a:sym typeface="Calibri"/>
            </a:endParaRPr>
          </a:p>
          <a:p>
            <a:pPr marL="342900" marR="0" lvl="0" indent="-342900" algn="just" rtl="0">
              <a:lnSpc>
                <a:spcPct val="100000"/>
              </a:lnSpc>
              <a:spcBef>
                <a:spcPts val="48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If the weights are very small (close to zero) then the input is still close to 0 and so the output of the neuron is just linear, so we get a linear model</a:t>
            </a:r>
            <a:endParaRPr sz="2400" b="0" i="0" u="none">
              <a:solidFill>
                <a:schemeClr val="dk1"/>
              </a:solidFill>
              <a:latin typeface="Calibri"/>
              <a:ea typeface="Calibri"/>
              <a:cs typeface="Calibri"/>
              <a:sym typeface="Calibri"/>
            </a:endParaRPr>
          </a:p>
        </p:txBody>
      </p:sp>
      <p:sp>
        <p:nvSpPr>
          <p:cNvPr id="387" name="Google Shape;387;p2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pPr marL="0" lvl="0" indent="0" algn="r" rtl="0">
                <a:lnSpc>
                  <a:spcPct val="100000"/>
                </a:lnSpc>
                <a:spcBef>
                  <a:spcPts val="0"/>
                </a:spcBef>
                <a:spcAft>
                  <a:spcPts val="0"/>
                </a:spcAft>
                <a:buSzPts val="1200"/>
                <a:buNone/>
              </a:pPr>
              <a:t>43</a:t>
            </a:fld>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Google Shape;392;p29"/>
          <p:cNvSpPr txBox="1">
            <a:spLocks noGrp="1"/>
          </p:cNvSpPr>
          <p:nvPr>
            <p:ph type="body" idx="1"/>
          </p:nvPr>
        </p:nvSpPr>
        <p:spPr>
          <a:xfrm>
            <a:off x="304800" y="228600"/>
            <a:ext cx="8534400" cy="6172200"/>
          </a:xfrm>
          <a:prstGeom prst="rect">
            <a:avLst/>
          </a:prstGeom>
          <a:noFill/>
          <a:ln>
            <a:noFill/>
          </a:ln>
        </p:spPr>
        <p:txBody>
          <a:bodyPr spcFirstLastPara="1" wrap="square" lIns="91425" tIns="45700" rIns="91425" bIns="45700" anchor="t" anchorCtr="0">
            <a:noAutofit/>
          </a:bodyPr>
          <a:lstStyle/>
          <a:p>
            <a:pPr marL="342900" marR="0" lvl="0" indent="-342900" algn="just" rtl="0">
              <a:lnSpc>
                <a:spcPct val="100000"/>
              </a:lnSpc>
              <a:spcBef>
                <a:spcPts val="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So a common trick is to set the weights in the Range                                               </a:t>
            </a:r>
            <a:endParaRPr sz="2400" b="0" i="0" u="none">
              <a:solidFill>
                <a:schemeClr val="dk1"/>
              </a:solidFill>
              <a:latin typeface="Calibri"/>
              <a:ea typeface="Calibri"/>
              <a:cs typeface="Calibri"/>
              <a:sym typeface="Calibri"/>
            </a:endParaRPr>
          </a:p>
          <a:p>
            <a:pPr marL="342900" marR="0" lvl="0" indent="-342900" algn="just" rtl="0">
              <a:lnSpc>
                <a:spcPct val="100000"/>
              </a:lnSpc>
              <a:spcBef>
                <a:spcPts val="480"/>
              </a:spcBef>
              <a:spcAft>
                <a:spcPts val="0"/>
              </a:spcAft>
              <a:buClr>
                <a:schemeClr val="dk1"/>
              </a:buClr>
              <a:buSzPts val="2400"/>
              <a:buFont typeface="Arial"/>
              <a:buNone/>
            </a:pPr>
            <a:r>
              <a:rPr lang="en-US" sz="2400" b="0" i="1" u="none">
                <a:solidFill>
                  <a:schemeClr val="dk1"/>
                </a:solidFill>
                <a:latin typeface="Calibri"/>
                <a:ea typeface="Calibri"/>
                <a:cs typeface="Calibri"/>
                <a:sym typeface="Calibri"/>
              </a:rPr>
              <a:t>     where n is the number of nodes in the input layer to those </a:t>
            </a:r>
            <a:r>
              <a:rPr lang="en-US" sz="2400" b="0" i="0" u="none">
                <a:solidFill>
                  <a:schemeClr val="dk1"/>
                </a:solidFill>
                <a:latin typeface="Calibri"/>
                <a:ea typeface="Calibri"/>
                <a:cs typeface="Calibri"/>
                <a:sym typeface="Calibri"/>
              </a:rPr>
              <a:t>weights.  This makes the total input to a neuron have a maximum size of about 1. </a:t>
            </a:r>
            <a:endParaRPr sz="2400" b="0" i="0" u="none">
              <a:solidFill>
                <a:schemeClr val="dk1"/>
              </a:solidFill>
              <a:latin typeface="Calibri"/>
              <a:ea typeface="Calibri"/>
              <a:cs typeface="Calibri"/>
              <a:sym typeface="Calibri"/>
            </a:endParaRPr>
          </a:p>
          <a:p>
            <a:pPr marL="342900" marR="0" lvl="0" indent="-342900" algn="just" rtl="0">
              <a:lnSpc>
                <a:spcPct val="100000"/>
              </a:lnSpc>
              <a:spcBef>
                <a:spcPts val="48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if the weights are large, then the activation of a neuron is likely to be at, or close to, 0 or 1 already, which means that the gradients are small, and so the learning is very slow. </a:t>
            </a:r>
            <a:endParaRPr sz="2400" b="0" i="0" u="none">
              <a:solidFill>
                <a:schemeClr val="dk1"/>
              </a:solidFill>
              <a:latin typeface="Calibri"/>
              <a:ea typeface="Calibri"/>
              <a:cs typeface="Calibri"/>
              <a:sym typeface="Calibri"/>
            </a:endParaRPr>
          </a:p>
          <a:p>
            <a:pPr marL="342900" marR="0" lvl="0" indent="-342900" algn="just" rtl="0">
              <a:lnSpc>
                <a:spcPct val="100000"/>
              </a:lnSpc>
              <a:spcBef>
                <a:spcPts val="48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There is an interplay here with the value of β</a:t>
            </a:r>
            <a:r>
              <a:rPr lang="en-US" sz="2400" b="0" i="1" u="none">
                <a:solidFill>
                  <a:schemeClr val="dk1"/>
                </a:solidFill>
                <a:latin typeface="Calibri"/>
                <a:ea typeface="Calibri"/>
                <a:cs typeface="Calibri"/>
                <a:sym typeface="Calibri"/>
              </a:rPr>
              <a:t> in the logistic function, which means that small values </a:t>
            </a:r>
            <a:r>
              <a:rPr lang="en-US" sz="2400" b="0" i="0" u="none">
                <a:solidFill>
                  <a:schemeClr val="dk1"/>
                </a:solidFill>
                <a:latin typeface="Calibri"/>
                <a:ea typeface="Calibri"/>
                <a:cs typeface="Calibri"/>
                <a:sym typeface="Calibri"/>
              </a:rPr>
              <a:t>of β </a:t>
            </a:r>
            <a:r>
              <a:rPr lang="en-US" sz="2400" b="0" i="1" u="none">
                <a:solidFill>
                  <a:schemeClr val="dk1"/>
                </a:solidFill>
                <a:latin typeface="Calibri"/>
                <a:ea typeface="Calibri"/>
                <a:cs typeface="Calibri"/>
                <a:sym typeface="Calibri"/>
              </a:rPr>
              <a:t> (say </a:t>
            </a:r>
            <a:r>
              <a:rPr lang="en-US" sz="2400" b="0" i="0" u="none">
                <a:solidFill>
                  <a:schemeClr val="dk1"/>
                </a:solidFill>
                <a:latin typeface="Calibri"/>
                <a:ea typeface="Calibri"/>
                <a:cs typeface="Calibri"/>
                <a:sym typeface="Calibri"/>
              </a:rPr>
              <a:t>β</a:t>
            </a:r>
            <a:r>
              <a:rPr lang="en-US" sz="2400" b="0" i="1" u="none">
                <a:solidFill>
                  <a:schemeClr val="dk1"/>
                </a:solidFill>
                <a:latin typeface="Calibri"/>
                <a:ea typeface="Calibri"/>
                <a:cs typeface="Calibri"/>
                <a:sym typeface="Calibri"/>
              </a:rPr>
              <a:t> = 3.0 or less) are more effective.</a:t>
            </a:r>
            <a:endParaRPr sz="2400" b="0" i="1" u="none">
              <a:solidFill>
                <a:schemeClr val="dk1"/>
              </a:solidFill>
              <a:latin typeface="Calibri"/>
              <a:ea typeface="Calibri"/>
              <a:cs typeface="Calibri"/>
              <a:sym typeface="Calibri"/>
            </a:endParaRPr>
          </a:p>
          <a:p>
            <a:pPr marL="342900" marR="0" lvl="0" indent="-342900" algn="l" rtl="0">
              <a:lnSpc>
                <a:spcPct val="100000"/>
              </a:lnSpc>
              <a:spcBef>
                <a:spcPts val="48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Random values are used for the initialisation so that the learning starts off from different places for each run, and we keep them all about  the same size because we want all of the weights to reach their final values at about the same time. </a:t>
            </a:r>
            <a:endParaRPr sz="2400" b="0" i="0" u="none">
              <a:solidFill>
                <a:schemeClr val="dk1"/>
              </a:solidFill>
              <a:latin typeface="Calibri"/>
              <a:ea typeface="Calibri"/>
              <a:cs typeface="Calibri"/>
              <a:sym typeface="Calibri"/>
            </a:endParaRPr>
          </a:p>
          <a:p>
            <a:pPr marL="342900" marR="0" lvl="0" indent="-342900" algn="l" rtl="0">
              <a:lnSpc>
                <a:spcPct val="100000"/>
              </a:lnSpc>
              <a:spcBef>
                <a:spcPts val="48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This is known as </a:t>
            </a:r>
            <a:r>
              <a:rPr lang="en-US" sz="2400" b="0" i="0" u="none">
                <a:solidFill>
                  <a:srgbClr val="FF0000"/>
                </a:solidFill>
                <a:latin typeface="Calibri"/>
                <a:ea typeface="Calibri"/>
                <a:cs typeface="Calibri"/>
                <a:sym typeface="Calibri"/>
              </a:rPr>
              <a:t>uniform learning </a:t>
            </a:r>
            <a:r>
              <a:rPr lang="en-US" sz="2400" b="0" i="0" u="none">
                <a:solidFill>
                  <a:schemeClr val="dk1"/>
                </a:solidFill>
                <a:latin typeface="Calibri"/>
                <a:ea typeface="Calibri"/>
                <a:cs typeface="Calibri"/>
                <a:sym typeface="Calibri"/>
              </a:rPr>
              <a:t>and it is important because otherwise the network will do better on some inputs than others.</a:t>
            </a:r>
            <a:endParaRPr sz="2400" b="0" i="0" u="none">
              <a:solidFill>
                <a:schemeClr val="dk1"/>
              </a:solidFill>
              <a:latin typeface="Calibri"/>
              <a:ea typeface="Calibri"/>
              <a:cs typeface="Calibri"/>
              <a:sym typeface="Calibri"/>
            </a:endParaRPr>
          </a:p>
        </p:txBody>
      </p:sp>
      <p:pic>
        <p:nvPicPr>
          <p:cNvPr id="393" name="Google Shape;393;p29"/>
          <p:cNvPicPr preferRelativeResize="0"/>
          <p:nvPr/>
        </p:nvPicPr>
        <p:blipFill rotWithShape="1">
          <a:blip r:embed="rId3">
            <a:alphaModFix/>
          </a:blip>
          <a:srcRect/>
          <a:stretch/>
        </p:blipFill>
        <p:spPr>
          <a:xfrm>
            <a:off x="7315200" y="76200"/>
            <a:ext cx="1752600" cy="685800"/>
          </a:xfrm>
          <a:prstGeom prst="rect">
            <a:avLst/>
          </a:prstGeom>
          <a:noFill/>
          <a:ln>
            <a:noFill/>
          </a:ln>
        </p:spPr>
      </p:pic>
      <p:sp>
        <p:nvSpPr>
          <p:cNvPr id="394" name="Google Shape;394;p2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pPr marL="0" lvl="0" indent="0" algn="r" rtl="0">
                <a:lnSpc>
                  <a:spcPct val="100000"/>
                </a:lnSpc>
                <a:spcBef>
                  <a:spcPts val="0"/>
                </a:spcBef>
                <a:spcAft>
                  <a:spcPts val="0"/>
                </a:spcAft>
                <a:buSzPts val="1200"/>
                <a:buNone/>
              </a:pPr>
              <a:t>44</a:t>
            </a:fld>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Google Shape;399;p30"/>
          <p:cNvSpPr txBox="1">
            <a:spLocks noGrp="1"/>
          </p:cNvSpPr>
          <p:nvPr>
            <p:ph type="title"/>
          </p:nvPr>
        </p:nvSpPr>
        <p:spPr>
          <a:xfrm>
            <a:off x="457200" y="76200"/>
            <a:ext cx="8229600" cy="6096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4000"/>
              <a:buFont typeface="Calibri"/>
              <a:buNone/>
            </a:pPr>
            <a:r>
              <a:rPr lang="en-US" sz="4000" b="0" i="0" u="none">
                <a:solidFill>
                  <a:schemeClr val="dk1"/>
                </a:solidFill>
                <a:latin typeface="Calibri"/>
                <a:ea typeface="Calibri"/>
                <a:cs typeface="Calibri"/>
                <a:sym typeface="Calibri"/>
              </a:rPr>
              <a:t>Different Output Activation Functions</a:t>
            </a:r>
            <a:endParaRPr sz="4000" b="0" i="0" u="none">
              <a:solidFill>
                <a:schemeClr val="dk1"/>
              </a:solidFill>
              <a:latin typeface="Calibri"/>
              <a:ea typeface="Calibri"/>
              <a:cs typeface="Calibri"/>
              <a:sym typeface="Calibri"/>
            </a:endParaRPr>
          </a:p>
        </p:txBody>
      </p:sp>
      <p:sp>
        <p:nvSpPr>
          <p:cNvPr id="400" name="Google Shape;400;p30"/>
          <p:cNvSpPr txBox="1">
            <a:spLocks noGrp="1"/>
          </p:cNvSpPr>
          <p:nvPr>
            <p:ph type="body" idx="1"/>
          </p:nvPr>
        </p:nvSpPr>
        <p:spPr>
          <a:xfrm>
            <a:off x="304800" y="762000"/>
            <a:ext cx="8534400" cy="6019800"/>
          </a:xfrm>
          <a:prstGeom prst="rect">
            <a:avLst/>
          </a:prstGeom>
          <a:noFill/>
          <a:ln>
            <a:noFill/>
          </a:ln>
        </p:spPr>
        <p:txBody>
          <a:bodyPr spcFirstLastPara="1" wrap="square" lIns="91425" tIns="45700" rIns="91425" bIns="45700" anchor="t" anchorCtr="0">
            <a:noAutofit/>
          </a:bodyPr>
          <a:lstStyle/>
          <a:p>
            <a:pPr marL="342900" marR="0" lvl="0" indent="-342900" algn="just" rtl="0">
              <a:lnSpc>
                <a:spcPct val="100000"/>
              </a:lnSpc>
              <a:spcBef>
                <a:spcPts val="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Sigmoid neurons are used in the hidden layer and the output layer. </a:t>
            </a:r>
            <a:endParaRPr sz="2400" b="0" i="0" u="none">
              <a:solidFill>
                <a:schemeClr val="dk1"/>
              </a:solidFill>
              <a:latin typeface="Calibri"/>
              <a:ea typeface="Calibri"/>
              <a:cs typeface="Calibri"/>
              <a:sym typeface="Calibri"/>
            </a:endParaRPr>
          </a:p>
          <a:p>
            <a:pPr marL="342900" marR="0" lvl="0" indent="-342900" algn="just" rtl="0">
              <a:lnSpc>
                <a:spcPct val="100000"/>
              </a:lnSpc>
              <a:spcBef>
                <a:spcPts val="48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This is fine for classification problems, since there we can make the classes be 0 and 1. </a:t>
            </a:r>
            <a:endParaRPr sz="2400" b="0" i="0" u="none">
              <a:solidFill>
                <a:schemeClr val="dk1"/>
              </a:solidFill>
              <a:latin typeface="Calibri"/>
              <a:ea typeface="Calibri"/>
              <a:cs typeface="Calibri"/>
              <a:sym typeface="Calibri"/>
            </a:endParaRPr>
          </a:p>
          <a:p>
            <a:pPr marL="342900" marR="0" lvl="0" indent="-342900" algn="just" rtl="0">
              <a:lnSpc>
                <a:spcPct val="100000"/>
              </a:lnSpc>
              <a:spcBef>
                <a:spcPts val="48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To perform regression problems, where the output needs to be from a continuous range, not just 0 or 1. </a:t>
            </a:r>
            <a:endParaRPr sz="2400" b="0" i="0" u="none">
              <a:solidFill>
                <a:schemeClr val="dk1"/>
              </a:solidFill>
              <a:latin typeface="Calibri"/>
              <a:ea typeface="Calibri"/>
              <a:cs typeface="Calibri"/>
              <a:sym typeface="Calibri"/>
            </a:endParaRPr>
          </a:p>
          <a:p>
            <a:pPr marL="342900" marR="0" lvl="0" indent="-342900" algn="just" rtl="0">
              <a:lnSpc>
                <a:spcPct val="100000"/>
              </a:lnSpc>
              <a:spcBef>
                <a:spcPts val="48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The sigmoid neurons at the output are not very useful in that case. </a:t>
            </a:r>
            <a:endParaRPr sz="2400" b="0" i="0" u="none">
              <a:solidFill>
                <a:schemeClr val="dk1"/>
              </a:solidFill>
              <a:latin typeface="Calibri"/>
              <a:ea typeface="Calibri"/>
              <a:cs typeface="Calibri"/>
              <a:sym typeface="Calibri"/>
            </a:endParaRPr>
          </a:p>
          <a:p>
            <a:pPr marL="342900" marR="0" lvl="0" indent="-342900" algn="just" rtl="0">
              <a:lnSpc>
                <a:spcPct val="100000"/>
              </a:lnSpc>
              <a:spcBef>
                <a:spcPts val="48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Replace the output neurons with linear nodes that just sum the inputs and give that as their activation. </a:t>
            </a:r>
            <a:endParaRPr sz="2400" b="0" i="0" u="none">
              <a:solidFill>
                <a:schemeClr val="dk1"/>
              </a:solidFill>
              <a:latin typeface="Calibri"/>
              <a:ea typeface="Calibri"/>
              <a:cs typeface="Calibri"/>
              <a:sym typeface="Calibri"/>
            </a:endParaRPr>
          </a:p>
          <a:p>
            <a:pPr marL="342900" marR="0" lvl="0" indent="-342900" algn="just" rtl="0">
              <a:lnSpc>
                <a:spcPct val="100000"/>
              </a:lnSpc>
              <a:spcBef>
                <a:spcPts val="48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This does not mean that we change the hidden layer neurons; they stay exactly the same, and we only modify the output nodes. </a:t>
            </a:r>
            <a:endParaRPr sz="2400" b="0" i="0" u="none">
              <a:solidFill>
                <a:schemeClr val="dk1"/>
              </a:solidFill>
              <a:latin typeface="Calibri"/>
              <a:ea typeface="Calibri"/>
              <a:cs typeface="Calibri"/>
              <a:sym typeface="Calibri"/>
            </a:endParaRPr>
          </a:p>
          <a:p>
            <a:pPr marL="342900" marR="0" lvl="0" indent="-342900" algn="just" rtl="0">
              <a:lnSpc>
                <a:spcPct val="100000"/>
              </a:lnSpc>
              <a:spcBef>
                <a:spcPts val="48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They are not models of neurons anymore, since they don’t have the characteristic fire/don’t fire pattern. </a:t>
            </a:r>
            <a:endParaRPr sz="2400" b="0" i="0" u="none">
              <a:solidFill>
                <a:schemeClr val="dk1"/>
              </a:solidFill>
              <a:latin typeface="Calibri"/>
              <a:ea typeface="Calibri"/>
              <a:cs typeface="Calibri"/>
              <a:sym typeface="Calibri"/>
            </a:endParaRPr>
          </a:p>
        </p:txBody>
      </p:sp>
      <p:sp>
        <p:nvSpPr>
          <p:cNvPr id="401" name="Google Shape;401;p3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pPr marL="0" lvl="0" indent="0" algn="r" rtl="0">
                <a:lnSpc>
                  <a:spcPct val="100000"/>
                </a:lnSpc>
                <a:spcBef>
                  <a:spcPts val="0"/>
                </a:spcBef>
                <a:spcAft>
                  <a:spcPts val="0"/>
                </a:spcAft>
                <a:buSzPts val="1200"/>
                <a:buNone/>
              </a:pPr>
              <a:t>45</a:t>
            </a:fld>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406" name="Google Shape;406;p31"/>
          <p:cNvSpPr txBox="1">
            <a:spLocks noGrp="1"/>
          </p:cNvSpPr>
          <p:nvPr>
            <p:ph type="body" idx="1"/>
          </p:nvPr>
        </p:nvSpPr>
        <p:spPr>
          <a:xfrm>
            <a:off x="304800" y="228600"/>
            <a:ext cx="8610600" cy="6324600"/>
          </a:xfrm>
          <a:prstGeom prst="rect">
            <a:avLst/>
          </a:prstGeom>
          <a:noFill/>
          <a:ln>
            <a:noFill/>
          </a:ln>
        </p:spPr>
        <p:txBody>
          <a:bodyPr spcFirstLastPara="1" wrap="square" lIns="91425" tIns="45700" rIns="91425" bIns="45700" anchor="t" anchorCtr="0">
            <a:noAutofit/>
          </a:bodyPr>
          <a:lstStyle/>
          <a:p>
            <a:pPr marL="342900" marR="0" lvl="0" indent="-342900" algn="just" rtl="0">
              <a:lnSpc>
                <a:spcPct val="100000"/>
              </a:lnSpc>
              <a:spcBef>
                <a:spcPts val="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Even so, they enable us to solve regression problems, where we want a real number out, not just a 0/1 decision. </a:t>
            </a:r>
            <a:endParaRPr sz="2400" b="0" i="0" u="none">
              <a:solidFill>
                <a:schemeClr val="dk1"/>
              </a:solidFill>
              <a:latin typeface="Calibri"/>
              <a:ea typeface="Calibri"/>
              <a:cs typeface="Calibri"/>
              <a:sym typeface="Calibri"/>
            </a:endParaRPr>
          </a:p>
          <a:p>
            <a:pPr marL="342900" marR="0" lvl="0" indent="-342900" algn="just" rtl="0">
              <a:lnSpc>
                <a:spcPct val="100000"/>
              </a:lnSpc>
              <a:spcBef>
                <a:spcPts val="48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A third type of output neuron that is also used, which is the soft-max activation function. </a:t>
            </a:r>
            <a:endParaRPr sz="2400" b="0" i="0" u="none">
              <a:solidFill>
                <a:schemeClr val="dk1"/>
              </a:solidFill>
              <a:latin typeface="Calibri"/>
              <a:ea typeface="Calibri"/>
              <a:cs typeface="Calibri"/>
              <a:sym typeface="Calibri"/>
            </a:endParaRPr>
          </a:p>
          <a:p>
            <a:pPr marL="342900" marR="0" lvl="0" indent="-342900" algn="just" rtl="0">
              <a:lnSpc>
                <a:spcPct val="100000"/>
              </a:lnSpc>
              <a:spcBef>
                <a:spcPts val="48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This is most commonly used for classification problems where the 1-of-</a:t>
            </a:r>
            <a:r>
              <a:rPr lang="en-US" sz="2400" b="0" i="1" u="none">
                <a:solidFill>
                  <a:schemeClr val="dk1"/>
                </a:solidFill>
                <a:latin typeface="Calibri"/>
                <a:ea typeface="Calibri"/>
                <a:cs typeface="Calibri"/>
                <a:sym typeface="Calibri"/>
              </a:rPr>
              <a:t>N output </a:t>
            </a:r>
            <a:r>
              <a:rPr lang="en-US" sz="2400" b="0" i="0" u="none">
                <a:solidFill>
                  <a:schemeClr val="dk1"/>
                </a:solidFill>
                <a:latin typeface="Calibri"/>
                <a:ea typeface="Calibri"/>
                <a:cs typeface="Calibri"/>
                <a:sym typeface="Calibri"/>
              </a:rPr>
              <a:t>encoding is used.</a:t>
            </a:r>
            <a:endParaRPr sz="2400" b="0" i="0" u="none">
              <a:solidFill>
                <a:schemeClr val="dk1"/>
              </a:solidFill>
              <a:latin typeface="Calibri"/>
              <a:ea typeface="Calibri"/>
              <a:cs typeface="Calibri"/>
              <a:sym typeface="Calibri"/>
            </a:endParaRPr>
          </a:p>
          <a:p>
            <a:pPr marL="342900" marR="0" lvl="0" indent="-342900" algn="just" rtl="0">
              <a:lnSpc>
                <a:spcPct val="100000"/>
              </a:lnSpc>
              <a:spcBef>
                <a:spcPts val="48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The soft-max function rescales the outputs by calculating the exponential of the inputs to that neuron, and dividing by the total sum of the inputs to all of the neurons, so that the activations sum to 1 and all lie between 0 and 1. </a:t>
            </a:r>
            <a:endParaRPr sz="2400" b="0" i="0" u="none">
              <a:solidFill>
                <a:schemeClr val="dk1"/>
              </a:solidFill>
              <a:latin typeface="Calibri"/>
              <a:ea typeface="Calibri"/>
              <a:cs typeface="Calibri"/>
              <a:sym typeface="Calibri"/>
            </a:endParaRPr>
          </a:p>
          <a:p>
            <a:pPr marL="342900" marR="0" lvl="0" indent="-342900" algn="just" rtl="0">
              <a:lnSpc>
                <a:spcPct val="100000"/>
              </a:lnSpc>
              <a:spcBef>
                <a:spcPts val="48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As an activation function it can be written as:</a:t>
            </a:r>
            <a:endParaRPr sz="2400" b="0" i="0" u="none">
              <a:solidFill>
                <a:schemeClr val="dk1"/>
              </a:solidFill>
              <a:latin typeface="Calibri"/>
              <a:ea typeface="Calibri"/>
              <a:cs typeface="Calibri"/>
              <a:sym typeface="Calibri"/>
            </a:endParaRPr>
          </a:p>
          <a:p>
            <a:pPr marL="342900" marR="0" lvl="0" indent="-190500" algn="l" rtl="0">
              <a:lnSpc>
                <a:spcPct val="100000"/>
              </a:lnSpc>
              <a:spcBef>
                <a:spcPts val="480"/>
              </a:spcBef>
              <a:spcAft>
                <a:spcPts val="0"/>
              </a:spcAft>
              <a:buClr>
                <a:schemeClr val="dk1"/>
              </a:buClr>
              <a:buSzPts val="2400"/>
              <a:buFont typeface="Arial"/>
              <a:buNone/>
            </a:pPr>
            <a:endParaRPr sz="2400" b="0" i="0" u="none">
              <a:solidFill>
                <a:schemeClr val="dk1"/>
              </a:solidFill>
              <a:latin typeface="Calibri"/>
              <a:ea typeface="Calibri"/>
              <a:cs typeface="Calibri"/>
              <a:sym typeface="Calibri"/>
            </a:endParaRPr>
          </a:p>
        </p:txBody>
      </p:sp>
      <p:pic>
        <p:nvPicPr>
          <p:cNvPr id="407" name="Google Shape;407;p31"/>
          <p:cNvPicPr preferRelativeResize="0"/>
          <p:nvPr/>
        </p:nvPicPr>
        <p:blipFill rotWithShape="1">
          <a:blip r:embed="rId3">
            <a:alphaModFix/>
          </a:blip>
          <a:srcRect/>
          <a:stretch/>
        </p:blipFill>
        <p:spPr>
          <a:xfrm>
            <a:off x="1981200" y="4800600"/>
            <a:ext cx="5029200" cy="1219200"/>
          </a:xfrm>
          <a:prstGeom prst="rect">
            <a:avLst/>
          </a:prstGeom>
          <a:noFill/>
          <a:ln>
            <a:noFill/>
          </a:ln>
        </p:spPr>
      </p:pic>
      <p:sp>
        <p:nvSpPr>
          <p:cNvPr id="408" name="Google Shape;408;p3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pPr marL="0" lvl="0" indent="0" algn="r" rtl="0">
                <a:lnSpc>
                  <a:spcPct val="100000"/>
                </a:lnSpc>
                <a:spcBef>
                  <a:spcPts val="0"/>
                </a:spcBef>
                <a:spcAft>
                  <a:spcPts val="0"/>
                </a:spcAft>
                <a:buSzPts val="1200"/>
                <a:buNone/>
              </a:pPr>
              <a:t>46</a:t>
            </a:fld>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sp>
        <p:nvSpPr>
          <p:cNvPr id="413" name="Google Shape;413;p32"/>
          <p:cNvSpPr txBox="1">
            <a:spLocks noGrp="1"/>
          </p:cNvSpPr>
          <p:nvPr>
            <p:ph type="title"/>
          </p:nvPr>
        </p:nvSpPr>
        <p:spPr>
          <a:xfrm>
            <a:off x="228600" y="0"/>
            <a:ext cx="8686800" cy="8382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3600"/>
              <a:buFont typeface="Calibri"/>
              <a:buNone/>
            </a:pPr>
            <a:r>
              <a:rPr lang="en-US" sz="3600" b="0" i="0" u="none">
                <a:solidFill>
                  <a:schemeClr val="dk1"/>
                </a:solidFill>
                <a:latin typeface="Calibri"/>
                <a:ea typeface="Calibri"/>
                <a:cs typeface="Calibri"/>
                <a:sym typeface="Calibri"/>
              </a:rPr>
              <a:t>T</a:t>
            </a:r>
            <a:r>
              <a:rPr lang="en-US" sz="2900" b="0" i="0" u="none">
                <a:solidFill>
                  <a:schemeClr val="dk1"/>
                </a:solidFill>
                <a:latin typeface="Calibri"/>
                <a:ea typeface="Calibri"/>
                <a:cs typeface="Calibri"/>
                <a:sym typeface="Calibri"/>
              </a:rPr>
              <a:t>HE MULTI-LAYER PERCEPTRON IN PRACTICE</a:t>
            </a:r>
            <a:endParaRPr sz="2900" b="0" i="0" u="none">
              <a:solidFill>
                <a:schemeClr val="dk1"/>
              </a:solidFill>
              <a:latin typeface="Calibri"/>
              <a:ea typeface="Calibri"/>
              <a:cs typeface="Calibri"/>
              <a:sym typeface="Calibri"/>
            </a:endParaRPr>
          </a:p>
        </p:txBody>
      </p:sp>
      <p:sp>
        <p:nvSpPr>
          <p:cNvPr id="414" name="Google Shape;414;p32"/>
          <p:cNvSpPr txBox="1">
            <a:spLocks noGrp="1"/>
          </p:cNvSpPr>
          <p:nvPr>
            <p:ph type="body" idx="1"/>
          </p:nvPr>
        </p:nvSpPr>
        <p:spPr>
          <a:xfrm>
            <a:off x="290725" y="962925"/>
            <a:ext cx="8610600" cy="5120100"/>
          </a:xfrm>
          <a:prstGeom prst="rect">
            <a:avLst/>
          </a:prstGeom>
          <a:noFill/>
          <a:ln>
            <a:noFill/>
          </a:ln>
        </p:spPr>
        <p:txBody>
          <a:bodyPr spcFirstLastPara="1" wrap="square" lIns="91425" tIns="45700" rIns="91425" bIns="45700" anchor="t" anchorCtr="0">
            <a:noAutofit/>
          </a:bodyPr>
          <a:lstStyle/>
          <a:p>
            <a:pPr marL="342900" marR="0" lvl="0" indent="-330200" algn="just" rtl="0">
              <a:lnSpc>
                <a:spcPct val="100000"/>
              </a:lnSpc>
              <a:spcBef>
                <a:spcPts val="0"/>
              </a:spcBef>
              <a:spcAft>
                <a:spcPts val="0"/>
              </a:spcAft>
              <a:buClr>
                <a:schemeClr val="dk1"/>
              </a:buClr>
              <a:buSzPts val="2200"/>
              <a:buFont typeface="Times New Roman"/>
              <a:buChar char="•"/>
            </a:pPr>
            <a:r>
              <a:rPr lang="en-US" sz="2200" i="0" u="none">
                <a:solidFill>
                  <a:schemeClr val="dk1"/>
                </a:solidFill>
                <a:latin typeface="Times New Roman"/>
                <a:ea typeface="Times New Roman"/>
                <a:cs typeface="Times New Roman"/>
                <a:sym typeface="Times New Roman"/>
              </a:rPr>
              <a:t>MLP is used to find solutions to four different types of problem: </a:t>
            </a:r>
            <a:endParaRPr sz="2200" i="0" u="none">
              <a:solidFill>
                <a:schemeClr val="dk1"/>
              </a:solidFill>
              <a:latin typeface="Times New Roman"/>
              <a:ea typeface="Times New Roman"/>
              <a:cs typeface="Times New Roman"/>
              <a:sym typeface="Times New Roman"/>
            </a:endParaRPr>
          </a:p>
          <a:p>
            <a:pPr marL="800100" lvl="1" indent="-368300" algn="just" rtl="0">
              <a:lnSpc>
                <a:spcPct val="100000"/>
              </a:lnSpc>
              <a:spcBef>
                <a:spcPts val="0"/>
              </a:spcBef>
              <a:spcAft>
                <a:spcPts val="0"/>
              </a:spcAft>
              <a:buSzPts val="2800"/>
              <a:buFont typeface="Times New Roman"/>
              <a:buChar char="•"/>
            </a:pPr>
            <a:r>
              <a:rPr lang="en-US" sz="1800" i="0" u="none">
                <a:solidFill>
                  <a:srgbClr val="FF0000"/>
                </a:solidFill>
                <a:latin typeface="Times New Roman"/>
                <a:ea typeface="Times New Roman"/>
                <a:cs typeface="Times New Roman"/>
                <a:sym typeface="Times New Roman"/>
              </a:rPr>
              <a:t>regression, </a:t>
            </a:r>
            <a:endParaRPr sz="1800" i="0" u="none">
              <a:solidFill>
                <a:srgbClr val="FF0000"/>
              </a:solidFill>
              <a:latin typeface="Times New Roman"/>
              <a:ea typeface="Times New Roman"/>
              <a:cs typeface="Times New Roman"/>
              <a:sym typeface="Times New Roman"/>
            </a:endParaRPr>
          </a:p>
          <a:p>
            <a:pPr marL="800100" lvl="1" indent="-368300" algn="just" rtl="0">
              <a:lnSpc>
                <a:spcPct val="100000"/>
              </a:lnSpc>
              <a:spcBef>
                <a:spcPts val="0"/>
              </a:spcBef>
              <a:spcAft>
                <a:spcPts val="0"/>
              </a:spcAft>
              <a:buSzPts val="2800"/>
              <a:buFont typeface="Times New Roman"/>
              <a:buChar char="•"/>
            </a:pPr>
            <a:r>
              <a:rPr lang="en-US" sz="1800" i="0" u="none">
                <a:solidFill>
                  <a:srgbClr val="FF0000"/>
                </a:solidFill>
                <a:latin typeface="Times New Roman"/>
                <a:ea typeface="Times New Roman"/>
                <a:cs typeface="Times New Roman"/>
                <a:sym typeface="Times New Roman"/>
              </a:rPr>
              <a:t>classification, </a:t>
            </a:r>
            <a:endParaRPr sz="1800" i="0" u="none">
              <a:solidFill>
                <a:srgbClr val="FF0000"/>
              </a:solidFill>
              <a:latin typeface="Times New Roman"/>
              <a:ea typeface="Times New Roman"/>
              <a:cs typeface="Times New Roman"/>
              <a:sym typeface="Times New Roman"/>
            </a:endParaRPr>
          </a:p>
          <a:p>
            <a:pPr marL="800100" lvl="1" indent="-368300" algn="just" rtl="0">
              <a:lnSpc>
                <a:spcPct val="100000"/>
              </a:lnSpc>
              <a:spcBef>
                <a:spcPts val="0"/>
              </a:spcBef>
              <a:spcAft>
                <a:spcPts val="0"/>
              </a:spcAft>
              <a:buSzPts val="2800"/>
              <a:buFont typeface="Times New Roman"/>
              <a:buChar char="•"/>
            </a:pPr>
            <a:r>
              <a:rPr lang="en-US" sz="1800" i="0" u="none">
                <a:solidFill>
                  <a:srgbClr val="FF0000"/>
                </a:solidFill>
                <a:latin typeface="Times New Roman"/>
                <a:ea typeface="Times New Roman"/>
                <a:cs typeface="Times New Roman"/>
                <a:sym typeface="Times New Roman"/>
              </a:rPr>
              <a:t>time-series prediction, and </a:t>
            </a:r>
            <a:endParaRPr sz="1800" i="0" u="none">
              <a:solidFill>
                <a:srgbClr val="FF0000"/>
              </a:solidFill>
              <a:latin typeface="Times New Roman"/>
              <a:ea typeface="Times New Roman"/>
              <a:cs typeface="Times New Roman"/>
              <a:sym typeface="Times New Roman"/>
            </a:endParaRPr>
          </a:p>
          <a:p>
            <a:pPr marL="800100" lvl="1" indent="-368300" algn="just" rtl="0">
              <a:lnSpc>
                <a:spcPct val="100000"/>
              </a:lnSpc>
              <a:spcBef>
                <a:spcPts val="0"/>
              </a:spcBef>
              <a:spcAft>
                <a:spcPts val="0"/>
              </a:spcAft>
              <a:buSzPts val="2800"/>
              <a:buFont typeface="Times New Roman"/>
              <a:buChar char="•"/>
            </a:pPr>
            <a:r>
              <a:rPr lang="en-US" sz="1800" i="0" u="none">
                <a:solidFill>
                  <a:srgbClr val="FF0000"/>
                </a:solidFill>
                <a:latin typeface="Times New Roman"/>
                <a:ea typeface="Times New Roman"/>
                <a:cs typeface="Times New Roman"/>
                <a:sym typeface="Times New Roman"/>
              </a:rPr>
              <a:t>data compression</a:t>
            </a:r>
            <a:endParaRPr sz="4000">
              <a:latin typeface="Times New Roman"/>
              <a:ea typeface="Times New Roman"/>
              <a:cs typeface="Times New Roman"/>
              <a:sym typeface="Times New Roman"/>
            </a:endParaRPr>
          </a:p>
          <a:p>
            <a:pPr marL="342900" marR="0" lvl="0" indent="-342900" algn="just" rtl="0">
              <a:lnSpc>
                <a:spcPct val="100000"/>
              </a:lnSpc>
              <a:spcBef>
                <a:spcPts val="480"/>
              </a:spcBef>
              <a:spcAft>
                <a:spcPts val="0"/>
              </a:spcAft>
              <a:buClr>
                <a:srgbClr val="FF0000"/>
              </a:buClr>
              <a:buSzPts val="2400"/>
              <a:buFont typeface="Arial"/>
              <a:buNone/>
            </a:pPr>
            <a:r>
              <a:rPr lang="en-US" sz="2200" i="0" u="none">
                <a:solidFill>
                  <a:srgbClr val="FF0000"/>
                </a:solidFill>
                <a:latin typeface="Times New Roman"/>
                <a:ea typeface="Times New Roman"/>
                <a:cs typeface="Times New Roman"/>
                <a:sym typeface="Times New Roman"/>
              </a:rPr>
              <a:t>AMOUNT OF TRAINING DATA</a:t>
            </a:r>
            <a:endParaRPr sz="2200" i="0" u="none">
              <a:solidFill>
                <a:srgbClr val="FF0000"/>
              </a:solidFill>
              <a:latin typeface="Times New Roman"/>
              <a:ea typeface="Times New Roman"/>
              <a:cs typeface="Times New Roman"/>
              <a:sym typeface="Times New Roman"/>
            </a:endParaRPr>
          </a:p>
          <a:p>
            <a:pPr marL="342900" marR="0" lvl="0" indent="-330200" algn="just" rtl="0">
              <a:lnSpc>
                <a:spcPct val="100000"/>
              </a:lnSpc>
              <a:spcBef>
                <a:spcPts val="480"/>
              </a:spcBef>
              <a:spcAft>
                <a:spcPts val="0"/>
              </a:spcAft>
              <a:buClr>
                <a:schemeClr val="dk1"/>
              </a:buClr>
              <a:buSzPts val="2200"/>
              <a:buFont typeface="Times New Roman"/>
              <a:buChar char="•"/>
            </a:pPr>
            <a:r>
              <a:rPr lang="en-US" sz="2200" i="0" u="none">
                <a:solidFill>
                  <a:schemeClr val="dk1"/>
                </a:solidFill>
                <a:latin typeface="Times New Roman"/>
                <a:ea typeface="Times New Roman"/>
                <a:cs typeface="Times New Roman"/>
                <a:sym typeface="Times New Roman"/>
              </a:rPr>
              <a:t>For the MLP with one hidden layer there are (</a:t>
            </a:r>
            <a:r>
              <a:rPr lang="en-US" sz="2200" i="1" u="none">
                <a:solidFill>
                  <a:schemeClr val="dk1"/>
                </a:solidFill>
                <a:latin typeface="Times New Roman"/>
                <a:ea typeface="Times New Roman"/>
                <a:cs typeface="Times New Roman"/>
                <a:sym typeface="Times New Roman"/>
              </a:rPr>
              <a:t>L + 1) ×M + (M + 1) × N weights, where L,M,N are the number of nodes in the input, hidden, and output layers, respectively.</a:t>
            </a:r>
            <a:endParaRPr sz="2200" i="1" u="none">
              <a:solidFill>
                <a:schemeClr val="dk1"/>
              </a:solidFill>
              <a:latin typeface="Times New Roman"/>
              <a:ea typeface="Times New Roman"/>
              <a:cs typeface="Times New Roman"/>
              <a:sym typeface="Times New Roman"/>
            </a:endParaRPr>
          </a:p>
          <a:p>
            <a:pPr marL="342900" marR="0" lvl="0" indent="-330200" algn="just" rtl="0">
              <a:lnSpc>
                <a:spcPct val="100000"/>
              </a:lnSpc>
              <a:spcBef>
                <a:spcPts val="480"/>
              </a:spcBef>
              <a:spcAft>
                <a:spcPts val="0"/>
              </a:spcAft>
              <a:buClr>
                <a:schemeClr val="dk1"/>
              </a:buClr>
              <a:buSzPts val="2200"/>
              <a:buFont typeface="Times New Roman"/>
              <a:buChar char="•"/>
            </a:pPr>
            <a:r>
              <a:rPr lang="en-US" sz="2200" i="0" u="none">
                <a:solidFill>
                  <a:schemeClr val="dk1"/>
                </a:solidFill>
                <a:latin typeface="Times New Roman"/>
                <a:ea typeface="Times New Roman"/>
                <a:cs typeface="Times New Roman"/>
                <a:sym typeface="Times New Roman"/>
              </a:rPr>
              <a:t>The extra +1s come from the bias nodes, which also have adjustable weights. </a:t>
            </a:r>
            <a:endParaRPr sz="2200" i="0" u="none">
              <a:solidFill>
                <a:schemeClr val="dk1"/>
              </a:solidFill>
              <a:latin typeface="Times New Roman"/>
              <a:ea typeface="Times New Roman"/>
              <a:cs typeface="Times New Roman"/>
              <a:sym typeface="Times New Roman"/>
            </a:endParaRPr>
          </a:p>
          <a:p>
            <a:pPr marL="342900" marR="0" lvl="0" indent="-330200" algn="just" rtl="0">
              <a:lnSpc>
                <a:spcPct val="100000"/>
              </a:lnSpc>
              <a:spcBef>
                <a:spcPts val="480"/>
              </a:spcBef>
              <a:spcAft>
                <a:spcPts val="0"/>
              </a:spcAft>
              <a:buClr>
                <a:schemeClr val="dk1"/>
              </a:buClr>
              <a:buSzPts val="2200"/>
              <a:buFont typeface="Times New Roman"/>
              <a:buChar char="•"/>
            </a:pPr>
            <a:r>
              <a:rPr lang="en-US" sz="2200" i="0" u="none">
                <a:solidFill>
                  <a:schemeClr val="dk1"/>
                </a:solidFill>
                <a:latin typeface="Times New Roman"/>
                <a:ea typeface="Times New Roman"/>
                <a:cs typeface="Times New Roman"/>
                <a:sym typeface="Times New Roman"/>
              </a:rPr>
              <a:t>Setting the values of these weights is the job of the back-propagation algorithm, which is driven by the errors coming from the training data. </a:t>
            </a:r>
            <a:endParaRPr sz="2200" i="0" u="none">
              <a:solidFill>
                <a:schemeClr val="dk1"/>
              </a:solidFill>
              <a:latin typeface="Times New Roman"/>
              <a:ea typeface="Times New Roman"/>
              <a:cs typeface="Times New Roman"/>
              <a:sym typeface="Times New Roman"/>
            </a:endParaRPr>
          </a:p>
          <a:p>
            <a:pPr marL="342900" marR="0" lvl="0" indent="-330200" algn="just" rtl="0">
              <a:lnSpc>
                <a:spcPct val="100000"/>
              </a:lnSpc>
              <a:spcBef>
                <a:spcPts val="480"/>
              </a:spcBef>
              <a:spcAft>
                <a:spcPts val="0"/>
              </a:spcAft>
              <a:buClr>
                <a:schemeClr val="dk1"/>
              </a:buClr>
              <a:buSzPts val="2200"/>
              <a:buFont typeface="Times New Roman"/>
              <a:buChar char="•"/>
            </a:pPr>
            <a:r>
              <a:rPr lang="en-US" sz="2200" i="0" u="none">
                <a:solidFill>
                  <a:schemeClr val="dk1"/>
                </a:solidFill>
                <a:latin typeface="Times New Roman"/>
                <a:ea typeface="Times New Roman"/>
                <a:cs typeface="Times New Roman"/>
                <a:sym typeface="Times New Roman"/>
              </a:rPr>
              <a:t>The more training data there is, the better for learning, although the time that the algorithm takes to learn increases.</a:t>
            </a:r>
            <a:endParaRPr sz="2200" i="0" u="none">
              <a:solidFill>
                <a:schemeClr val="dk1"/>
              </a:solidFill>
              <a:latin typeface="Times New Roman"/>
              <a:ea typeface="Times New Roman"/>
              <a:cs typeface="Times New Roman"/>
              <a:sym typeface="Times New Roman"/>
            </a:endParaRPr>
          </a:p>
        </p:txBody>
      </p:sp>
      <p:sp>
        <p:nvSpPr>
          <p:cNvPr id="415" name="Google Shape;415;p3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pPr marL="0" lvl="0" indent="0" algn="r" rtl="0">
                <a:lnSpc>
                  <a:spcPct val="100000"/>
                </a:lnSpc>
                <a:spcBef>
                  <a:spcPts val="0"/>
                </a:spcBef>
                <a:spcAft>
                  <a:spcPts val="0"/>
                </a:spcAft>
                <a:buSzPts val="1200"/>
                <a:buNone/>
              </a:pPr>
              <a:t>47</a:t>
            </a:fld>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20" name="Google Shape;420;p33"/>
          <p:cNvSpPr txBox="1">
            <a:spLocks noGrp="1"/>
          </p:cNvSpPr>
          <p:nvPr>
            <p:ph type="body" idx="1"/>
          </p:nvPr>
        </p:nvSpPr>
        <p:spPr>
          <a:xfrm>
            <a:off x="76200" y="152400"/>
            <a:ext cx="8991600" cy="6477000"/>
          </a:xfrm>
          <a:prstGeom prst="rect">
            <a:avLst/>
          </a:prstGeom>
          <a:noFill/>
          <a:ln>
            <a:noFill/>
          </a:ln>
        </p:spPr>
        <p:txBody>
          <a:bodyPr spcFirstLastPara="1" wrap="square" lIns="91425" tIns="45700" rIns="91425" bIns="45700" anchor="t" anchorCtr="0">
            <a:noAutofit/>
          </a:bodyPr>
          <a:lstStyle/>
          <a:p>
            <a:pPr marL="342900" marR="0" lvl="0" indent="-342900" algn="just" rtl="0">
              <a:lnSpc>
                <a:spcPct val="100000"/>
              </a:lnSpc>
              <a:spcBef>
                <a:spcPts val="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Number of training examples used is at least 10 times the number of weights. </a:t>
            </a:r>
            <a:endParaRPr sz="2400" b="0" i="0" u="none">
              <a:solidFill>
                <a:schemeClr val="dk1"/>
              </a:solidFill>
              <a:latin typeface="Calibri"/>
              <a:ea typeface="Calibri"/>
              <a:cs typeface="Calibri"/>
              <a:sym typeface="Calibri"/>
            </a:endParaRPr>
          </a:p>
          <a:p>
            <a:pPr marL="342900" marR="0" lvl="0" indent="-342900" algn="just" rtl="0">
              <a:lnSpc>
                <a:spcPct val="100000"/>
              </a:lnSpc>
              <a:spcBef>
                <a:spcPts val="480"/>
              </a:spcBef>
              <a:spcAft>
                <a:spcPts val="0"/>
              </a:spcAft>
              <a:buClr>
                <a:srgbClr val="C00000"/>
              </a:buClr>
              <a:buSzPts val="2400"/>
              <a:buFont typeface="Arial"/>
              <a:buChar char="•"/>
            </a:pPr>
            <a:r>
              <a:rPr lang="en-US" sz="2400" b="0" i="0" u="none">
                <a:solidFill>
                  <a:srgbClr val="C00000"/>
                </a:solidFill>
                <a:latin typeface="Calibri"/>
                <a:ea typeface="Calibri"/>
                <a:cs typeface="Calibri"/>
                <a:sym typeface="Calibri"/>
              </a:rPr>
              <a:t>Neural network training is a fairly computationally expensive operation</a:t>
            </a:r>
            <a:r>
              <a:rPr lang="en-US" sz="2400" b="0" i="0" u="none">
                <a:solidFill>
                  <a:schemeClr val="dk1"/>
                </a:solidFill>
                <a:latin typeface="Calibri"/>
                <a:ea typeface="Calibri"/>
                <a:cs typeface="Calibri"/>
                <a:sym typeface="Calibri"/>
              </a:rPr>
              <a:t>.</a:t>
            </a:r>
            <a:endParaRPr sz="2400" b="0" i="0" u="none">
              <a:solidFill>
                <a:schemeClr val="dk1"/>
              </a:solidFill>
              <a:latin typeface="Calibri"/>
              <a:ea typeface="Calibri"/>
              <a:cs typeface="Calibri"/>
              <a:sym typeface="Calibri"/>
            </a:endParaRPr>
          </a:p>
          <a:p>
            <a:pPr marL="342900" marR="0" lvl="0" indent="-342900" algn="just" rtl="0">
              <a:lnSpc>
                <a:spcPct val="100000"/>
              </a:lnSpc>
              <a:spcBef>
                <a:spcPts val="480"/>
              </a:spcBef>
              <a:spcAft>
                <a:spcPts val="0"/>
              </a:spcAft>
              <a:buClr>
                <a:srgbClr val="FF0000"/>
              </a:buClr>
              <a:buSzPts val="2400"/>
              <a:buFont typeface="Arial"/>
              <a:buNone/>
            </a:pPr>
            <a:r>
              <a:rPr lang="en-US" sz="2400" b="0" i="0" u="none">
                <a:solidFill>
                  <a:srgbClr val="FF0000"/>
                </a:solidFill>
                <a:latin typeface="Calibri"/>
                <a:ea typeface="Calibri"/>
                <a:cs typeface="Calibri"/>
                <a:sym typeface="Calibri"/>
              </a:rPr>
              <a:t>NUMBER OF HIDDEN LAYERS</a:t>
            </a:r>
            <a:endParaRPr sz="2400" b="0" i="0" u="none">
              <a:solidFill>
                <a:srgbClr val="FF0000"/>
              </a:solidFill>
              <a:latin typeface="Calibri"/>
              <a:ea typeface="Calibri"/>
              <a:cs typeface="Calibri"/>
              <a:sym typeface="Calibri"/>
            </a:endParaRPr>
          </a:p>
          <a:p>
            <a:pPr marL="342900" marR="0" lvl="0" indent="-342900" algn="just" rtl="0">
              <a:lnSpc>
                <a:spcPct val="100000"/>
              </a:lnSpc>
              <a:spcBef>
                <a:spcPts val="48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There are two other considerations concerning the number of weights that are inherent in the calculation above, which is the choice of the number of hidden nodes, and the number of hidden layers.</a:t>
            </a:r>
            <a:endParaRPr sz="2400" b="0" i="0" u="none">
              <a:solidFill>
                <a:schemeClr val="dk1"/>
              </a:solidFill>
              <a:latin typeface="Calibri"/>
              <a:ea typeface="Calibri"/>
              <a:cs typeface="Calibri"/>
              <a:sym typeface="Calibri"/>
            </a:endParaRPr>
          </a:p>
          <a:p>
            <a:pPr marL="342900" marR="0" lvl="0" indent="-342900" algn="l" rtl="0">
              <a:lnSpc>
                <a:spcPct val="100000"/>
              </a:lnSpc>
              <a:spcBef>
                <a:spcPts val="48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Normally  see a pictorial demonstration of the fact that two hidden layers is the most that you ever need for normal MLP learning.</a:t>
            </a:r>
            <a:endParaRPr sz="2400" b="0" i="0" u="none">
              <a:solidFill>
                <a:schemeClr val="dk1"/>
              </a:solidFill>
              <a:latin typeface="Calibri"/>
              <a:ea typeface="Calibri"/>
              <a:cs typeface="Calibri"/>
              <a:sym typeface="Calibri"/>
            </a:endParaRPr>
          </a:p>
          <a:p>
            <a:pPr marL="342900" marR="0" lvl="0" indent="-342900" algn="l" rtl="0">
              <a:lnSpc>
                <a:spcPct val="100000"/>
              </a:lnSpc>
              <a:spcBef>
                <a:spcPts val="48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In fact it is possible to show mathematically that one hidden layer with lots of hidden nodes is sufficient. </a:t>
            </a:r>
            <a:endParaRPr sz="2400" b="0" i="0" u="none">
              <a:solidFill>
                <a:schemeClr val="dk1"/>
              </a:solidFill>
              <a:latin typeface="Calibri"/>
              <a:ea typeface="Calibri"/>
              <a:cs typeface="Calibri"/>
              <a:sym typeface="Calibri"/>
            </a:endParaRPr>
          </a:p>
          <a:p>
            <a:pPr marL="342900" marR="0" lvl="0" indent="-342900" algn="l" rtl="0">
              <a:lnSpc>
                <a:spcPct val="100000"/>
              </a:lnSpc>
              <a:spcBef>
                <a:spcPts val="48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This is known as the </a:t>
            </a:r>
            <a:r>
              <a:rPr lang="en-US" sz="2400" b="0" i="0" u="none">
                <a:solidFill>
                  <a:srgbClr val="FF0000"/>
                </a:solidFill>
                <a:latin typeface="Calibri"/>
                <a:ea typeface="Calibri"/>
                <a:cs typeface="Calibri"/>
                <a:sym typeface="Calibri"/>
              </a:rPr>
              <a:t>Universal Approximation Theorem</a:t>
            </a:r>
            <a:endParaRPr sz="2400" b="0" i="0" u="none">
              <a:solidFill>
                <a:srgbClr val="FF0000"/>
              </a:solidFill>
              <a:latin typeface="Calibri"/>
              <a:ea typeface="Calibri"/>
              <a:cs typeface="Calibri"/>
              <a:sym typeface="Calibri"/>
            </a:endParaRPr>
          </a:p>
          <a:p>
            <a:pPr marL="342900" marR="0" lvl="0" indent="-342900" algn="l" rtl="0">
              <a:lnSpc>
                <a:spcPct val="100000"/>
              </a:lnSpc>
              <a:spcBef>
                <a:spcPts val="48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There is no theory to guide the choice of the number of hidden nodes. </a:t>
            </a:r>
            <a:endParaRPr sz="2400" b="0" i="0" u="none">
              <a:solidFill>
                <a:schemeClr val="dk1"/>
              </a:solidFill>
              <a:latin typeface="Calibri"/>
              <a:ea typeface="Calibri"/>
              <a:cs typeface="Calibri"/>
              <a:sym typeface="Calibri"/>
            </a:endParaRPr>
          </a:p>
          <a:p>
            <a:pPr marL="342900" marR="0" lvl="0" indent="-190500" algn="l" rtl="0">
              <a:lnSpc>
                <a:spcPct val="100000"/>
              </a:lnSpc>
              <a:spcBef>
                <a:spcPts val="480"/>
              </a:spcBef>
              <a:spcAft>
                <a:spcPts val="0"/>
              </a:spcAft>
              <a:buClr>
                <a:schemeClr val="dk1"/>
              </a:buClr>
              <a:buSzPts val="2400"/>
              <a:buFont typeface="Arial"/>
              <a:buNone/>
            </a:pPr>
            <a:endParaRPr sz="2400" b="0" i="0" u="none">
              <a:solidFill>
                <a:schemeClr val="dk1"/>
              </a:solidFill>
              <a:latin typeface="Calibri"/>
              <a:ea typeface="Calibri"/>
              <a:cs typeface="Calibri"/>
              <a:sym typeface="Calibri"/>
            </a:endParaRPr>
          </a:p>
        </p:txBody>
      </p:sp>
      <p:sp>
        <p:nvSpPr>
          <p:cNvPr id="421" name="Google Shape;421;p3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pPr marL="0" lvl="0" indent="0" algn="r" rtl="0">
                <a:lnSpc>
                  <a:spcPct val="100000"/>
                </a:lnSpc>
                <a:spcBef>
                  <a:spcPts val="0"/>
                </a:spcBef>
                <a:spcAft>
                  <a:spcPts val="0"/>
                </a:spcAft>
                <a:buSzPts val="1200"/>
                <a:buNone/>
              </a:pPr>
              <a:t>48</a:t>
            </a:fld>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sp>
        <p:nvSpPr>
          <p:cNvPr id="426" name="Google Shape;426;p34"/>
          <p:cNvSpPr txBox="1">
            <a:spLocks noGrp="1"/>
          </p:cNvSpPr>
          <p:nvPr>
            <p:ph type="body" idx="1"/>
          </p:nvPr>
        </p:nvSpPr>
        <p:spPr>
          <a:xfrm>
            <a:off x="76200" y="228600"/>
            <a:ext cx="8915400" cy="6400800"/>
          </a:xfrm>
          <a:prstGeom prst="rect">
            <a:avLst/>
          </a:prstGeom>
          <a:noFill/>
          <a:ln>
            <a:noFill/>
          </a:ln>
        </p:spPr>
        <p:txBody>
          <a:bodyPr spcFirstLastPara="1" wrap="square" lIns="91425" tIns="45700" rIns="91425" bIns="45700" anchor="t" anchorCtr="0">
            <a:noAutofit/>
          </a:bodyPr>
          <a:lstStyle/>
          <a:p>
            <a:pPr marL="342900" marR="0" lvl="0" indent="-342900" algn="just" rtl="0">
              <a:lnSpc>
                <a:spcPct val="100000"/>
              </a:lnSpc>
              <a:spcBef>
                <a:spcPts val="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Have to </a:t>
            </a:r>
            <a:r>
              <a:rPr lang="en-US" sz="2400" b="0" i="0" u="none">
                <a:solidFill>
                  <a:srgbClr val="FF0000"/>
                </a:solidFill>
                <a:latin typeface="Calibri"/>
                <a:ea typeface="Calibri"/>
                <a:cs typeface="Calibri"/>
                <a:sym typeface="Calibri"/>
              </a:rPr>
              <a:t>experiment by training networks with different numbers of hidden nodes and then choosing the one that gives the best results</a:t>
            </a:r>
            <a:endParaRPr sz="2400" b="0" i="0" u="none">
              <a:solidFill>
                <a:srgbClr val="FF0000"/>
              </a:solidFill>
              <a:latin typeface="Calibri"/>
              <a:ea typeface="Calibri"/>
              <a:cs typeface="Calibri"/>
              <a:sym typeface="Calibri"/>
            </a:endParaRPr>
          </a:p>
          <a:p>
            <a:pPr marL="342900" marR="0" lvl="0" indent="-342900" algn="just" rtl="0">
              <a:lnSpc>
                <a:spcPct val="100000"/>
              </a:lnSpc>
              <a:spcBef>
                <a:spcPts val="48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we will </a:t>
            </a:r>
            <a:r>
              <a:rPr lang="en-US" sz="2400" b="0" i="0" u="none">
                <a:solidFill>
                  <a:srgbClr val="FF0000"/>
                </a:solidFill>
                <a:latin typeface="Calibri"/>
                <a:ea typeface="Calibri"/>
                <a:cs typeface="Calibri"/>
                <a:sym typeface="Calibri"/>
              </a:rPr>
              <a:t>never normally need more than two layers </a:t>
            </a:r>
            <a:r>
              <a:rPr lang="en-US" sz="2400" b="0" i="0" u="none">
                <a:solidFill>
                  <a:schemeClr val="dk1"/>
                </a:solidFill>
                <a:latin typeface="Calibri"/>
                <a:ea typeface="Calibri"/>
                <a:cs typeface="Calibri"/>
                <a:sym typeface="Calibri"/>
              </a:rPr>
              <a:t>(that is, one hidden layer and the output layer). Fig.4.9</a:t>
            </a:r>
            <a:endParaRPr sz="2400" b="0" i="0" u="none">
              <a:solidFill>
                <a:schemeClr val="dk1"/>
              </a:solidFill>
              <a:latin typeface="Calibri"/>
              <a:ea typeface="Calibri"/>
              <a:cs typeface="Calibri"/>
              <a:sym typeface="Calibri"/>
            </a:endParaRPr>
          </a:p>
          <a:p>
            <a:pPr marL="342900" marR="0" lvl="0" indent="-342900" algn="just" rtl="0">
              <a:lnSpc>
                <a:spcPct val="100000"/>
              </a:lnSpc>
              <a:spcBef>
                <a:spcPts val="48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This is because we can </a:t>
            </a:r>
            <a:r>
              <a:rPr lang="en-US" sz="2400" b="0" i="0" u="none">
                <a:solidFill>
                  <a:srgbClr val="FF0000"/>
                </a:solidFill>
                <a:latin typeface="Calibri"/>
                <a:ea typeface="Calibri"/>
                <a:cs typeface="Calibri"/>
                <a:sym typeface="Calibri"/>
              </a:rPr>
              <a:t>approximate any smooth functional mapping using a linear combination of localised sigmoidal functions.</a:t>
            </a:r>
            <a:endParaRPr sz="2400" b="0" i="0" u="none">
              <a:solidFill>
                <a:srgbClr val="FF0000"/>
              </a:solidFill>
              <a:latin typeface="Calibri"/>
              <a:ea typeface="Calibri"/>
              <a:cs typeface="Calibri"/>
              <a:sym typeface="Calibri"/>
            </a:endParaRPr>
          </a:p>
          <a:p>
            <a:pPr marL="342900" marR="0" lvl="0" indent="-342900" algn="just" rtl="0">
              <a:lnSpc>
                <a:spcPct val="100000"/>
              </a:lnSpc>
              <a:spcBef>
                <a:spcPts val="48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The basic idea is that by </a:t>
            </a:r>
            <a:r>
              <a:rPr lang="en-US" sz="2400" b="0" i="0" u="none">
                <a:solidFill>
                  <a:srgbClr val="FF0000"/>
                </a:solidFill>
                <a:latin typeface="Calibri"/>
                <a:ea typeface="Calibri"/>
                <a:cs typeface="Calibri"/>
                <a:sym typeface="Calibri"/>
              </a:rPr>
              <a:t>combining sigmoid functions we can generate ridge-like functions, and by combining ridge-like  functions we can generate functions with a unique maximum</a:t>
            </a:r>
            <a:r>
              <a:rPr lang="en-US" sz="2400" b="0" i="0" u="none">
                <a:solidFill>
                  <a:schemeClr val="dk1"/>
                </a:solidFill>
                <a:latin typeface="Calibri"/>
                <a:ea typeface="Calibri"/>
                <a:cs typeface="Calibri"/>
                <a:sym typeface="Calibri"/>
              </a:rPr>
              <a:t>. </a:t>
            </a:r>
            <a:endParaRPr sz="2400" b="0" i="0" u="none">
              <a:solidFill>
                <a:schemeClr val="dk1"/>
              </a:solidFill>
              <a:latin typeface="Calibri"/>
              <a:ea typeface="Calibri"/>
              <a:cs typeface="Calibri"/>
              <a:sym typeface="Calibri"/>
            </a:endParaRPr>
          </a:p>
          <a:p>
            <a:pPr marL="342900" marR="0" lvl="0" indent="-342900" algn="just" rtl="0">
              <a:lnSpc>
                <a:spcPct val="100000"/>
              </a:lnSpc>
              <a:spcBef>
                <a:spcPts val="48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By </a:t>
            </a:r>
            <a:r>
              <a:rPr lang="en-US" sz="2400" b="0" i="0" u="none">
                <a:solidFill>
                  <a:srgbClr val="FF0000"/>
                </a:solidFill>
                <a:latin typeface="Calibri"/>
                <a:ea typeface="Calibri"/>
                <a:cs typeface="Calibri"/>
                <a:sym typeface="Calibri"/>
              </a:rPr>
              <a:t>combining these and transforming them using another layer of neurons, we obtain a localised response (a ‘bump’ function), and any functional mapping can be approximated to arbitrary accuracy using a linear combination of such bumps</a:t>
            </a:r>
            <a:r>
              <a:rPr lang="en-US" sz="2400" b="0" i="0" u="none">
                <a:solidFill>
                  <a:schemeClr val="dk1"/>
                </a:solidFill>
                <a:latin typeface="Calibri"/>
                <a:ea typeface="Calibri"/>
                <a:cs typeface="Calibri"/>
                <a:sym typeface="Calibri"/>
              </a:rPr>
              <a:t>. Fig.4.10</a:t>
            </a:r>
            <a:endParaRPr sz="2400" b="0" i="0" u="none">
              <a:solidFill>
                <a:schemeClr val="dk1"/>
              </a:solidFill>
              <a:latin typeface="Calibri"/>
              <a:ea typeface="Calibri"/>
              <a:cs typeface="Calibri"/>
              <a:sym typeface="Calibri"/>
            </a:endParaRPr>
          </a:p>
        </p:txBody>
      </p:sp>
      <p:sp>
        <p:nvSpPr>
          <p:cNvPr id="427" name="Google Shape;427;p3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pPr marL="0" lvl="0" indent="0" algn="r" rtl="0">
                <a:lnSpc>
                  <a:spcPct val="100000"/>
                </a:lnSpc>
                <a:spcBef>
                  <a:spcPts val="0"/>
                </a:spcBef>
                <a:spcAft>
                  <a:spcPts val="0"/>
                </a:spcAft>
                <a:buSzPts val="1200"/>
                <a:buNone/>
              </a:pPr>
              <a:t>49</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xmlns="" id="{FF8DF75D-E93E-E94F-B9E4-2E789D12735C}"/>
              </a:ext>
            </a:extLst>
          </p:cNvPr>
          <p:cNvSpPr>
            <a:spLocks noGrp="1"/>
          </p:cNvSpPr>
          <p:nvPr>
            <p:ph type="body" idx="1"/>
          </p:nvPr>
        </p:nvSpPr>
        <p:spPr>
          <a:xfrm>
            <a:off x="457200" y="136525"/>
            <a:ext cx="8229600" cy="5989637"/>
          </a:xfrm>
        </p:spPr>
        <p:txBody>
          <a:bodyPr/>
          <a:lstStyle/>
          <a:p>
            <a:pPr algn="just"/>
            <a:r>
              <a:rPr lang="en-IN" sz="2800" dirty="0">
                <a:latin typeface="Times New Roman" panose="02020603050405020304" pitchFamily="18" charset="0"/>
                <a:cs typeface="Times New Roman" panose="02020603050405020304" pitchFamily="18" charset="0"/>
              </a:rPr>
              <a:t>The hidden layers neither directly receive inputs nor send outputs to the external environment</a:t>
            </a:r>
          </a:p>
          <a:p>
            <a:pPr algn="just"/>
            <a:r>
              <a:rPr lang="en-IN" sz="2800" dirty="0">
                <a:latin typeface="Times New Roman" panose="02020603050405020304" pitchFamily="18" charset="0"/>
                <a:cs typeface="Times New Roman" panose="02020603050405020304" pitchFamily="18" charset="0"/>
              </a:rPr>
              <a:t>The final layer is the output layer which outputs a single value or vector of values</a:t>
            </a:r>
          </a:p>
          <a:p>
            <a:pPr algn="just"/>
            <a:r>
              <a:rPr lang="en-IN" sz="2800" dirty="0" smtClean="0">
                <a:latin typeface="Times New Roman" panose="02020603050405020304" pitchFamily="18" charset="0"/>
                <a:cs typeface="Times New Roman" panose="02020603050405020304" pitchFamily="18" charset="0"/>
              </a:rPr>
              <a:t>The </a:t>
            </a:r>
            <a:r>
              <a:rPr lang="en-IN" sz="2800" dirty="0">
                <a:latin typeface="Times New Roman" panose="02020603050405020304" pitchFamily="18" charset="0"/>
                <a:cs typeface="Times New Roman" panose="02020603050405020304" pitchFamily="18" charset="0"/>
              </a:rPr>
              <a:t>activation functions used in the layers can be linear or non-linear depending on the type of </a:t>
            </a:r>
            <a:r>
              <a:rPr lang="en-IN" sz="2800" dirty="0" smtClean="0">
                <a:latin typeface="Times New Roman" panose="02020603050405020304" pitchFamily="18" charset="0"/>
                <a:cs typeface="Times New Roman" panose="02020603050405020304" pitchFamily="18" charset="0"/>
              </a:rPr>
              <a:t>problem </a:t>
            </a:r>
            <a:r>
              <a:rPr lang="en-IN" sz="2800" dirty="0">
                <a:latin typeface="Times New Roman" panose="02020603050405020304" pitchFamily="18" charset="0"/>
                <a:cs typeface="Times New Roman" panose="02020603050405020304" pitchFamily="18" charset="0"/>
              </a:rPr>
              <a:t>defined</a:t>
            </a:r>
          </a:p>
          <a:p>
            <a:pPr algn="just"/>
            <a:r>
              <a:rPr lang="en-IN" sz="2800" dirty="0" smtClean="0">
                <a:latin typeface="Times New Roman" panose="02020603050405020304" pitchFamily="18" charset="0"/>
                <a:cs typeface="Times New Roman" panose="02020603050405020304" pitchFamily="18" charset="0"/>
              </a:rPr>
              <a:t>The sigmoid </a:t>
            </a:r>
            <a:r>
              <a:rPr lang="en-IN" sz="2800" dirty="0">
                <a:latin typeface="Times New Roman" panose="02020603050405020304" pitchFamily="18" charset="0"/>
                <a:cs typeface="Times New Roman" panose="02020603050405020304" pitchFamily="18" charset="0"/>
              </a:rPr>
              <a:t>activation function is used for binary </a:t>
            </a:r>
            <a:r>
              <a:rPr lang="en-IN" sz="2800" dirty="0" smtClean="0">
                <a:latin typeface="Times New Roman" panose="02020603050405020304" pitchFamily="18" charset="0"/>
                <a:cs typeface="Times New Roman" panose="02020603050405020304" pitchFamily="18" charset="0"/>
              </a:rPr>
              <a:t>classification problems </a:t>
            </a:r>
            <a:r>
              <a:rPr lang="en-IN" sz="2800" dirty="0">
                <a:latin typeface="Times New Roman" panose="02020603050405020304" pitchFamily="18" charset="0"/>
                <a:cs typeface="Times New Roman" panose="02020603050405020304" pitchFamily="18" charset="0"/>
              </a:rPr>
              <a:t>and </a:t>
            </a:r>
            <a:r>
              <a:rPr lang="en-IN" sz="2800" dirty="0" err="1">
                <a:latin typeface="Times New Roman" panose="02020603050405020304" pitchFamily="18" charset="0"/>
                <a:cs typeface="Times New Roman" panose="02020603050405020304" pitchFamily="18" charset="0"/>
              </a:rPr>
              <a:t>Softmax</a:t>
            </a:r>
            <a:r>
              <a:rPr lang="en-IN" sz="2800" dirty="0">
                <a:latin typeface="Times New Roman" panose="02020603050405020304" pitchFamily="18" charset="0"/>
                <a:cs typeface="Times New Roman" panose="02020603050405020304" pitchFamily="18" charset="0"/>
              </a:rPr>
              <a:t> activation function is used in multi-class classification problems</a:t>
            </a:r>
          </a:p>
        </p:txBody>
      </p:sp>
      <p:sp>
        <p:nvSpPr>
          <p:cNvPr id="4" name="Slide Number Placeholder 3">
            <a:extLst>
              <a:ext uri="{FF2B5EF4-FFF2-40B4-BE49-F238E27FC236}">
                <a16:creationId xmlns:a16="http://schemas.microsoft.com/office/drawing/2014/main" xmlns="" id="{15460249-88D4-DC9E-2D12-097409E884D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5</a:t>
            </a:fld>
            <a:endParaRPr lang="en-US"/>
          </a:p>
        </p:txBody>
      </p:sp>
    </p:spTree>
    <p:extLst>
      <p:ext uri="{BB962C8B-B14F-4D97-AF65-F5344CB8AC3E}">
        <p14:creationId xmlns:p14="http://schemas.microsoft.com/office/powerpoint/2010/main" xmlns="" val="234420545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31"/>
        <p:cNvGrpSpPr/>
        <p:nvPr/>
      </p:nvGrpSpPr>
      <p:grpSpPr>
        <a:xfrm>
          <a:off x="0" y="0"/>
          <a:ext cx="0" cy="0"/>
          <a:chOff x="0" y="0"/>
          <a:chExt cx="0" cy="0"/>
        </a:xfrm>
      </p:grpSpPr>
      <p:sp>
        <p:nvSpPr>
          <p:cNvPr id="432" name="Google Shape;432;p35"/>
          <p:cNvSpPr txBox="1">
            <a:spLocks noGrp="1"/>
          </p:cNvSpPr>
          <p:nvPr>
            <p:ph type="body" idx="1"/>
          </p:nvPr>
        </p:nvSpPr>
        <p:spPr>
          <a:xfrm>
            <a:off x="228600" y="228600"/>
            <a:ext cx="8686800" cy="6477000"/>
          </a:xfrm>
          <a:prstGeom prst="rect">
            <a:avLst/>
          </a:prstGeom>
          <a:noFill/>
          <a:ln>
            <a:noFill/>
          </a:ln>
        </p:spPr>
        <p:txBody>
          <a:bodyPr spcFirstLastPara="1" wrap="square" lIns="91425" tIns="45700" rIns="91425" bIns="45700" anchor="t" anchorCtr="0">
            <a:noAutofit/>
          </a:bodyPr>
          <a:lstStyle/>
          <a:p>
            <a:pPr marL="342900" marR="0" lvl="0" indent="-342900" algn="just" rtl="0">
              <a:lnSpc>
                <a:spcPct val="100000"/>
              </a:lnSpc>
              <a:spcBef>
                <a:spcPts val="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Two hidden layers are sufficient to compute these bump functions for different inputs, and so if the function that we want to learn (approximate) is continuous, the network can compute it.</a:t>
            </a:r>
            <a:endParaRPr sz="2400" b="0" i="0" u="none">
              <a:solidFill>
                <a:schemeClr val="dk1"/>
              </a:solidFill>
              <a:latin typeface="Calibri"/>
              <a:ea typeface="Calibri"/>
              <a:cs typeface="Calibri"/>
              <a:sym typeface="Calibri"/>
            </a:endParaRPr>
          </a:p>
          <a:p>
            <a:pPr marL="342900" marR="0" lvl="0" indent="-342900" algn="just" rtl="0">
              <a:lnSpc>
                <a:spcPct val="100000"/>
              </a:lnSpc>
              <a:spcBef>
                <a:spcPts val="48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It can therefore approximate any decision boundary, not just the linear one that the Perceptron computed.</a:t>
            </a:r>
            <a:endParaRPr sz="2400" b="0" i="0" u="none">
              <a:solidFill>
                <a:schemeClr val="dk1"/>
              </a:solidFill>
              <a:latin typeface="Calibri"/>
              <a:ea typeface="Calibri"/>
              <a:cs typeface="Calibri"/>
              <a:sym typeface="Calibri"/>
            </a:endParaRPr>
          </a:p>
        </p:txBody>
      </p:sp>
      <p:pic>
        <p:nvPicPr>
          <p:cNvPr id="433" name="Google Shape;433;p35"/>
          <p:cNvPicPr preferRelativeResize="0"/>
          <p:nvPr/>
        </p:nvPicPr>
        <p:blipFill rotWithShape="1">
          <a:blip r:embed="rId3">
            <a:alphaModFix/>
          </a:blip>
          <a:srcRect/>
          <a:stretch/>
        </p:blipFill>
        <p:spPr>
          <a:xfrm>
            <a:off x="762000" y="2438400"/>
            <a:ext cx="7543800" cy="2133600"/>
          </a:xfrm>
          <a:prstGeom prst="rect">
            <a:avLst/>
          </a:prstGeom>
          <a:noFill/>
          <a:ln>
            <a:noFill/>
          </a:ln>
        </p:spPr>
      </p:pic>
      <p:sp>
        <p:nvSpPr>
          <p:cNvPr id="434" name="Google Shape;434;p35"/>
          <p:cNvSpPr txBox="1"/>
          <p:nvPr/>
        </p:nvSpPr>
        <p:spPr>
          <a:xfrm>
            <a:off x="76200" y="5149850"/>
            <a:ext cx="8915400" cy="147796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800"/>
              <a:buFont typeface="Arial"/>
              <a:buNone/>
            </a:pPr>
            <a:r>
              <a:rPr lang="en-US" sz="1800" b="0" i="0" u="none" strike="noStrike" cap="none">
                <a:solidFill>
                  <a:schemeClr val="dk1"/>
                </a:solidFill>
                <a:latin typeface="Arial"/>
                <a:ea typeface="Arial"/>
                <a:cs typeface="Arial"/>
                <a:sym typeface="Arial"/>
              </a:rPr>
              <a:t>FIGURE 4.9 The learning of the MLP can be shown as the output of a single sigmoidal neuron (a), which can be added to others, including reversed ones, to get a hill shape (b). Adding another hill at 90 produces a bump (c) , which can be sharpened to any extent we want (d), with the bumps added together in the output layer. Thus the MLP learns a local representation of individual inputs.</a:t>
            </a:r>
            <a:endParaRPr sz="1800" b="0" i="0" u="none" strike="noStrike" cap="none">
              <a:solidFill>
                <a:schemeClr val="dk1"/>
              </a:solidFill>
              <a:latin typeface="Arial"/>
              <a:ea typeface="Arial"/>
              <a:cs typeface="Arial"/>
              <a:sym typeface="Arial"/>
            </a:endParaRPr>
          </a:p>
        </p:txBody>
      </p:sp>
      <p:sp>
        <p:nvSpPr>
          <p:cNvPr id="435" name="Google Shape;435;p3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pPr marL="0" lvl="0" indent="0" algn="r" rtl="0">
                <a:lnSpc>
                  <a:spcPct val="100000"/>
                </a:lnSpc>
                <a:spcBef>
                  <a:spcPts val="0"/>
                </a:spcBef>
                <a:spcAft>
                  <a:spcPts val="0"/>
                </a:spcAft>
                <a:buSzPts val="1200"/>
                <a:buNone/>
              </a:pPr>
              <a:t>50</a:t>
            </a:fld>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sp>
        <p:nvSpPr>
          <p:cNvPr id="440" name="Google Shape;440;p36"/>
          <p:cNvSpPr txBox="1">
            <a:spLocks noGrp="1"/>
          </p:cNvSpPr>
          <p:nvPr>
            <p:ph type="body" idx="1"/>
          </p:nvPr>
        </p:nvSpPr>
        <p:spPr>
          <a:xfrm>
            <a:off x="228600" y="228600"/>
            <a:ext cx="8686800" cy="6400800"/>
          </a:xfrm>
          <a:prstGeom prst="rect">
            <a:avLst/>
          </a:prstGeom>
          <a:noFill/>
          <a:ln>
            <a:noFill/>
          </a:ln>
        </p:spPr>
        <p:txBody>
          <a:bodyPr spcFirstLastPara="1" wrap="square" lIns="91425" tIns="45700" rIns="91425" bIns="45700" anchor="t" anchorCtr="0">
            <a:noAutofit/>
          </a:bodyPr>
          <a:lstStyle/>
          <a:p>
            <a:pPr marL="342900" marR="0" lvl="0" indent="-190500" algn="just" rtl="0">
              <a:lnSpc>
                <a:spcPct val="100000"/>
              </a:lnSpc>
              <a:spcBef>
                <a:spcPts val="0"/>
              </a:spcBef>
              <a:spcAft>
                <a:spcPts val="0"/>
              </a:spcAft>
              <a:buClr>
                <a:schemeClr val="dk1"/>
              </a:buClr>
              <a:buSzPts val="2400"/>
              <a:buFont typeface="Arial"/>
              <a:buNone/>
            </a:pPr>
            <a:endParaRPr sz="2400" b="0" i="0" u="none">
              <a:solidFill>
                <a:schemeClr val="dk1"/>
              </a:solidFill>
              <a:latin typeface="Calibri"/>
              <a:ea typeface="Calibri"/>
              <a:cs typeface="Calibri"/>
              <a:sym typeface="Calibri"/>
            </a:endParaRPr>
          </a:p>
          <a:p>
            <a:pPr marL="342900" marR="0" lvl="0" indent="-190500" algn="just" rtl="0">
              <a:lnSpc>
                <a:spcPct val="100000"/>
              </a:lnSpc>
              <a:spcBef>
                <a:spcPts val="480"/>
              </a:spcBef>
              <a:spcAft>
                <a:spcPts val="0"/>
              </a:spcAft>
              <a:buClr>
                <a:schemeClr val="dk1"/>
              </a:buClr>
              <a:buSzPts val="2400"/>
              <a:buFont typeface="Arial"/>
              <a:buNone/>
            </a:pPr>
            <a:endParaRPr sz="2400" b="0" i="0" u="none">
              <a:solidFill>
                <a:schemeClr val="dk1"/>
              </a:solidFill>
              <a:latin typeface="Calibri"/>
              <a:ea typeface="Calibri"/>
              <a:cs typeface="Calibri"/>
              <a:sym typeface="Calibri"/>
            </a:endParaRPr>
          </a:p>
          <a:p>
            <a:pPr marL="342900" marR="0" lvl="0" indent="-190500" algn="just" rtl="0">
              <a:lnSpc>
                <a:spcPct val="100000"/>
              </a:lnSpc>
              <a:spcBef>
                <a:spcPts val="480"/>
              </a:spcBef>
              <a:spcAft>
                <a:spcPts val="0"/>
              </a:spcAft>
              <a:buClr>
                <a:schemeClr val="dk1"/>
              </a:buClr>
              <a:buSzPts val="2400"/>
              <a:buFont typeface="Arial"/>
              <a:buNone/>
            </a:pPr>
            <a:endParaRPr sz="2400" b="0" i="0" u="none">
              <a:solidFill>
                <a:schemeClr val="dk1"/>
              </a:solidFill>
              <a:latin typeface="Calibri"/>
              <a:ea typeface="Calibri"/>
              <a:cs typeface="Calibri"/>
              <a:sym typeface="Calibri"/>
            </a:endParaRPr>
          </a:p>
          <a:p>
            <a:pPr marL="342900" marR="0" lvl="0" indent="-190500" algn="just" rtl="0">
              <a:lnSpc>
                <a:spcPct val="100000"/>
              </a:lnSpc>
              <a:spcBef>
                <a:spcPts val="480"/>
              </a:spcBef>
              <a:spcAft>
                <a:spcPts val="0"/>
              </a:spcAft>
              <a:buClr>
                <a:schemeClr val="dk1"/>
              </a:buClr>
              <a:buSzPts val="2400"/>
              <a:buFont typeface="Arial"/>
              <a:buNone/>
            </a:pPr>
            <a:endParaRPr sz="2400" b="0" i="0" u="none">
              <a:solidFill>
                <a:schemeClr val="dk1"/>
              </a:solidFill>
              <a:latin typeface="Calibri"/>
              <a:ea typeface="Calibri"/>
              <a:cs typeface="Calibri"/>
              <a:sym typeface="Calibri"/>
            </a:endParaRPr>
          </a:p>
          <a:p>
            <a:pPr marL="342900" marR="0" lvl="0" indent="-190500" algn="just" rtl="0">
              <a:lnSpc>
                <a:spcPct val="100000"/>
              </a:lnSpc>
              <a:spcBef>
                <a:spcPts val="480"/>
              </a:spcBef>
              <a:spcAft>
                <a:spcPts val="0"/>
              </a:spcAft>
              <a:buClr>
                <a:schemeClr val="dk1"/>
              </a:buClr>
              <a:buSzPts val="2400"/>
              <a:buFont typeface="Arial"/>
              <a:buNone/>
            </a:pPr>
            <a:endParaRPr sz="2400" b="0" i="0" u="none">
              <a:solidFill>
                <a:schemeClr val="dk1"/>
              </a:solidFill>
              <a:latin typeface="Calibri"/>
              <a:ea typeface="Calibri"/>
              <a:cs typeface="Calibri"/>
              <a:sym typeface="Calibri"/>
            </a:endParaRPr>
          </a:p>
          <a:p>
            <a:pPr marL="342900" marR="0" lvl="0" indent="-190500" algn="just" rtl="0">
              <a:lnSpc>
                <a:spcPct val="100000"/>
              </a:lnSpc>
              <a:spcBef>
                <a:spcPts val="480"/>
              </a:spcBef>
              <a:spcAft>
                <a:spcPts val="0"/>
              </a:spcAft>
              <a:buClr>
                <a:schemeClr val="dk1"/>
              </a:buClr>
              <a:buSzPts val="2400"/>
              <a:buFont typeface="Arial"/>
              <a:buNone/>
            </a:pPr>
            <a:endParaRPr sz="2400" b="0" i="0" u="none">
              <a:solidFill>
                <a:schemeClr val="dk1"/>
              </a:solidFill>
              <a:latin typeface="Calibri"/>
              <a:ea typeface="Calibri"/>
              <a:cs typeface="Calibri"/>
              <a:sym typeface="Calibri"/>
            </a:endParaRPr>
          </a:p>
          <a:p>
            <a:pPr marL="342900" marR="0" lvl="0" indent="-190500" algn="just" rtl="0">
              <a:lnSpc>
                <a:spcPct val="100000"/>
              </a:lnSpc>
              <a:spcBef>
                <a:spcPts val="480"/>
              </a:spcBef>
              <a:spcAft>
                <a:spcPts val="0"/>
              </a:spcAft>
              <a:buClr>
                <a:schemeClr val="dk1"/>
              </a:buClr>
              <a:buSzPts val="2400"/>
              <a:buFont typeface="Arial"/>
              <a:buNone/>
            </a:pPr>
            <a:endParaRPr sz="2400" b="0" i="0" u="none">
              <a:solidFill>
                <a:schemeClr val="dk1"/>
              </a:solidFill>
              <a:latin typeface="Calibri"/>
              <a:ea typeface="Calibri"/>
              <a:cs typeface="Calibri"/>
              <a:sym typeface="Calibri"/>
            </a:endParaRPr>
          </a:p>
          <a:p>
            <a:pPr marL="342900" marR="0" lvl="0" indent="-190500" algn="just" rtl="0">
              <a:lnSpc>
                <a:spcPct val="100000"/>
              </a:lnSpc>
              <a:spcBef>
                <a:spcPts val="480"/>
              </a:spcBef>
              <a:spcAft>
                <a:spcPts val="0"/>
              </a:spcAft>
              <a:buClr>
                <a:schemeClr val="dk1"/>
              </a:buClr>
              <a:buSzPts val="2400"/>
              <a:buFont typeface="Arial"/>
              <a:buNone/>
            </a:pPr>
            <a:endParaRPr sz="2400" b="0" i="0" u="none">
              <a:solidFill>
                <a:schemeClr val="dk1"/>
              </a:solidFill>
              <a:latin typeface="Calibri"/>
              <a:ea typeface="Calibri"/>
              <a:cs typeface="Calibri"/>
              <a:sym typeface="Calibri"/>
            </a:endParaRPr>
          </a:p>
          <a:p>
            <a:pPr marL="342900" marR="0" lvl="0" indent="-190500" algn="just" rtl="0">
              <a:lnSpc>
                <a:spcPct val="100000"/>
              </a:lnSpc>
              <a:spcBef>
                <a:spcPts val="480"/>
              </a:spcBef>
              <a:spcAft>
                <a:spcPts val="0"/>
              </a:spcAft>
              <a:buClr>
                <a:schemeClr val="dk1"/>
              </a:buClr>
              <a:buSzPts val="2400"/>
              <a:buFont typeface="Arial"/>
              <a:buNone/>
            </a:pPr>
            <a:endParaRPr sz="2400" b="0" i="0" u="none">
              <a:solidFill>
                <a:schemeClr val="dk1"/>
              </a:solidFill>
              <a:latin typeface="Calibri"/>
              <a:ea typeface="Calibri"/>
              <a:cs typeface="Calibri"/>
              <a:sym typeface="Calibri"/>
            </a:endParaRPr>
          </a:p>
          <a:p>
            <a:pPr marL="342900" marR="0" lvl="0" indent="-342900" algn="just" rtl="0">
              <a:lnSpc>
                <a:spcPct val="100000"/>
              </a:lnSpc>
              <a:spcBef>
                <a:spcPts val="480"/>
              </a:spcBef>
              <a:spcAft>
                <a:spcPts val="0"/>
              </a:spcAft>
              <a:buClr>
                <a:srgbClr val="FF0000"/>
              </a:buClr>
              <a:buSzPts val="2400"/>
              <a:buFont typeface="Arial"/>
              <a:buNone/>
            </a:pPr>
            <a:r>
              <a:rPr lang="en-US" sz="2400" b="0" i="0" u="none">
                <a:solidFill>
                  <a:srgbClr val="FF0000"/>
                </a:solidFill>
                <a:latin typeface="Calibri"/>
                <a:ea typeface="Calibri"/>
                <a:cs typeface="Calibri"/>
                <a:sym typeface="Calibri"/>
              </a:rPr>
              <a:t>WHEN TO STOP LEARNING </a:t>
            </a:r>
            <a:endParaRPr sz="2400" b="0" i="0" u="none">
              <a:solidFill>
                <a:srgbClr val="FF0000"/>
              </a:solidFill>
              <a:latin typeface="Calibri"/>
              <a:ea typeface="Calibri"/>
              <a:cs typeface="Calibri"/>
              <a:sym typeface="Calibri"/>
            </a:endParaRPr>
          </a:p>
          <a:p>
            <a:pPr marL="342900" marR="0" lvl="0" indent="-342900" algn="just" rtl="0">
              <a:lnSpc>
                <a:spcPct val="100000"/>
              </a:lnSpc>
              <a:spcBef>
                <a:spcPts val="48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The training of the MLP requires that the algorithm runs over the entire dataset many times, with the weights changing as the network makes errors in each iteration. </a:t>
            </a:r>
            <a:endParaRPr sz="2400" b="0" i="0" u="none">
              <a:solidFill>
                <a:schemeClr val="dk1"/>
              </a:solidFill>
              <a:latin typeface="Calibri"/>
              <a:ea typeface="Calibri"/>
              <a:cs typeface="Calibri"/>
              <a:sym typeface="Calibri"/>
            </a:endParaRPr>
          </a:p>
          <a:p>
            <a:pPr marL="342900" marR="0" lvl="0" indent="-342900" algn="just" rtl="0">
              <a:lnSpc>
                <a:spcPct val="100000"/>
              </a:lnSpc>
              <a:spcBef>
                <a:spcPts val="48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The question is how to decide when to stop learning,</a:t>
            </a:r>
            <a:endParaRPr sz="2400" b="0" i="0" u="none">
              <a:solidFill>
                <a:schemeClr val="dk1"/>
              </a:solidFill>
              <a:latin typeface="Calibri"/>
              <a:ea typeface="Calibri"/>
              <a:cs typeface="Calibri"/>
              <a:sym typeface="Calibri"/>
            </a:endParaRPr>
          </a:p>
        </p:txBody>
      </p:sp>
      <p:pic>
        <p:nvPicPr>
          <p:cNvPr id="441" name="Google Shape;441;p36"/>
          <p:cNvPicPr preferRelativeResize="0"/>
          <p:nvPr/>
        </p:nvPicPr>
        <p:blipFill rotWithShape="1">
          <a:blip r:embed="rId3">
            <a:alphaModFix/>
          </a:blip>
          <a:srcRect/>
          <a:stretch/>
        </p:blipFill>
        <p:spPr>
          <a:xfrm>
            <a:off x="533400" y="304800"/>
            <a:ext cx="7924800" cy="3209925"/>
          </a:xfrm>
          <a:prstGeom prst="rect">
            <a:avLst/>
          </a:prstGeom>
          <a:noFill/>
          <a:ln>
            <a:noFill/>
          </a:ln>
        </p:spPr>
      </p:pic>
      <p:sp>
        <p:nvSpPr>
          <p:cNvPr id="442" name="Google Shape;442;p36"/>
          <p:cNvSpPr txBox="1"/>
          <p:nvPr/>
        </p:nvSpPr>
        <p:spPr>
          <a:xfrm>
            <a:off x="228600" y="3657600"/>
            <a:ext cx="8686800" cy="36988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800"/>
              <a:buFont typeface="Arial"/>
              <a:buNone/>
            </a:pPr>
            <a:r>
              <a:rPr lang="en-US" sz="1800" b="0" i="0" u="none" strike="noStrike" cap="none">
                <a:solidFill>
                  <a:schemeClr val="dk1"/>
                </a:solidFill>
                <a:latin typeface="Arial"/>
                <a:ea typeface="Arial"/>
                <a:cs typeface="Arial"/>
                <a:sym typeface="Arial"/>
              </a:rPr>
              <a:t>FIGURE 4.10 Schematic of the effective learning shape at each stage of the MLP.</a:t>
            </a:r>
            <a:endParaRPr sz="1800" b="0" i="0" u="none" strike="noStrike" cap="none">
              <a:solidFill>
                <a:schemeClr val="dk1"/>
              </a:solidFill>
              <a:latin typeface="Arial"/>
              <a:ea typeface="Arial"/>
              <a:cs typeface="Arial"/>
              <a:sym typeface="Arial"/>
            </a:endParaRPr>
          </a:p>
        </p:txBody>
      </p:sp>
      <p:sp>
        <p:nvSpPr>
          <p:cNvPr id="443" name="Google Shape;443;p3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pPr marL="0" lvl="0" indent="0" algn="r" rtl="0">
                <a:lnSpc>
                  <a:spcPct val="100000"/>
                </a:lnSpc>
                <a:spcBef>
                  <a:spcPts val="0"/>
                </a:spcBef>
                <a:spcAft>
                  <a:spcPts val="0"/>
                </a:spcAft>
                <a:buSzPts val="1200"/>
                <a:buNone/>
              </a:pPr>
              <a:t>51</a:t>
            </a:fld>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47"/>
        <p:cNvGrpSpPr/>
        <p:nvPr/>
      </p:nvGrpSpPr>
      <p:grpSpPr>
        <a:xfrm>
          <a:off x="0" y="0"/>
          <a:ext cx="0" cy="0"/>
          <a:chOff x="0" y="0"/>
          <a:chExt cx="0" cy="0"/>
        </a:xfrm>
      </p:grpSpPr>
      <p:sp>
        <p:nvSpPr>
          <p:cNvPr id="448" name="Google Shape;448;p37"/>
          <p:cNvSpPr txBox="1">
            <a:spLocks noGrp="1"/>
          </p:cNvSpPr>
          <p:nvPr>
            <p:ph type="body" idx="1"/>
          </p:nvPr>
        </p:nvSpPr>
        <p:spPr>
          <a:xfrm>
            <a:off x="76200" y="304800"/>
            <a:ext cx="8839200" cy="6248400"/>
          </a:xfrm>
          <a:prstGeom prst="rect">
            <a:avLst/>
          </a:prstGeom>
          <a:noFill/>
          <a:ln>
            <a:noFill/>
          </a:ln>
        </p:spPr>
        <p:txBody>
          <a:bodyPr spcFirstLastPara="1" wrap="square" lIns="91425" tIns="45700" rIns="91425" bIns="45700" anchor="t" anchorCtr="0">
            <a:noAutofit/>
          </a:bodyPr>
          <a:lstStyle/>
          <a:p>
            <a:pPr marL="342900" marR="0" lvl="0" indent="-342900" algn="just" rtl="0">
              <a:lnSpc>
                <a:spcPct val="100000"/>
              </a:lnSpc>
              <a:spcBef>
                <a:spcPts val="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If we plot the sum-of-squares error during training, it typically reduces fairly quickly during the first few training iterations, and then the reduction slows down as the learning algorithm performs small changes to find the exact local minimum. </a:t>
            </a:r>
            <a:endParaRPr sz="2400" b="0" i="0" u="none">
              <a:solidFill>
                <a:schemeClr val="dk1"/>
              </a:solidFill>
              <a:latin typeface="Calibri"/>
              <a:ea typeface="Calibri"/>
              <a:cs typeface="Calibri"/>
              <a:sym typeface="Calibri"/>
            </a:endParaRPr>
          </a:p>
          <a:p>
            <a:pPr marL="342900" marR="0" lvl="0" indent="-342900" algn="just" rtl="0">
              <a:lnSpc>
                <a:spcPct val="100000"/>
              </a:lnSpc>
              <a:spcBef>
                <a:spcPts val="48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This is where the validation set comes in useful.</a:t>
            </a:r>
            <a:endParaRPr sz="2400" b="0" i="0" u="none">
              <a:solidFill>
                <a:schemeClr val="dk1"/>
              </a:solidFill>
              <a:latin typeface="Calibri"/>
              <a:ea typeface="Calibri"/>
              <a:cs typeface="Calibri"/>
              <a:sym typeface="Calibri"/>
            </a:endParaRPr>
          </a:p>
          <a:p>
            <a:pPr marL="342900" marR="0" lvl="0" indent="-342900" algn="just" rtl="0">
              <a:lnSpc>
                <a:spcPct val="100000"/>
              </a:lnSpc>
              <a:spcBef>
                <a:spcPts val="48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We train the network for some predetermined amount of time, and then use the validation set to estimate how well the network is generalising. </a:t>
            </a:r>
            <a:endParaRPr sz="2400" b="0" i="0" u="none">
              <a:solidFill>
                <a:schemeClr val="dk1"/>
              </a:solidFill>
              <a:latin typeface="Calibri"/>
              <a:ea typeface="Calibri"/>
              <a:cs typeface="Calibri"/>
              <a:sym typeface="Calibri"/>
            </a:endParaRPr>
          </a:p>
          <a:p>
            <a:pPr marL="342900" marR="0" lvl="0" indent="-342900" algn="just" rtl="0">
              <a:lnSpc>
                <a:spcPct val="100000"/>
              </a:lnSpc>
              <a:spcBef>
                <a:spcPts val="48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We then carry on training for a few more iterations, and repeat the whole process.</a:t>
            </a:r>
            <a:endParaRPr sz="2400" b="0" i="0" u="none">
              <a:solidFill>
                <a:schemeClr val="dk1"/>
              </a:solidFill>
              <a:latin typeface="Calibri"/>
              <a:ea typeface="Calibri"/>
              <a:cs typeface="Calibri"/>
              <a:sym typeface="Calibri"/>
            </a:endParaRPr>
          </a:p>
          <a:p>
            <a:pPr marL="342900" marR="0" lvl="0" indent="-342900" algn="l" rtl="0">
              <a:lnSpc>
                <a:spcPct val="100000"/>
              </a:lnSpc>
              <a:spcBef>
                <a:spcPts val="48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At some stage the error on the validation set will start increasing again, because the network has stopped learning about the function that generated the data, and started to learn about the noise that is in the data itself (shown in Figure 4.11). </a:t>
            </a:r>
            <a:endParaRPr sz="2400" b="0" i="0" u="none">
              <a:solidFill>
                <a:schemeClr val="dk1"/>
              </a:solidFill>
              <a:latin typeface="Calibri"/>
              <a:ea typeface="Calibri"/>
              <a:cs typeface="Calibri"/>
              <a:sym typeface="Calibri"/>
            </a:endParaRPr>
          </a:p>
          <a:p>
            <a:pPr marL="342900" marR="0" lvl="0" indent="-342900" algn="l" rtl="0">
              <a:lnSpc>
                <a:spcPct val="100000"/>
              </a:lnSpc>
              <a:spcBef>
                <a:spcPts val="48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At this stage we stop the training. </a:t>
            </a:r>
            <a:endParaRPr sz="2400" b="0" i="0" u="none">
              <a:solidFill>
                <a:schemeClr val="dk1"/>
              </a:solidFill>
              <a:latin typeface="Calibri"/>
              <a:ea typeface="Calibri"/>
              <a:cs typeface="Calibri"/>
              <a:sym typeface="Calibri"/>
            </a:endParaRPr>
          </a:p>
          <a:p>
            <a:pPr marL="342900" marR="0" lvl="0" indent="-342900" algn="l" rtl="0">
              <a:lnSpc>
                <a:spcPct val="100000"/>
              </a:lnSpc>
              <a:spcBef>
                <a:spcPts val="48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This technique is called early stopping.</a:t>
            </a:r>
            <a:endParaRPr sz="2400" b="0" i="0" u="none">
              <a:solidFill>
                <a:schemeClr val="dk1"/>
              </a:solidFill>
              <a:latin typeface="Calibri"/>
              <a:ea typeface="Calibri"/>
              <a:cs typeface="Calibri"/>
              <a:sym typeface="Calibri"/>
            </a:endParaRPr>
          </a:p>
        </p:txBody>
      </p:sp>
      <p:sp>
        <p:nvSpPr>
          <p:cNvPr id="449" name="Google Shape;449;p3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pPr marL="0" lvl="0" indent="0" algn="r" rtl="0">
                <a:lnSpc>
                  <a:spcPct val="100000"/>
                </a:lnSpc>
                <a:spcBef>
                  <a:spcPts val="0"/>
                </a:spcBef>
                <a:spcAft>
                  <a:spcPts val="0"/>
                </a:spcAft>
                <a:buSzPts val="1200"/>
                <a:buNone/>
              </a:pPr>
              <a:t>52</a:t>
            </a:fld>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453"/>
        <p:cNvGrpSpPr/>
        <p:nvPr/>
      </p:nvGrpSpPr>
      <p:grpSpPr>
        <a:xfrm>
          <a:off x="0" y="0"/>
          <a:ext cx="0" cy="0"/>
          <a:chOff x="0" y="0"/>
          <a:chExt cx="0" cy="0"/>
        </a:xfrm>
      </p:grpSpPr>
      <p:sp>
        <p:nvSpPr>
          <p:cNvPr id="454" name="Google Shape;454;p38"/>
          <p:cNvSpPr txBox="1">
            <a:spLocks noGrp="1"/>
          </p:cNvSpPr>
          <p:nvPr>
            <p:ph type="body" idx="1"/>
          </p:nvPr>
        </p:nvSpPr>
        <p:spPr>
          <a:xfrm>
            <a:off x="228600" y="228600"/>
            <a:ext cx="8534400" cy="6248400"/>
          </a:xfrm>
          <a:prstGeom prst="rect">
            <a:avLst/>
          </a:prstGeom>
          <a:noFill/>
          <a:ln>
            <a:noFill/>
          </a:ln>
        </p:spPr>
        <p:txBody>
          <a:bodyPr spcFirstLastPara="1" wrap="square" lIns="91425" tIns="45700" rIns="91425" bIns="45700" anchor="t" anchorCtr="0">
            <a:noAutofit/>
          </a:bodyPr>
          <a:lstStyle/>
          <a:p>
            <a:pPr marL="342900" marR="0" lvl="0" indent="-139700" algn="l" rtl="0">
              <a:lnSpc>
                <a:spcPct val="100000"/>
              </a:lnSpc>
              <a:spcBef>
                <a:spcPts val="0"/>
              </a:spcBef>
              <a:spcAft>
                <a:spcPts val="0"/>
              </a:spcAft>
              <a:buClr>
                <a:schemeClr val="dk1"/>
              </a:buClr>
              <a:buSzPts val="3200"/>
              <a:buFont typeface="Arial"/>
              <a:buNone/>
            </a:pPr>
            <a:endParaRPr sz="3200">
              <a:solidFill>
                <a:schemeClr val="dk1"/>
              </a:solidFill>
              <a:latin typeface="Calibri"/>
              <a:ea typeface="Calibri"/>
              <a:cs typeface="Calibri"/>
              <a:sym typeface="Calibri"/>
            </a:endParaRPr>
          </a:p>
        </p:txBody>
      </p:sp>
      <p:pic>
        <p:nvPicPr>
          <p:cNvPr id="455" name="Google Shape;455;p38"/>
          <p:cNvPicPr preferRelativeResize="0"/>
          <p:nvPr/>
        </p:nvPicPr>
        <p:blipFill rotWithShape="1">
          <a:blip r:embed="rId3">
            <a:alphaModFix/>
          </a:blip>
          <a:srcRect/>
          <a:stretch/>
        </p:blipFill>
        <p:spPr>
          <a:xfrm>
            <a:off x="381000" y="228600"/>
            <a:ext cx="8305800" cy="4191000"/>
          </a:xfrm>
          <a:prstGeom prst="rect">
            <a:avLst/>
          </a:prstGeom>
          <a:noFill/>
          <a:ln>
            <a:noFill/>
          </a:ln>
        </p:spPr>
      </p:pic>
      <p:sp>
        <p:nvSpPr>
          <p:cNvPr id="456" name="Google Shape;456;p38"/>
          <p:cNvSpPr txBox="1"/>
          <p:nvPr/>
        </p:nvSpPr>
        <p:spPr>
          <a:xfrm>
            <a:off x="381000" y="4943475"/>
            <a:ext cx="8077200" cy="923925"/>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1800"/>
              <a:buFont typeface="Arial"/>
              <a:buNone/>
            </a:pPr>
            <a:r>
              <a:rPr lang="en-US" sz="1800" b="1" i="0" u="none" strike="noStrike" cap="none">
                <a:solidFill>
                  <a:schemeClr val="dk1"/>
                </a:solidFill>
                <a:latin typeface="Arial"/>
                <a:ea typeface="Arial"/>
                <a:cs typeface="Arial"/>
                <a:sym typeface="Arial"/>
              </a:rPr>
              <a:t>FIGURE 4.11 The effect of overfitting on the training and validation error curves, with the point at which early stopping will stop the learning marked. </a:t>
            </a:r>
            <a:endParaRPr sz="1800" b="1" i="0" u="none" strike="noStrike" cap="none">
              <a:solidFill>
                <a:schemeClr val="dk1"/>
              </a:solidFill>
              <a:latin typeface="Arial"/>
              <a:ea typeface="Arial"/>
              <a:cs typeface="Arial"/>
              <a:sym typeface="Arial"/>
            </a:endParaRPr>
          </a:p>
        </p:txBody>
      </p:sp>
      <p:sp>
        <p:nvSpPr>
          <p:cNvPr id="457" name="Google Shape;457;p3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pPr marL="0" lvl="0" indent="0" algn="r" rtl="0">
                <a:lnSpc>
                  <a:spcPct val="100000"/>
                </a:lnSpc>
                <a:spcBef>
                  <a:spcPts val="0"/>
                </a:spcBef>
                <a:spcAft>
                  <a:spcPts val="0"/>
                </a:spcAft>
                <a:buSzPts val="1200"/>
                <a:buNone/>
              </a:pPr>
              <a:t>53</a:t>
            </a:fld>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39"/>
          <p:cNvSpPr txBox="1">
            <a:spLocks noGrp="1"/>
          </p:cNvSpPr>
          <p:nvPr>
            <p:ph type="title"/>
          </p:nvPr>
        </p:nvSpPr>
        <p:spPr>
          <a:xfrm>
            <a:off x="457200" y="0"/>
            <a:ext cx="8229600" cy="762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4400"/>
              <a:buFont typeface="Calibri"/>
              <a:buNone/>
            </a:pPr>
            <a:r>
              <a:rPr lang="en-US" sz="4400" b="0" i="0" u="none">
                <a:solidFill>
                  <a:schemeClr val="dk1"/>
                </a:solidFill>
                <a:latin typeface="Calibri"/>
                <a:ea typeface="Calibri"/>
                <a:cs typeface="Calibri"/>
                <a:sym typeface="Calibri"/>
              </a:rPr>
              <a:t>EXAMPLES OF USING THE MLP</a:t>
            </a:r>
            <a:endParaRPr sz="4400" b="0" i="0" u="none">
              <a:solidFill>
                <a:schemeClr val="dk1"/>
              </a:solidFill>
              <a:latin typeface="Calibri"/>
              <a:ea typeface="Calibri"/>
              <a:cs typeface="Calibri"/>
              <a:sym typeface="Calibri"/>
            </a:endParaRPr>
          </a:p>
        </p:txBody>
      </p:sp>
      <p:sp>
        <p:nvSpPr>
          <p:cNvPr id="463" name="Google Shape;463;p39"/>
          <p:cNvSpPr txBox="1">
            <a:spLocks noGrp="1"/>
          </p:cNvSpPr>
          <p:nvPr>
            <p:ph type="body" idx="1"/>
          </p:nvPr>
        </p:nvSpPr>
        <p:spPr>
          <a:xfrm>
            <a:off x="228600" y="762000"/>
            <a:ext cx="8686800" cy="5943600"/>
          </a:xfrm>
          <a:prstGeom prst="rect">
            <a:avLst/>
          </a:prstGeom>
          <a:noFill/>
          <a:ln>
            <a:noFill/>
          </a:ln>
        </p:spPr>
        <p:txBody>
          <a:bodyPr spcFirstLastPara="1" wrap="square" lIns="91425" tIns="45700" rIns="91425" bIns="45700" anchor="t" anchorCtr="0">
            <a:noAutofit/>
          </a:bodyPr>
          <a:lstStyle/>
          <a:p>
            <a:pPr marL="342900" marR="0" lvl="0" indent="-342900" algn="just" rtl="0">
              <a:lnSpc>
                <a:spcPct val="100000"/>
              </a:lnSpc>
              <a:spcBef>
                <a:spcPts val="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Demonstrations of how to make the network learn on data.</a:t>
            </a:r>
            <a:endParaRPr sz="2400" b="0" i="0" u="none">
              <a:solidFill>
                <a:schemeClr val="dk1"/>
              </a:solidFill>
              <a:latin typeface="Calibri"/>
              <a:ea typeface="Calibri"/>
              <a:cs typeface="Calibri"/>
              <a:sym typeface="Calibri"/>
            </a:endParaRPr>
          </a:p>
          <a:p>
            <a:pPr marL="342900" marR="0" lvl="0" indent="-342900" algn="just" rtl="0">
              <a:lnSpc>
                <a:spcPct val="100000"/>
              </a:lnSpc>
              <a:spcBef>
                <a:spcPts val="48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Four types of problems that are generally solved using an MLP: regression, classification, time-series prediction, and data compression/data denoising.</a:t>
            </a:r>
            <a:endParaRPr sz="2400" b="0" i="0" u="none">
              <a:solidFill>
                <a:schemeClr val="dk1"/>
              </a:solidFill>
              <a:latin typeface="Calibri"/>
              <a:ea typeface="Calibri"/>
              <a:cs typeface="Calibri"/>
              <a:sym typeface="Calibri"/>
            </a:endParaRPr>
          </a:p>
          <a:p>
            <a:pPr marL="342900" marR="0" lvl="0" indent="-342900" algn="just" rtl="0">
              <a:lnSpc>
                <a:spcPct val="100000"/>
              </a:lnSpc>
              <a:spcBef>
                <a:spcPts val="480"/>
              </a:spcBef>
              <a:spcAft>
                <a:spcPts val="0"/>
              </a:spcAft>
              <a:buClr>
                <a:srgbClr val="FF0000"/>
              </a:buClr>
              <a:buSzPts val="2400"/>
              <a:buFont typeface="Arial"/>
              <a:buNone/>
            </a:pPr>
            <a:r>
              <a:rPr lang="en-US" sz="2400" b="0" i="0" u="none">
                <a:solidFill>
                  <a:srgbClr val="FF0000"/>
                </a:solidFill>
                <a:latin typeface="Calibri"/>
                <a:ea typeface="Calibri"/>
                <a:cs typeface="Calibri"/>
                <a:sym typeface="Calibri"/>
              </a:rPr>
              <a:t>A REGRESSION PROBLEM</a:t>
            </a:r>
            <a:r>
              <a:rPr lang="en-US" sz="2400" b="0" i="0" u="none">
                <a:solidFill>
                  <a:schemeClr val="dk1"/>
                </a:solidFill>
                <a:latin typeface="Calibri"/>
                <a:ea typeface="Calibri"/>
                <a:cs typeface="Calibri"/>
                <a:sym typeface="Calibri"/>
              </a:rPr>
              <a:t> </a:t>
            </a:r>
            <a:endParaRPr sz="2400" b="0" i="0" u="none">
              <a:solidFill>
                <a:schemeClr val="dk1"/>
              </a:solidFill>
              <a:latin typeface="Calibri"/>
              <a:ea typeface="Calibri"/>
              <a:cs typeface="Calibri"/>
              <a:sym typeface="Calibri"/>
            </a:endParaRPr>
          </a:p>
          <a:p>
            <a:pPr marL="342900" marR="0" lvl="0" indent="-342900" algn="just" rtl="0">
              <a:lnSpc>
                <a:spcPct val="100000"/>
              </a:lnSpc>
              <a:spcBef>
                <a:spcPts val="48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The regression problem considered is a very simple one. </a:t>
            </a:r>
            <a:endParaRPr sz="2400" b="0" i="0" u="none">
              <a:solidFill>
                <a:schemeClr val="dk1"/>
              </a:solidFill>
              <a:latin typeface="Calibri"/>
              <a:ea typeface="Calibri"/>
              <a:cs typeface="Calibri"/>
              <a:sym typeface="Calibri"/>
            </a:endParaRPr>
          </a:p>
          <a:p>
            <a:pPr marL="342900" marR="0" lvl="0" indent="-342900" algn="just" rtl="0">
              <a:lnSpc>
                <a:spcPct val="100000"/>
              </a:lnSpc>
              <a:spcBef>
                <a:spcPts val="48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Take a set of samples generated by a simple mathematical function, and try to learn the generating function (that describes how the data was made) so that we can find the values of any inputs, not just the ones we have training data for.</a:t>
            </a:r>
            <a:endParaRPr sz="2400" b="0" i="0" u="none">
              <a:solidFill>
                <a:schemeClr val="dk1"/>
              </a:solidFill>
              <a:latin typeface="Calibri"/>
              <a:ea typeface="Calibri"/>
              <a:cs typeface="Calibri"/>
              <a:sym typeface="Calibri"/>
            </a:endParaRPr>
          </a:p>
          <a:p>
            <a:pPr marL="342900" marR="0" lvl="0" indent="-342900" algn="just" rtl="0">
              <a:lnSpc>
                <a:spcPct val="100000"/>
              </a:lnSpc>
              <a:spcBef>
                <a:spcPts val="480"/>
              </a:spcBef>
              <a:spcAft>
                <a:spcPts val="0"/>
              </a:spcAft>
              <a:buClr>
                <a:srgbClr val="FF0000"/>
              </a:buClr>
              <a:buSzPts val="2400"/>
              <a:buFont typeface="Arial"/>
              <a:buChar char="•"/>
            </a:pPr>
            <a:r>
              <a:rPr lang="en-US" sz="2400" b="0" i="0" u="none">
                <a:solidFill>
                  <a:srgbClr val="FF0000"/>
                </a:solidFill>
                <a:latin typeface="Calibri"/>
                <a:ea typeface="Calibri"/>
                <a:cs typeface="Calibri"/>
                <a:sym typeface="Calibri"/>
              </a:rPr>
              <a:t>The function used is a sine wave</a:t>
            </a:r>
            <a:r>
              <a:rPr lang="en-US" sz="2400" b="0" i="0" u="none">
                <a:solidFill>
                  <a:schemeClr val="dk1"/>
                </a:solidFill>
                <a:latin typeface="Calibri"/>
                <a:ea typeface="Calibri"/>
                <a:cs typeface="Calibri"/>
                <a:sym typeface="Calibri"/>
              </a:rPr>
              <a:t>. </a:t>
            </a:r>
            <a:endParaRPr sz="2400" b="0" i="0" u="none">
              <a:solidFill>
                <a:schemeClr val="dk1"/>
              </a:solidFill>
              <a:latin typeface="Calibri"/>
              <a:ea typeface="Calibri"/>
              <a:cs typeface="Calibri"/>
              <a:sym typeface="Calibri"/>
            </a:endParaRPr>
          </a:p>
          <a:p>
            <a:pPr marL="342900" marR="0" lvl="0" indent="-342900" algn="just" rtl="0">
              <a:lnSpc>
                <a:spcPct val="100000"/>
              </a:lnSpc>
              <a:spcBef>
                <a:spcPts val="48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Train an MLP on the data. There is one input value, x and one output value t, so the neural network will have one input and one output.</a:t>
            </a:r>
            <a:endParaRPr sz="2400" b="0" i="0" u="none">
              <a:solidFill>
                <a:schemeClr val="dk1"/>
              </a:solidFill>
              <a:latin typeface="Calibri"/>
              <a:ea typeface="Calibri"/>
              <a:cs typeface="Calibri"/>
              <a:sym typeface="Calibri"/>
            </a:endParaRPr>
          </a:p>
        </p:txBody>
      </p:sp>
      <p:sp>
        <p:nvSpPr>
          <p:cNvPr id="464" name="Google Shape;464;p3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pPr marL="0" lvl="0" indent="0" algn="r" rtl="0">
                <a:lnSpc>
                  <a:spcPct val="100000"/>
                </a:lnSpc>
                <a:spcBef>
                  <a:spcPts val="0"/>
                </a:spcBef>
                <a:spcAft>
                  <a:spcPts val="0"/>
                </a:spcAft>
                <a:buSzPts val="1200"/>
                <a:buNone/>
              </a:pPr>
              <a:t>54</a:t>
            </a:fld>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69" name="Google Shape;469;p40"/>
          <p:cNvSpPr txBox="1">
            <a:spLocks noGrp="1"/>
          </p:cNvSpPr>
          <p:nvPr>
            <p:ph type="body" idx="1"/>
          </p:nvPr>
        </p:nvSpPr>
        <p:spPr>
          <a:xfrm>
            <a:off x="228600" y="152400"/>
            <a:ext cx="8763000" cy="6400800"/>
          </a:xfrm>
          <a:prstGeom prst="rect">
            <a:avLst/>
          </a:prstGeom>
          <a:noFill/>
          <a:ln>
            <a:noFill/>
          </a:ln>
        </p:spPr>
        <p:txBody>
          <a:bodyPr spcFirstLastPara="1" wrap="square" lIns="91425" tIns="45700" rIns="91425" bIns="45700" anchor="t" anchorCtr="0">
            <a:noAutofit/>
          </a:bodyPr>
          <a:lstStyle/>
          <a:p>
            <a:pPr marL="342900" marR="0" lvl="0" indent="-342900" algn="just" rtl="0">
              <a:lnSpc>
                <a:spcPct val="100000"/>
              </a:lnSpc>
              <a:spcBef>
                <a:spcPts val="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Use linear neurons at the output and it should be the value of the function, rather than 0 or 1. </a:t>
            </a:r>
            <a:endParaRPr sz="2400" b="0" i="0" u="none">
              <a:solidFill>
                <a:schemeClr val="dk1"/>
              </a:solidFill>
              <a:latin typeface="Calibri"/>
              <a:ea typeface="Calibri"/>
              <a:cs typeface="Calibri"/>
              <a:sym typeface="Calibri"/>
            </a:endParaRPr>
          </a:p>
          <a:p>
            <a:pPr marL="342900" marR="0" lvl="0" indent="-342900" algn="just" rtl="0">
              <a:lnSpc>
                <a:spcPct val="100000"/>
              </a:lnSpc>
              <a:spcBef>
                <a:spcPts val="480"/>
              </a:spcBef>
              <a:spcAft>
                <a:spcPts val="0"/>
              </a:spcAft>
              <a:buClr>
                <a:srgbClr val="FF0000"/>
              </a:buClr>
              <a:buSzPts val="2400"/>
              <a:buFont typeface="Arial"/>
              <a:buChar char="•"/>
            </a:pPr>
            <a:r>
              <a:rPr lang="en-US" sz="2400" b="0" i="0" u="none">
                <a:solidFill>
                  <a:srgbClr val="FF0000"/>
                </a:solidFill>
                <a:latin typeface="Calibri"/>
                <a:ea typeface="Calibri"/>
                <a:cs typeface="Calibri"/>
                <a:sym typeface="Calibri"/>
              </a:rPr>
              <a:t>Normalise the data using the method and then separate the data into training, testing, and validation sets. </a:t>
            </a:r>
            <a:endParaRPr sz="2400" b="0" i="0" u="none">
              <a:solidFill>
                <a:srgbClr val="FF0000"/>
              </a:solidFill>
              <a:latin typeface="Calibri"/>
              <a:ea typeface="Calibri"/>
              <a:cs typeface="Calibri"/>
              <a:sym typeface="Calibri"/>
            </a:endParaRPr>
          </a:p>
          <a:p>
            <a:pPr marL="342900" marR="0" lvl="0" indent="-342900" algn="just" rtl="0">
              <a:lnSpc>
                <a:spcPct val="100000"/>
              </a:lnSpc>
              <a:spcBef>
                <a:spcPts val="48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For this example there are only 40 data points, and use half of them as the training set, although it may not be enough for the algorithm to learn effectively. </a:t>
            </a:r>
            <a:endParaRPr sz="2400" b="0" i="0" u="none">
              <a:solidFill>
                <a:schemeClr val="dk1"/>
              </a:solidFill>
              <a:latin typeface="Calibri"/>
              <a:ea typeface="Calibri"/>
              <a:cs typeface="Calibri"/>
              <a:sym typeface="Calibri"/>
            </a:endParaRPr>
          </a:p>
          <a:p>
            <a:pPr marL="342900" marR="0" lvl="0" indent="-342900" algn="just" rtl="0">
              <a:lnSpc>
                <a:spcPct val="100000"/>
              </a:lnSpc>
              <a:spcBef>
                <a:spcPts val="48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Split the data in the ratio 50:25:25 by using the odd-numbered elements as training data, the even-numbered ones that do not divide by 4 for testing, and the rest for validation. </a:t>
            </a:r>
            <a:endParaRPr sz="2400" b="0" i="0" u="none">
              <a:solidFill>
                <a:schemeClr val="dk1"/>
              </a:solidFill>
              <a:latin typeface="Calibri"/>
              <a:ea typeface="Calibri"/>
              <a:cs typeface="Calibri"/>
              <a:sym typeface="Calibri"/>
            </a:endParaRPr>
          </a:p>
          <a:p>
            <a:pPr marL="342900" marR="0" lvl="0" indent="-342900" algn="just" rtl="0">
              <a:lnSpc>
                <a:spcPct val="100000"/>
              </a:lnSpc>
              <a:spcBef>
                <a:spcPts val="48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Construct a network with three nodes in the hidden layer, and run it for 101 iterations with a learning rate of 0.25,</a:t>
            </a:r>
            <a:endParaRPr sz="2400" b="0" i="0" u="none">
              <a:solidFill>
                <a:schemeClr val="dk1"/>
              </a:solidFill>
              <a:latin typeface="Calibri"/>
              <a:ea typeface="Calibri"/>
              <a:cs typeface="Calibri"/>
              <a:sym typeface="Calibri"/>
            </a:endParaRPr>
          </a:p>
          <a:p>
            <a:pPr marL="342900" marR="0" lvl="0" indent="-342900" algn="just" rtl="0">
              <a:lnSpc>
                <a:spcPct val="100000"/>
              </a:lnSpc>
              <a:spcBef>
                <a:spcPts val="48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The output  error decreasing means network is learning Ex:                  </a:t>
            </a:r>
            <a:endParaRPr sz="2400" b="0" i="0" u="none">
              <a:solidFill>
                <a:schemeClr val="dk1"/>
              </a:solidFill>
              <a:latin typeface="Calibri"/>
              <a:ea typeface="Calibri"/>
              <a:cs typeface="Calibri"/>
              <a:sym typeface="Calibri"/>
            </a:endParaRPr>
          </a:p>
          <a:p>
            <a:pPr marL="342900" marR="0" lvl="0" indent="-342900" algn="just" rtl="0">
              <a:lnSpc>
                <a:spcPct val="100000"/>
              </a:lnSpc>
              <a:spcBef>
                <a:spcPts val="480"/>
              </a:spcBef>
              <a:spcAft>
                <a:spcPts val="0"/>
              </a:spcAft>
              <a:buClr>
                <a:schemeClr val="dk1"/>
              </a:buClr>
              <a:buSzPts val="2400"/>
              <a:buFont typeface="Arial"/>
              <a:buNone/>
            </a:pPr>
            <a:r>
              <a:rPr lang="en-US" sz="2400" b="0" i="0" u="none">
                <a:solidFill>
                  <a:schemeClr val="dk1"/>
                </a:solidFill>
                <a:latin typeface="Calibri"/>
                <a:ea typeface="Calibri"/>
                <a:cs typeface="Calibri"/>
                <a:sym typeface="Calibri"/>
              </a:rPr>
              <a:t>Iteration</a:t>
            </a:r>
            <a:r>
              <a:rPr lang="en-US" sz="2400" b="1" i="0" u="none">
                <a:solidFill>
                  <a:schemeClr val="dk1"/>
                </a:solidFill>
                <a:latin typeface="Calibri"/>
                <a:ea typeface="Calibri"/>
                <a:cs typeface="Calibri"/>
                <a:sym typeface="Calibri"/>
              </a:rPr>
              <a:t>: </a:t>
            </a:r>
            <a:r>
              <a:rPr lang="en-US" sz="2400" b="0" i="0" u="none">
                <a:solidFill>
                  <a:schemeClr val="dk1"/>
                </a:solidFill>
                <a:latin typeface="Calibri"/>
                <a:ea typeface="Calibri"/>
                <a:cs typeface="Calibri"/>
                <a:sym typeface="Calibri"/>
              </a:rPr>
              <a:t>0 Error: 12.3704163654  Iteration</a:t>
            </a:r>
            <a:r>
              <a:rPr lang="en-US" sz="2400" b="1" i="0" u="none">
                <a:solidFill>
                  <a:schemeClr val="dk1"/>
                </a:solidFill>
                <a:latin typeface="Calibri"/>
                <a:ea typeface="Calibri"/>
                <a:cs typeface="Calibri"/>
                <a:sym typeface="Calibri"/>
              </a:rPr>
              <a:t>: </a:t>
            </a:r>
            <a:r>
              <a:rPr lang="en-US" sz="2400" b="0" i="0" u="none">
                <a:solidFill>
                  <a:schemeClr val="dk1"/>
                </a:solidFill>
                <a:latin typeface="Calibri"/>
                <a:ea typeface="Calibri"/>
                <a:cs typeface="Calibri"/>
                <a:sym typeface="Calibri"/>
              </a:rPr>
              <a:t>100 Error: 8.2075961385</a:t>
            </a:r>
            <a:endParaRPr sz="2400" b="0" i="0" u="none">
              <a:solidFill>
                <a:schemeClr val="dk1"/>
              </a:solidFill>
              <a:latin typeface="Calibri"/>
              <a:ea typeface="Calibri"/>
              <a:cs typeface="Calibri"/>
              <a:sym typeface="Calibri"/>
            </a:endParaRPr>
          </a:p>
        </p:txBody>
      </p:sp>
      <p:sp>
        <p:nvSpPr>
          <p:cNvPr id="470" name="Google Shape;470;p4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pPr marL="0" lvl="0" indent="0" algn="r" rtl="0">
                <a:lnSpc>
                  <a:spcPct val="100000"/>
                </a:lnSpc>
                <a:spcBef>
                  <a:spcPts val="0"/>
                </a:spcBef>
                <a:spcAft>
                  <a:spcPts val="0"/>
                </a:spcAft>
                <a:buSzPts val="1200"/>
                <a:buNone/>
              </a:pPr>
              <a:t>55</a:t>
            </a:fld>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474"/>
        <p:cNvGrpSpPr/>
        <p:nvPr/>
      </p:nvGrpSpPr>
      <p:grpSpPr>
        <a:xfrm>
          <a:off x="0" y="0"/>
          <a:ext cx="0" cy="0"/>
          <a:chOff x="0" y="0"/>
          <a:chExt cx="0" cy="0"/>
        </a:xfrm>
      </p:grpSpPr>
      <p:sp>
        <p:nvSpPr>
          <p:cNvPr id="475" name="Google Shape;475;p41"/>
          <p:cNvSpPr txBox="1">
            <a:spLocks noGrp="1"/>
          </p:cNvSpPr>
          <p:nvPr>
            <p:ph type="body" idx="1"/>
          </p:nvPr>
        </p:nvSpPr>
        <p:spPr>
          <a:xfrm>
            <a:off x="152400" y="228600"/>
            <a:ext cx="8839200" cy="6400800"/>
          </a:xfrm>
          <a:prstGeom prst="rect">
            <a:avLst/>
          </a:prstGeom>
          <a:noFill/>
          <a:ln>
            <a:noFill/>
          </a:ln>
        </p:spPr>
        <p:txBody>
          <a:bodyPr spcFirstLastPara="1" wrap="square" lIns="91425" tIns="45700" rIns="91425" bIns="45700" anchor="t" anchorCtr="0">
            <a:noAutofit/>
          </a:bodyPr>
          <a:lstStyle/>
          <a:p>
            <a:pPr marL="342900" marR="0" lvl="0" indent="-342900" algn="just" rtl="0">
              <a:lnSpc>
                <a:spcPct val="100000"/>
              </a:lnSpc>
              <a:spcBef>
                <a:spcPts val="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We train the network for a few iterations (let’s make it 10 for now), then evaluate the validation set error by running the network forward (i.e., the recall phase). </a:t>
            </a:r>
            <a:endParaRPr sz="2400" b="0" i="0" u="none">
              <a:solidFill>
                <a:schemeClr val="dk1"/>
              </a:solidFill>
              <a:latin typeface="Calibri"/>
              <a:ea typeface="Calibri"/>
              <a:cs typeface="Calibri"/>
              <a:sym typeface="Calibri"/>
            </a:endParaRPr>
          </a:p>
          <a:p>
            <a:pPr marL="342900" marR="0" lvl="0" indent="-342900" algn="just" rtl="0">
              <a:lnSpc>
                <a:spcPct val="100000"/>
              </a:lnSpc>
              <a:spcBef>
                <a:spcPts val="48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Learning should stop when the validation set error starts to increase. </a:t>
            </a:r>
            <a:endParaRPr sz="2400" b="0" i="0" u="none">
              <a:solidFill>
                <a:schemeClr val="dk1"/>
              </a:solidFill>
              <a:latin typeface="Calibri"/>
              <a:ea typeface="Calibri"/>
              <a:cs typeface="Calibri"/>
              <a:sym typeface="Calibri"/>
            </a:endParaRPr>
          </a:p>
        </p:txBody>
      </p:sp>
      <p:pic>
        <p:nvPicPr>
          <p:cNvPr id="476" name="Google Shape;476;p41"/>
          <p:cNvPicPr preferRelativeResize="0"/>
          <p:nvPr/>
        </p:nvPicPr>
        <p:blipFill rotWithShape="1">
          <a:blip r:embed="rId3">
            <a:alphaModFix/>
          </a:blip>
          <a:srcRect/>
          <a:stretch/>
        </p:blipFill>
        <p:spPr>
          <a:xfrm>
            <a:off x="228600" y="2286000"/>
            <a:ext cx="3890962" cy="3352800"/>
          </a:xfrm>
          <a:prstGeom prst="rect">
            <a:avLst/>
          </a:prstGeom>
          <a:noFill/>
          <a:ln>
            <a:noFill/>
          </a:ln>
        </p:spPr>
      </p:pic>
      <p:pic>
        <p:nvPicPr>
          <p:cNvPr id="477" name="Google Shape;477;p41"/>
          <p:cNvPicPr preferRelativeResize="0"/>
          <p:nvPr/>
        </p:nvPicPr>
        <p:blipFill rotWithShape="1">
          <a:blip r:embed="rId4">
            <a:alphaModFix/>
          </a:blip>
          <a:srcRect/>
          <a:stretch/>
        </p:blipFill>
        <p:spPr>
          <a:xfrm>
            <a:off x="4495800" y="1981200"/>
            <a:ext cx="4419600" cy="3200400"/>
          </a:xfrm>
          <a:prstGeom prst="rect">
            <a:avLst/>
          </a:prstGeom>
          <a:noFill/>
          <a:ln>
            <a:noFill/>
          </a:ln>
        </p:spPr>
      </p:pic>
      <p:sp>
        <p:nvSpPr>
          <p:cNvPr id="478" name="Google Shape;478;p41"/>
          <p:cNvSpPr txBox="1"/>
          <p:nvPr/>
        </p:nvSpPr>
        <p:spPr>
          <a:xfrm>
            <a:off x="0" y="5951537"/>
            <a:ext cx="4343400" cy="83026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600"/>
              <a:buFont typeface="Arial"/>
              <a:buNone/>
            </a:pPr>
            <a:r>
              <a:rPr lang="en-US" sz="1600" b="0" i="0" u="none" strike="noStrike" cap="none">
                <a:solidFill>
                  <a:schemeClr val="dk1"/>
                </a:solidFill>
                <a:latin typeface="Arial"/>
                <a:ea typeface="Arial"/>
                <a:cs typeface="Arial"/>
                <a:sym typeface="Arial"/>
              </a:rPr>
              <a:t>FIGURE 4.12 The data that we will learn using an MLP, consisting of some samples from a sine wave with Gaussian noise added.</a:t>
            </a:r>
            <a:endParaRPr sz="1600" b="0" i="0" u="none" strike="noStrike" cap="none">
              <a:solidFill>
                <a:schemeClr val="dk1"/>
              </a:solidFill>
              <a:latin typeface="Arial"/>
              <a:ea typeface="Arial"/>
              <a:cs typeface="Arial"/>
              <a:sym typeface="Arial"/>
            </a:endParaRPr>
          </a:p>
        </p:txBody>
      </p:sp>
      <p:sp>
        <p:nvSpPr>
          <p:cNvPr id="479" name="Google Shape;479;p41"/>
          <p:cNvSpPr txBox="1"/>
          <p:nvPr/>
        </p:nvSpPr>
        <p:spPr>
          <a:xfrm>
            <a:off x="4191000" y="5257800"/>
            <a:ext cx="4953000" cy="1600200"/>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1400"/>
              <a:buFont typeface="Arial"/>
              <a:buNone/>
            </a:pPr>
            <a:r>
              <a:rPr lang="en-US" sz="1400" b="0" i="0" u="none" strike="noStrike" cap="none">
                <a:solidFill>
                  <a:schemeClr val="dk1"/>
                </a:solidFill>
                <a:latin typeface="Arial"/>
                <a:ea typeface="Arial"/>
                <a:cs typeface="Arial"/>
                <a:sym typeface="Arial"/>
              </a:rPr>
              <a:t>FIGURE 4.13 Plot of the error as the MLP learns (top line is total error on the training set; bottom line is on the validation set; it is larger on the training set because there are more datapoints in this set). Early-stopping halts the learning at the point where there is no line, where the crosses</a:t>
            </a:r>
            <a:endParaRPr sz="1400" b="0" i="0" u="none" strike="noStrike" cap="none">
              <a:solidFill>
                <a:schemeClr val="dk1"/>
              </a:solidFill>
              <a:latin typeface="Arial"/>
              <a:ea typeface="Arial"/>
              <a:cs typeface="Arial"/>
              <a:sym typeface="Arial"/>
            </a:endParaRPr>
          </a:p>
          <a:p>
            <a:pPr marL="0" marR="0" lvl="0" indent="0" algn="just" rtl="0">
              <a:lnSpc>
                <a:spcPct val="100000"/>
              </a:lnSpc>
              <a:spcBef>
                <a:spcPts val="0"/>
              </a:spcBef>
              <a:spcAft>
                <a:spcPts val="0"/>
              </a:spcAft>
              <a:buClr>
                <a:schemeClr val="dk1"/>
              </a:buClr>
              <a:buSzPts val="1400"/>
              <a:buFont typeface="Arial"/>
              <a:buNone/>
            </a:pPr>
            <a:r>
              <a:rPr lang="en-US" sz="1400" b="0" i="0" u="none" strike="noStrike" cap="none">
                <a:solidFill>
                  <a:schemeClr val="dk1"/>
                </a:solidFill>
                <a:latin typeface="Arial"/>
                <a:ea typeface="Arial"/>
                <a:cs typeface="Arial"/>
                <a:sym typeface="Arial"/>
              </a:rPr>
              <a:t>become triangles. The learning was continued to show that the error got slightly worse afterwards.</a:t>
            </a:r>
            <a:endParaRPr sz="1400" b="0" i="0" u="none" strike="noStrike" cap="none">
              <a:solidFill>
                <a:schemeClr val="dk1"/>
              </a:solidFill>
              <a:latin typeface="Arial"/>
              <a:ea typeface="Arial"/>
              <a:cs typeface="Arial"/>
              <a:sym typeface="Arial"/>
            </a:endParaRPr>
          </a:p>
        </p:txBody>
      </p:sp>
      <p:sp>
        <p:nvSpPr>
          <p:cNvPr id="480" name="Google Shape;480;p4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pPr marL="0" lvl="0" indent="0" algn="r" rtl="0">
                <a:lnSpc>
                  <a:spcPct val="100000"/>
                </a:lnSpc>
                <a:spcBef>
                  <a:spcPts val="0"/>
                </a:spcBef>
                <a:spcAft>
                  <a:spcPts val="0"/>
                </a:spcAft>
                <a:buSzPts val="1200"/>
                <a:buNone/>
              </a:pPr>
              <a:t>56</a:t>
            </a:fld>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Google Shape;485;p42"/>
          <p:cNvSpPr txBox="1">
            <a:spLocks noGrp="1"/>
          </p:cNvSpPr>
          <p:nvPr>
            <p:ph type="body" idx="1"/>
          </p:nvPr>
        </p:nvSpPr>
        <p:spPr>
          <a:xfrm>
            <a:off x="152400" y="228600"/>
            <a:ext cx="8763000" cy="6400800"/>
          </a:xfrm>
          <a:prstGeom prst="rect">
            <a:avLst/>
          </a:prstGeom>
          <a:noFill/>
          <a:ln>
            <a:noFill/>
          </a:ln>
        </p:spPr>
        <p:txBody>
          <a:bodyPr spcFirstLastPara="1" wrap="square" lIns="91425" tIns="45700" rIns="91425" bIns="45700" anchor="t" anchorCtr="0">
            <a:noAutofit/>
          </a:bodyPr>
          <a:lstStyle/>
          <a:p>
            <a:pPr marL="342900" marR="0" lvl="0" indent="-342900" algn="just" rtl="0">
              <a:lnSpc>
                <a:spcPct val="100000"/>
              </a:lnSpc>
              <a:spcBef>
                <a:spcPts val="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So each network size is run 10 times, and the average is monitored. </a:t>
            </a:r>
            <a:endParaRPr sz="2400" b="0" i="0" u="none">
              <a:solidFill>
                <a:schemeClr val="dk1"/>
              </a:solidFill>
              <a:latin typeface="Calibri"/>
              <a:ea typeface="Calibri"/>
              <a:cs typeface="Calibri"/>
              <a:sym typeface="Calibri"/>
            </a:endParaRPr>
          </a:p>
          <a:p>
            <a:pPr marL="342900" marR="0" lvl="0" indent="-342900" algn="just" rtl="0">
              <a:lnSpc>
                <a:spcPct val="100000"/>
              </a:lnSpc>
              <a:spcBef>
                <a:spcPts val="48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The following table shows the results of doing this, reporting the sum-of-squares validation error, for a few different sizes of network</a:t>
            </a:r>
            <a:endParaRPr sz="2400" b="0" i="0" u="none">
              <a:solidFill>
                <a:schemeClr val="dk1"/>
              </a:solidFill>
              <a:latin typeface="Calibri"/>
              <a:ea typeface="Calibri"/>
              <a:cs typeface="Calibri"/>
              <a:sym typeface="Calibri"/>
            </a:endParaRPr>
          </a:p>
          <a:p>
            <a:pPr marL="342900" marR="0" lvl="0" indent="-190500" algn="just" rtl="0">
              <a:lnSpc>
                <a:spcPct val="100000"/>
              </a:lnSpc>
              <a:spcBef>
                <a:spcPts val="480"/>
              </a:spcBef>
              <a:spcAft>
                <a:spcPts val="0"/>
              </a:spcAft>
              <a:buClr>
                <a:schemeClr val="dk1"/>
              </a:buClr>
              <a:buSzPts val="2400"/>
              <a:buFont typeface="Arial"/>
              <a:buNone/>
            </a:pPr>
            <a:endParaRPr sz="2400" b="0" i="0" u="none">
              <a:solidFill>
                <a:schemeClr val="dk1"/>
              </a:solidFill>
              <a:latin typeface="Calibri"/>
              <a:ea typeface="Calibri"/>
              <a:cs typeface="Calibri"/>
              <a:sym typeface="Calibri"/>
            </a:endParaRPr>
          </a:p>
          <a:p>
            <a:pPr marL="342900" marR="0" lvl="0" indent="-190500" algn="just" rtl="0">
              <a:lnSpc>
                <a:spcPct val="100000"/>
              </a:lnSpc>
              <a:spcBef>
                <a:spcPts val="480"/>
              </a:spcBef>
              <a:spcAft>
                <a:spcPts val="0"/>
              </a:spcAft>
              <a:buClr>
                <a:schemeClr val="dk1"/>
              </a:buClr>
              <a:buSzPts val="2400"/>
              <a:buFont typeface="Arial"/>
              <a:buNone/>
            </a:pPr>
            <a:endParaRPr sz="2400" b="0" i="0" u="none">
              <a:solidFill>
                <a:schemeClr val="dk1"/>
              </a:solidFill>
              <a:latin typeface="Calibri"/>
              <a:ea typeface="Calibri"/>
              <a:cs typeface="Calibri"/>
              <a:sym typeface="Calibri"/>
            </a:endParaRPr>
          </a:p>
          <a:p>
            <a:pPr marL="342900" marR="0" lvl="0" indent="-190500" algn="just" rtl="0">
              <a:lnSpc>
                <a:spcPct val="100000"/>
              </a:lnSpc>
              <a:spcBef>
                <a:spcPts val="480"/>
              </a:spcBef>
              <a:spcAft>
                <a:spcPts val="0"/>
              </a:spcAft>
              <a:buClr>
                <a:schemeClr val="dk1"/>
              </a:buClr>
              <a:buSzPts val="2400"/>
              <a:buFont typeface="Arial"/>
              <a:buNone/>
            </a:pPr>
            <a:endParaRPr sz="2400" b="0" i="0" u="none">
              <a:solidFill>
                <a:schemeClr val="dk1"/>
              </a:solidFill>
              <a:latin typeface="Calibri"/>
              <a:ea typeface="Calibri"/>
              <a:cs typeface="Calibri"/>
              <a:sym typeface="Calibri"/>
            </a:endParaRPr>
          </a:p>
          <a:p>
            <a:pPr marL="342900" marR="0" lvl="0" indent="-190500" algn="just" rtl="0">
              <a:lnSpc>
                <a:spcPct val="100000"/>
              </a:lnSpc>
              <a:spcBef>
                <a:spcPts val="480"/>
              </a:spcBef>
              <a:spcAft>
                <a:spcPts val="0"/>
              </a:spcAft>
              <a:buClr>
                <a:schemeClr val="dk1"/>
              </a:buClr>
              <a:buSzPts val="2400"/>
              <a:buFont typeface="Arial"/>
              <a:buNone/>
            </a:pPr>
            <a:endParaRPr sz="2400" b="0" i="0" u="none">
              <a:solidFill>
                <a:schemeClr val="dk1"/>
              </a:solidFill>
              <a:latin typeface="Calibri"/>
              <a:ea typeface="Calibri"/>
              <a:cs typeface="Calibri"/>
              <a:sym typeface="Calibri"/>
            </a:endParaRPr>
          </a:p>
          <a:p>
            <a:pPr marL="342900" marR="0" lvl="0" indent="-190500" algn="just" rtl="0">
              <a:lnSpc>
                <a:spcPct val="100000"/>
              </a:lnSpc>
              <a:spcBef>
                <a:spcPts val="480"/>
              </a:spcBef>
              <a:spcAft>
                <a:spcPts val="0"/>
              </a:spcAft>
              <a:buClr>
                <a:schemeClr val="dk1"/>
              </a:buClr>
              <a:buSzPts val="2400"/>
              <a:buFont typeface="Arial"/>
              <a:buNone/>
            </a:pPr>
            <a:endParaRPr sz="2400" b="0" i="0" u="none">
              <a:solidFill>
                <a:schemeClr val="dk1"/>
              </a:solidFill>
              <a:latin typeface="Calibri"/>
              <a:ea typeface="Calibri"/>
              <a:cs typeface="Calibri"/>
              <a:sym typeface="Calibri"/>
            </a:endParaRPr>
          </a:p>
          <a:p>
            <a:pPr marL="342900" marR="0" lvl="0" indent="-190500" algn="just" rtl="0">
              <a:lnSpc>
                <a:spcPct val="100000"/>
              </a:lnSpc>
              <a:spcBef>
                <a:spcPts val="480"/>
              </a:spcBef>
              <a:spcAft>
                <a:spcPts val="0"/>
              </a:spcAft>
              <a:buClr>
                <a:schemeClr val="dk1"/>
              </a:buClr>
              <a:buSzPts val="2400"/>
              <a:buFont typeface="Arial"/>
              <a:buNone/>
            </a:pPr>
            <a:endParaRPr sz="2400" b="0" i="0" u="none">
              <a:solidFill>
                <a:schemeClr val="dk1"/>
              </a:solidFill>
              <a:latin typeface="Calibri"/>
              <a:ea typeface="Calibri"/>
              <a:cs typeface="Calibri"/>
              <a:sym typeface="Calibri"/>
            </a:endParaRPr>
          </a:p>
          <a:p>
            <a:pPr marL="342900" marR="0" lvl="0" indent="-342900" algn="just" rtl="0">
              <a:lnSpc>
                <a:spcPct val="100000"/>
              </a:lnSpc>
              <a:spcBef>
                <a:spcPts val="48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Based on these numbers, we would select a network with a small number of hidden nodes, certainly between 2 and 10 (and the smaller the better, in general), since their maximum error is much smaller than a network with just 1 hidden node.</a:t>
            </a:r>
            <a:endParaRPr sz="2400" b="0" i="0" u="none">
              <a:solidFill>
                <a:schemeClr val="dk1"/>
              </a:solidFill>
              <a:latin typeface="Calibri"/>
              <a:ea typeface="Calibri"/>
              <a:cs typeface="Calibri"/>
              <a:sym typeface="Calibri"/>
            </a:endParaRPr>
          </a:p>
        </p:txBody>
      </p:sp>
      <p:pic>
        <p:nvPicPr>
          <p:cNvPr id="486" name="Google Shape;486;p42"/>
          <p:cNvPicPr preferRelativeResize="0"/>
          <p:nvPr/>
        </p:nvPicPr>
        <p:blipFill rotWithShape="1">
          <a:blip r:embed="rId3">
            <a:alphaModFix/>
          </a:blip>
          <a:srcRect/>
          <a:stretch/>
        </p:blipFill>
        <p:spPr>
          <a:xfrm>
            <a:off x="2238375" y="1924928"/>
            <a:ext cx="6143625" cy="2667000"/>
          </a:xfrm>
          <a:prstGeom prst="rect">
            <a:avLst/>
          </a:prstGeom>
          <a:noFill/>
          <a:ln>
            <a:noFill/>
          </a:ln>
        </p:spPr>
      </p:pic>
      <p:sp>
        <p:nvSpPr>
          <p:cNvPr id="487" name="Google Shape;487;p4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pPr marL="0" lvl="0" indent="0" algn="r" rtl="0">
                <a:lnSpc>
                  <a:spcPct val="100000"/>
                </a:lnSpc>
                <a:spcBef>
                  <a:spcPts val="0"/>
                </a:spcBef>
                <a:spcAft>
                  <a:spcPts val="0"/>
                </a:spcAft>
                <a:buSzPts val="1200"/>
                <a:buNone/>
              </a:pPr>
              <a:t>57</a:t>
            </a:fld>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sp>
        <p:nvSpPr>
          <p:cNvPr id="492" name="Google Shape;492;p43"/>
          <p:cNvSpPr txBox="1">
            <a:spLocks noGrp="1"/>
          </p:cNvSpPr>
          <p:nvPr>
            <p:ph type="title"/>
          </p:nvPr>
        </p:nvSpPr>
        <p:spPr>
          <a:xfrm>
            <a:off x="457200" y="0"/>
            <a:ext cx="8229600" cy="762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4400"/>
              <a:buFont typeface="Calibri"/>
              <a:buNone/>
            </a:pPr>
            <a:r>
              <a:rPr lang="en-US" sz="4400" b="0" i="0" u="none">
                <a:solidFill>
                  <a:schemeClr val="dk1"/>
                </a:solidFill>
                <a:latin typeface="Calibri"/>
                <a:ea typeface="Calibri"/>
                <a:cs typeface="Calibri"/>
                <a:sym typeface="Calibri"/>
              </a:rPr>
              <a:t>A Classification Example</a:t>
            </a:r>
            <a:endParaRPr sz="4400" b="0" i="0" u="none">
              <a:solidFill>
                <a:schemeClr val="dk1"/>
              </a:solidFill>
              <a:latin typeface="Calibri"/>
              <a:ea typeface="Calibri"/>
              <a:cs typeface="Calibri"/>
              <a:sym typeface="Calibri"/>
            </a:endParaRPr>
          </a:p>
        </p:txBody>
      </p:sp>
      <p:sp>
        <p:nvSpPr>
          <p:cNvPr id="493" name="Google Shape;493;p43"/>
          <p:cNvSpPr txBox="1">
            <a:spLocks noGrp="1"/>
          </p:cNvSpPr>
          <p:nvPr>
            <p:ph type="body" idx="1"/>
          </p:nvPr>
        </p:nvSpPr>
        <p:spPr>
          <a:xfrm>
            <a:off x="228600" y="838200"/>
            <a:ext cx="8686800" cy="5867400"/>
          </a:xfrm>
          <a:prstGeom prst="rect">
            <a:avLst/>
          </a:prstGeom>
          <a:noFill/>
          <a:ln>
            <a:noFill/>
          </a:ln>
        </p:spPr>
        <p:txBody>
          <a:bodyPr spcFirstLastPara="1" wrap="square" lIns="91425" tIns="45700" rIns="91425" bIns="45700" anchor="t" anchorCtr="0">
            <a:noAutofit/>
          </a:bodyPr>
          <a:lstStyle/>
          <a:p>
            <a:pPr marL="342900" marR="0" lvl="0" indent="-342900" algn="just" rtl="0">
              <a:lnSpc>
                <a:spcPct val="100000"/>
              </a:lnSpc>
              <a:spcBef>
                <a:spcPts val="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The Iris Dataset: As an example we are going to look at another example from the UCI Machine Learning repository. </a:t>
            </a:r>
            <a:endParaRPr sz="2400" b="0" i="0" u="none">
              <a:solidFill>
                <a:schemeClr val="dk1"/>
              </a:solidFill>
              <a:latin typeface="Calibri"/>
              <a:ea typeface="Calibri"/>
              <a:cs typeface="Calibri"/>
              <a:sym typeface="Calibri"/>
            </a:endParaRPr>
          </a:p>
          <a:p>
            <a:pPr marL="342900" marR="0" lvl="0" indent="-342900" algn="just" rtl="0">
              <a:lnSpc>
                <a:spcPct val="100000"/>
              </a:lnSpc>
              <a:spcBef>
                <a:spcPts val="48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This one is concerned with classifying examples of three types of iris (flower) by the length and width of the sepals and petals and is called iris. </a:t>
            </a:r>
            <a:endParaRPr sz="2400" b="0" i="0" u="none">
              <a:solidFill>
                <a:schemeClr val="dk1"/>
              </a:solidFill>
              <a:latin typeface="Calibri"/>
              <a:ea typeface="Calibri"/>
              <a:cs typeface="Calibri"/>
              <a:sym typeface="Calibri"/>
            </a:endParaRPr>
          </a:p>
          <a:p>
            <a:pPr marL="342900" marR="0" lvl="0" indent="-342900" algn="just" rtl="0">
              <a:lnSpc>
                <a:spcPct val="100000"/>
              </a:lnSpc>
              <a:spcBef>
                <a:spcPts val="48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It was originally worked on by R.A. Fisher, a famous statistician and biologist, who analysed it in the 1930s.</a:t>
            </a:r>
            <a:endParaRPr sz="2400" b="0" i="0" u="none">
              <a:solidFill>
                <a:schemeClr val="dk1"/>
              </a:solidFill>
              <a:latin typeface="Calibri"/>
              <a:ea typeface="Calibri"/>
              <a:cs typeface="Calibri"/>
              <a:sym typeface="Calibri"/>
            </a:endParaRPr>
          </a:p>
          <a:p>
            <a:pPr marL="342900" marR="0" lvl="0" indent="-342900" algn="just" rtl="0">
              <a:lnSpc>
                <a:spcPct val="100000"/>
              </a:lnSpc>
              <a:spcBef>
                <a:spcPts val="48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Unfortunately we can’t currently load this into NumPy using loadtxt() because the class (which is the last column) is text rather than a number, and the txt in the function name doesn’t mean that it reads text, only numbers in plaintext format.</a:t>
            </a:r>
            <a:endParaRPr sz="2400" b="0" i="0" u="none">
              <a:solidFill>
                <a:schemeClr val="dk1"/>
              </a:solidFill>
              <a:latin typeface="Calibri"/>
              <a:ea typeface="Calibri"/>
              <a:cs typeface="Calibri"/>
              <a:sym typeface="Calibri"/>
            </a:endParaRPr>
          </a:p>
          <a:p>
            <a:pPr marL="342900" marR="0" lvl="0" indent="-342900" algn="l" rtl="0">
              <a:lnSpc>
                <a:spcPct val="100000"/>
              </a:lnSpc>
              <a:spcBef>
                <a:spcPts val="48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Last column in dataset is the class ID, and the others are the four measurements. </a:t>
            </a:r>
            <a:endParaRPr sz="2400" b="0" i="0" u="none">
              <a:solidFill>
                <a:schemeClr val="dk1"/>
              </a:solidFill>
              <a:latin typeface="Calibri"/>
              <a:ea typeface="Calibri"/>
              <a:cs typeface="Calibri"/>
              <a:sym typeface="Calibri"/>
            </a:endParaRPr>
          </a:p>
          <a:p>
            <a:pPr marL="342900" marR="0" lvl="0" indent="-342900" algn="l" rtl="0">
              <a:lnSpc>
                <a:spcPct val="100000"/>
              </a:lnSpc>
              <a:spcBef>
                <a:spcPts val="48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start by normalising the inputs, using the maximum rather than the variance, and leaving the class IDs alone. </a:t>
            </a:r>
            <a:endParaRPr sz="2400" b="0" i="0" u="none">
              <a:solidFill>
                <a:schemeClr val="dk1"/>
              </a:solidFill>
              <a:latin typeface="Calibri"/>
              <a:ea typeface="Calibri"/>
              <a:cs typeface="Calibri"/>
              <a:sym typeface="Calibri"/>
            </a:endParaRPr>
          </a:p>
        </p:txBody>
      </p:sp>
      <p:sp>
        <p:nvSpPr>
          <p:cNvPr id="494" name="Google Shape;494;p4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pPr marL="0" lvl="0" indent="0" algn="r" rtl="0">
                <a:lnSpc>
                  <a:spcPct val="100000"/>
                </a:lnSpc>
                <a:spcBef>
                  <a:spcPts val="0"/>
                </a:spcBef>
                <a:spcAft>
                  <a:spcPts val="0"/>
                </a:spcAft>
                <a:buSzPts val="1200"/>
                <a:buNone/>
              </a:pPr>
              <a:t>58</a:t>
            </a:fld>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498"/>
        <p:cNvGrpSpPr/>
        <p:nvPr/>
      </p:nvGrpSpPr>
      <p:grpSpPr>
        <a:xfrm>
          <a:off x="0" y="0"/>
          <a:ext cx="0" cy="0"/>
          <a:chOff x="0" y="0"/>
          <a:chExt cx="0" cy="0"/>
        </a:xfrm>
      </p:grpSpPr>
      <p:sp>
        <p:nvSpPr>
          <p:cNvPr id="499" name="Google Shape;499;p44"/>
          <p:cNvSpPr txBox="1">
            <a:spLocks noGrp="1"/>
          </p:cNvSpPr>
          <p:nvPr>
            <p:ph type="body" idx="1"/>
          </p:nvPr>
        </p:nvSpPr>
        <p:spPr>
          <a:xfrm>
            <a:off x="228600" y="228600"/>
            <a:ext cx="8686800" cy="6400800"/>
          </a:xfrm>
          <a:prstGeom prst="rect">
            <a:avLst/>
          </a:prstGeom>
          <a:noFill/>
          <a:ln>
            <a:noFill/>
          </a:ln>
        </p:spPr>
        <p:txBody>
          <a:bodyPr spcFirstLastPara="1" wrap="square" lIns="91425" tIns="45700" rIns="91425" bIns="45700" anchor="t" anchorCtr="0">
            <a:noAutofit/>
          </a:bodyPr>
          <a:lstStyle/>
          <a:p>
            <a:pPr marL="342900" marR="0" lvl="0" indent="-342900" algn="just" rtl="0">
              <a:lnSpc>
                <a:spcPct val="100000"/>
              </a:lnSpc>
              <a:spcBef>
                <a:spcPts val="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Need to convert the targets into 1-of-</a:t>
            </a:r>
            <a:r>
              <a:rPr lang="en-US" sz="2400" b="0" i="1" u="none">
                <a:solidFill>
                  <a:schemeClr val="dk1"/>
                </a:solidFill>
                <a:latin typeface="Calibri"/>
                <a:ea typeface="Calibri"/>
                <a:cs typeface="Calibri"/>
                <a:sym typeface="Calibri"/>
              </a:rPr>
              <a:t>N encoding, from their current encoding </a:t>
            </a:r>
            <a:r>
              <a:rPr lang="en-US" sz="2400" b="0" i="0" u="none">
                <a:solidFill>
                  <a:schemeClr val="dk1"/>
                </a:solidFill>
                <a:latin typeface="Calibri"/>
                <a:ea typeface="Calibri"/>
                <a:cs typeface="Calibri"/>
                <a:sym typeface="Calibri"/>
              </a:rPr>
              <a:t>as class 1, 2, or 3.</a:t>
            </a:r>
            <a:endParaRPr sz="2400" b="0" i="0" u="none">
              <a:solidFill>
                <a:schemeClr val="dk1"/>
              </a:solidFill>
              <a:latin typeface="Calibri"/>
              <a:ea typeface="Calibri"/>
              <a:cs typeface="Calibri"/>
              <a:sym typeface="Calibri"/>
            </a:endParaRPr>
          </a:p>
          <a:p>
            <a:pPr marL="342900" marR="0" lvl="0" indent="-342900" algn="just" rtl="0">
              <a:lnSpc>
                <a:spcPct val="100000"/>
              </a:lnSpc>
              <a:spcBef>
                <a:spcPts val="48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This is pretty easy if we make a new matrix that is initially all zeroes, and simply set one of the entries to be 1. </a:t>
            </a:r>
            <a:endParaRPr sz="2400" b="0" i="0" u="none">
              <a:solidFill>
                <a:schemeClr val="dk1"/>
              </a:solidFill>
              <a:latin typeface="Calibri"/>
              <a:ea typeface="Calibri"/>
              <a:cs typeface="Calibri"/>
              <a:sym typeface="Calibri"/>
            </a:endParaRPr>
          </a:p>
          <a:p>
            <a:pPr marL="342900" marR="0" lvl="0" indent="-342900" algn="l" rtl="0">
              <a:lnSpc>
                <a:spcPct val="100000"/>
              </a:lnSpc>
              <a:spcBef>
                <a:spcPts val="48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Separate the data into training, testing, and validation sets. </a:t>
            </a:r>
            <a:endParaRPr sz="2400" b="0" i="0" u="none">
              <a:solidFill>
                <a:schemeClr val="dk1"/>
              </a:solidFill>
              <a:latin typeface="Calibri"/>
              <a:ea typeface="Calibri"/>
              <a:cs typeface="Calibri"/>
              <a:sym typeface="Calibri"/>
            </a:endParaRPr>
          </a:p>
          <a:p>
            <a:pPr marL="342900" marR="0" lvl="0" indent="-342900" algn="l" rtl="0">
              <a:lnSpc>
                <a:spcPct val="100000"/>
              </a:lnSpc>
              <a:spcBef>
                <a:spcPts val="48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There are 150 examples in the dataset, and they are split evenly amongst the three classes, so the three classes are the same size and we don’t need to worry about discarding any data points.</a:t>
            </a:r>
            <a:endParaRPr sz="2400" b="0" i="0" u="none">
              <a:solidFill>
                <a:schemeClr val="dk1"/>
              </a:solidFill>
              <a:latin typeface="Calibri"/>
              <a:ea typeface="Calibri"/>
              <a:cs typeface="Calibri"/>
              <a:sym typeface="Calibri"/>
            </a:endParaRPr>
          </a:p>
          <a:p>
            <a:pPr marL="342900" marR="0" lvl="0" indent="-342900" algn="l" rtl="0">
              <a:lnSpc>
                <a:spcPct val="100000"/>
              </a:lnSpc>
              <a:spcBef>
                <a:spcPts val="48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Split them into half training, and one quarter each testing and validation. </a:t>
            </a:r>
            <a:endParaRPr sz="2400" b="0" i="0" u="none">
              <a:solidFill>
                <a:schemeClr val="dk1"/>
              </a:solidFill>
              <a:latin typeface="Calibri"/>
              <a:ea typeface="Calibri"/>
              <a:cs typeface="Calibri"/>
              <a:sym typeface="Calibri"/>
            </a:endParaRPr>
          </a:p>
          <a:p>
            <a:pPr marL="342900" marR="0" lvl="0" indent="-342900" algn="l" rtl="0">
              <a:lnSpc>
                <a:spcPct val="100000"/>
              </a:lnSpc>
              <a:spcBef>
                <a:spcPts val="48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If you look at the file, you will notice that the first 50 are class 1, the second 50 class 2, etc.</a:t>
            </a:r>
            <a:endParaRPr sz="2400" b="0" i="0" u="none">
              <a:solidFill>
                <a:schemeClr val="dk1"/>
              </a:solidFill>
              <a:latin typeface="Calibri"/>
              <a:ea typeface="Calibri"/>
              <a:cs typeface="Calibri"/>
              <a:sym typeface="Calibri"/>
            </a:endParaRPr>
          </a:p>
          <a:p>
            <a:pPr marL="342900" marR="0" lvl="0" indent="-342900" algn="l" rtl="0">
              <a:lnSpc>
                <a:spcPct val="100000"/>
              </a:lnSpc>
              <a:spcBef>
                <a:spcPts val="48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Therefore need to randomise the order before we split them into sets, to ensure that there are not too many of one class in one of the sets finally ready to set up and train the network. </a:t>
            </a:r>
            <a:endParaRPr sz="2400" b="0" i="0" u="none">
              <a:solidFill>
                <a:schemeClr val="dk1"/>
              </a:solidFill>
              <a:latin typeface="Calibri"/>
              <a:ea typeface="Calibri"/>
              <a:cs typeface="Calibri"/>
              <a:sym typeface="Calibri"/>
            </a:endParaRPr>
          </a:p>
        </p:txBody>
      </p:sp>
      <p:sp>
        <p:nvSpPr>
          <p:cNvPr id="500" name="Google Shape;500;p4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pPr marL="0" lvl="0" indent="0" algn="r" rtl="0">
                <a:lnSpc>
                  <a:spcPct val="100000"/>
                </a:lnSpc>
                <a:spcBef>
                  <a:spcPts val="0"/>
                </a:spcBef>
                <a:spcAft>
                  <a:spcPts val="0"/>
                </a:spcAft>
                <a:buSzPts val="1200"/>
                <a:buNone/>
              </a:pPr>
              <a:t>59</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g2d0940dc846_0_0"/>
          <p:cNvSpPr txBox="1">
            <a:spLocks noGrp="1"/>
          </p:cNvSpPr>
          <p:nvPr>
            <p:ph type="body" idx="1"/>
          </p:nvPr>
        </p:nvSpPr>
        <p:spPr>
          <a:xfrm>
            <a:off x="457200" y="234975"/>
            <a:ext cx="8229600" cy="5891400"/>
          </a:xfrm>
          <a:prstGeom prst="rect">
            <a:avLst/>
          </a:prstGeom>
        </p:spPr>
        <p:txBody>
          <a:bodyPr spcFirstLastPara="1" wrap="square" lIns="91425" tIns="45700" rIns="91425" bIns="45700" anchor="t" anchorCtr="0">
            <a:noAutofit/>
          </a:bodyPr>
          <a:lstStyle/>
          <a:p>
            <a:pPr marL="457200" lvl="0" indent="-330200" algn="just" rtl="0">
              <a:spcBef>
                <a:spcPts val="360"/>
              </a:spcBef>
              <a:spcAft>
                <a:spcPts val="0"/>
              </a:spcAft>
              <a:buSzPts val="1600"/>
              <a:buFont typeface="Times New Roman"/>
              <a:buChar char="●"/>
            </a:pPr>
            <a:r>
              <a:rPr lang="en-US" sz="3000">
                <a:latin typeface="Times New Roman"/>
                <a:ea typeface="Times New Roman"/>
                <a:cs typeface="Times New Roman"/>
                <a:sym typeface="Times New Roman"/>
              </a:rPr>
              <a:t>If your data is non-linear, then single perceptron is not able to handle this. like below example (the data set with two different classes).</a:t>
            </a:r>
            <a:endParaRPr sz="3000">
              <a:latin typeface="Times New Roman"/>
              <a:ea typeface="Times New Roman"/>
              <a:cs typeface="Times New Roman"/>
              <a:sym typeface="Times New Roman"/>
            </a:endParaRPr>
          </a:p>
          <a:p>
            <a:pPr marL="0" lvl="0" indent="0" algn="just" rtl="0">
              <a:spcBef>
                <a:spcPts val="360"/>
              </a:spcBef>
              <a:spcAft>
                <a:spcPts val="0"/>
              </a:spcAft>
              <a:buNone/>
            </a:pPr>
            <a:endParaRPr sz="3000">
              <a:latin typeface="Times New Roman"/>
              <a:ea typeface="Times New Roman"/>
              <a:cs typeface="Times New Roman"/>
              <a:sym typeface="Times New Roman"/>
            </a:endParaRPr>
          </a:p>
          <a:p>
            <a:pPr marL="457200" lvl="0" indent="-330200" algn="just" rtl="0">
              <a:spcBef>
                <a:spcPts val="360"/>
              </a:spcBef>
              <a:spcAft>
                <a:spcPts val="0"/>
              </a:spcAft>
              <a:buSzPts val="1600"/>
              <a:buFont typeface="Times New Roman"/>
              <a:buChar char="●"/>
            </a:pPr>
            <a:endParaRPr sz="3000">
              <a:latin typeface="Times New Roman"/>
              <a:ea typeface="Times New Roman"/>
              <a:cs typeface="Times New Roman"/>
              <a:sym typeface="Times New Roman"/>
            </a:endParaRPr>
          </a:p>
          <a:p>
            <a:pPr marL="457200" lvl="0" indent="-330200" algn="just" rtl="0">
              <a:spcBef>
                <a:spcPts val="0"/>
              </a:spcBef>
              <a:spcAft>
                <a:spcPts val="0"/>
              </a:spcAft>
              <a:buSzPts val="1600"/>
              <a:buFont typeface="Times New Roman"/>
              <a:buChar char="●"/>
            </a:pPr>
            <a:endParaRPr sz="3000">
              <a:latin typeface="Times New Roman"/>
              <a:ea typeface="Times New Roman"/>
              <a:cs typeface="Times New Roman"/>
              <a:sym typeface="Times New Roman"/>
            </a:endParaRPr>
          </a:p>
          <a:p>
            <a:pPr marL="457200" lvl="0" indent="-330200" algn="just" rtl="0">
              <a:spcBef>
                <a:spcPts val="0"/>
              </a:spcBef>
              <a:spcAft>
                <a:spcPts val="0"/>
              </a:spcAft>
              <a:buSzPts val="1600"/>
              <a:buFont typeface="Times New Roman"/>
              <a:buChar char="●"/>
            </a:pPr>
            <a:endParaRPr sz="3000">
              <a:latin typeface="Times New Roman"/>
              <a:ea typeface="Times New Roman"/>
              <a:cs typeface="Times New Roman"/>
              <a:sym typeface="Times New Roman"/>
            </a:endParaRPr>
          </a:p>
          <a:p>
            <a:pPr marL="457200" lvl="0" indent="-330200" algn="just" rtl="0">
              <a:spcBef>
                <a:spcPts val="0"/>
              </a:spcBef>
              <a:spcAft>
                <a:spcPts val="0"/>
              </a:spcAft>
              <a:buSzPts val="1600"/>
              <a:buFont typeface="Times New Roman"/>
              <a:buChar char="●"/>
            </a:pPr>
            <a:endParaRPr sz="3000">
              <a:latin typeface="Times New Roman"/>
              <a:ea typeface="Times New Roman"/>
              <a:cs typeface="Times New Roman"/>
              <a:sym typeface="Times New Roman"/>
            </a:endParaRPr>
          </a:p>
          <a:p>
            <a:pPr marL="457200" lvl="0" indent="-330200" algn="just" rtl="0">
              <a:spcBef>
                <a:spcPts val="0"/>
              </a:spcBef>
              <a:spcAft>
                <a:spcPts val="0"/>
              </a:spcAft>
              <a:buSzPts val="1600"/>
              <a:buFont typeface="Times New Roman"/>
              <a:buChar char="●"/>
            </a:pPr>
            <a:endParaRPr sz="3000">
              <a:latin typeface="Times New Roman"/>
              <a:ea typeface="Times New Roman"/>
              <a:cs typeface="Times New Roman"/>
              <a:sym typeface="Times New Roman"/>
            </a:endParaRPr>
          </a:p>
          <a:p>
            <a:pPr marL="457200" lvl="0" indent="-330200" algn="just" rtl="0">
              <a:spcBef>
                <a:spcPts val="0"/>
              </a:spcBef>
              <a:spcAft>
                <a:spcPts val="0"/>
              </a:spcAft>
              <a:buSzPts val="1600"/>
              <a:buFont typeface="Times New Roman"/>
              <a:buChar char="●"/>
            </a:pPr>
            <a:endParaRPr sz="3000">
              <a:latin typeface="Times New Roman"/>
              <a:ea typeface="Times New Roman"/>
              <a:cs typeface="Times New Roman"/>
              <a:sym typeface="Times New Roman"/>
            </a:endParaRPr>
          </a:p>
          <a:p>
            <a:pPr marL="457200" lvl="0" indent="-330200" algn="just" rtl="0">
              <a:spcBef>
                <a:spcPts val="0"/>
              </a:spcBef>
              <a:spcAft>
                <a:spcPts val="0"/>
              </a:spcAft>
              <a:buSzPts val="1600"/>
              <a:buFont typeface="Times New Roman"/>
              <a:buChar char="●"/>
            </a:pPr>
            <a:r>
              <a:rPr lang="en-US" sz="3000">
                <a:latin typeface="Times New Roman"/>
                <a:ea typeface="Times New Roman"/>
                <a:cs typeface="Times New Roman"/>
                <a:sym typeface="Times New Roman"/>
              </a:rPr>
              <a:t>To handle above non-linear data , we have given a boundary which is curve not a line. </a:t>
            </a:r>
            <a:endParaRPr sz="3000">
              <a:latin typeface="Times New Roman"/>
              <a:ea typeface="Times New Roman"/>
              <a:cs typeface="Times New Roman"/>
              <a:sym typeface="Times New Roman"/>
            </a:endParaRPr>
          </a:p>
          <a:p>
            <a:pPr marL="457200" lvl="0" indent="0" algn="just" rtl="0">
              <a:spcBef>
                <a:spcPts val="360"/>
              </a:spcBef>
              <a:spcAft>
                <a:spcPts val="0"/>
              </a:spcAft>
              <a:buNone/>
            </a:pPr>
            <a:endParaRPr sz="3000">
              <a:latin typeface="Times New Roman"/>
              <a:ea typeface="Times New Roman"/>
              <a:cs typeface="Times New Roman"/>
              <a:sym typeface="Times New Roman"/>
            </a:endParaRPr>
          </a:p>
        </p:txBody>
      </p:sp>
      <p:sp>
        <p:nvSpPr>
          <p:cNvPr id="104" name="Google Shape;104;g2d0940dc846_0_0"/>
          <p:cNvSpPr txBox="1">
            <a:spLocks noGrp="1"/>
          </p:cNvSpPr>
          <p:nvPr>
            <p:ph type="sldNum" idx="12"/>
          </p:nvPr>
        </p:nvSpPr>
        <p:spPr>
          <a:xfrm>
            <a:off x="6553200" y="6356350"/>
            <a:ext cx="21336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898989"/>
              </a:buClr>
              <a:buSzPts val="1200"/>
              <a:buFont typeface="Calibri"/>
              <a:buNone/>
            </a:pPr>
            <a:fld id="{00000000-1234-1234-1234-123412341234}" type="slidenum">
              <a:rPr lang="en-US"/>
              <a:pPr marL="0" lvl="0" indent="0" algn="r" rtl="0">
                <a:spcBef>
                  <a:spcPts val="0"/>
                </a:spcBef>
                <a:spcAft>
                  <a:spcPts val="0"/>
                </a:spcAft>
                <a:buClr>
                  <a:srgbClr val="898989"/>
                </a:buClr>
                <a:buSzPts val="1200"/>
                <a:buFont typeface="Calibri"/>
                <a:buNone/>
              </a:pPr>
              <a:t>6</a:t>
            </a:fld>
            <a:endParaRPr/>
          </a:p>
        </p:txBody>
      </p:sp>
      <p:pic>
        <p:nvPicPr>
          <p:cNvPr id="105" name="Google Shape;105;g2d0940dc846_0_0"/>
          <p:cNvPicPr preferRelativeResize="0"/>
          <p:nvPr/>
        </p:nvPicPr>
        <p:blipFill rotWithShape="1">
          <a:blip r:embed="rId3">
            <a:alphaModFix/>
          </a:blip>
          <a:srcRect t="13307"/>
          <a:stretch/>
        </p:blipFill>
        <p:spPr>
          <a:xfrm>
            <a:off x="0" y="2201700"/>
            <a:ext cx="9144001" cy="2822400"/>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504"/>
        <p:cNvGrpSpPr/>
        <p:nvPr/>
      </p:nvGrpSpPr>
      <p:grpSpPr>
        <a:xfrm>
          <a:off x="0" y="0"/>
          <a:ext cx="0" cy="0"/>
          <a:chOff x="0" y="0"/>
          <a:chExt cx="0" cy="0"/>
        </a:xfrm>
      </p:grpSpPr>
      <p:sp>
        <p:nvSpPr>
          <p:cNvPr id="505" name="Google Shape;505;p45"/>
          <p:cNvSpPr txBox="1">
            <a:spLocks noGrp="1"/>
          </p:cNvSpPr>
          <p:nvPr>
            <p:ph type="title"/>
          </p:nvPr>
        </p:nvSpPr>
        <p:spPr>
          <a:xfrm>
            <a:off x="457200" y="0"/>
            <a:ext cx="8229600" cy="6858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4400"/>
              <a:buFont typeface="Calibri"/>
              <a:buNone/>
            </a:pPr>
            <a:r>
              <a:rPr lang="en-US" sz="4400" b="0" i="0" u="none">
                <a:solidFill>
                  <a:schemeClr val="dk1"/>
                </a:solidFill>
                <a:latin typeface="Calibri"/>
                <a:ea typeface="Calibri"/>
                <a:cs typeface="Calibri"/>
                <a:sym typeface="Calibri"/>
              </a:rPr>
              <a:t>Time-Series Prediction</a:t>
            </a:r>
            <a:endParaRPr sz="4400" b="0" i="0" u="none">
              <a:solidFill>
                <a:schemeClr val="dk1"/>
              </a:solidFill>
              <a:latin typeface="Calibri"/>
              <a:ea typeface="Calibri"/>
              <a:cs typeface="Calibri"/>
              <a:sym typeface="Calibri"/>
            </a:endParaRPr>
          </a:p>
        </p:txBody>
      </p:sp>
      <p:sp>
        <p:nvSpPr>
          <p:cNvPr id="506" name="Google Shape;506;p45"/>
          <p:cNvSpPr txBox="1">
            <a:spLocks noGrp="1"/>
          </p:cNvSpPr>
          <p:nvPr>
            <p:ph type="body" idx="1"/>
          </p:nvPr>
        </p:nvSpPr>
        <p:spPr>
          <a:xfrm>
            <a:off x="304800" y="914400"/>
            <a:ext cx="8534400" cy="5562600"/>
          </a:xfrm>
          <a:prstGeom prst="rect">
            <a:avLst/>
          </a:prstGeom>
          <a:noFill/>
          <a:ln>
            <a:noFill/>
          </a:ln>
        </p:spPr>
        <p:txBody>
          <a:bodyPr spcFirstLastPara="1" wrap="square" lIns="91425" tIns="45700" rIns="91425" bIns="45700" anchor="t" anchorCtr="0">
            <a:noAutofit/>
          </a:bodyPr>
          <a:lstStyle/>
          <a:p>
            <a:pPr marL="342900" marR="0" lvl="0" indent="-342900" algn="just" rtl="0">
              <a:lnSpc>
                <a:spcPct val="100000"/>
              </a:lnSpc>
              <a:spcBef>
                <a:spcPts val="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There is a common data analysis task known as time-series prediction, where we have a set of data that show how something varies over time, and we want to predict how the data will vary in the future. </a:t>
            </a:r>
            <a:endParaRPr sz="2400" b="0" i="0" u="none">
              <a:solidFill>
                <a:schemeClr val="dk1"/>
              </a:solidFill>
              <a:latin typeface="Calibri"/>
              <a:ea typeface="Calibri"/>
              <a:cs typeface="Calibri"/>
              <a:sym typeface="Calibri"/>
            </a:endParaRPr>
          </a:p>
          <a:p>
            <a:pPr marL="342900" marR="0" lvl="0" indent="-342900" algn="just" rtl="0">
              <a:lnSpc>
                <a:spcPct val="100000"/>
              </a:lnSpc>
              <a:spcBef>
                <a:spcPts val="48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It is quite a difficult task, but a fairly important one. </a:t>
            </a:r>
            <a:endParaRPr sz="2400" b="0" i="0" u="none">
              <a:solidFill>
                <a:schemeClr val="dk1"/>
              </a:solidFill>
              <a:latin typeface="Calibri"/>
              <a:ea typeface="Calibri"/>
              <a:cs typeface="Calibri"/>
              <a:sym typeface="Calibri"/>
            </a:endParaRPr>
          </a:p>
          <a:p>
            <a:pPr marL="342900" marR="0" lvl="0" indent="-342900" algn="just" rtl="0">
              <a:lnSpc>
                <a:spcPct val="100000"/>
              </a:lnSpc>
              <a:spcBef>
                <a:spcPts val="48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To predict stock markets and disease patterns. </a:t>
            </a:r>
            <a:endParaRPr sz="2400" b="0" i="0" u="none">
              <a:solidFill>
                <a:schemeClr val="dk1"/>
              </a:solidFill>
              <a:latin typeface="Calibri"/>
              <a:ea typeface="Calibri"/>
              <a:cs typeface="Calibri"/>
              <a:sym typeface="Calibri"/>
            </a:endParaRPr>
          </a:p>
          <a:p>
            <a:pPr marL="342900" marR="0" lvl="0" indent="-342900" algn="just" rtl="0">
              <a:lnSpc>
                <a:spcPct val="100000"/>
              </a:lnSpc>
              <a:spcBef>
                <a:spcPts val="48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The problem is that even if there is some regularity in the time-series, it can appear over many different scales. </a:t>
            </a:r>
            <a:endParaRPr sz="2400" b="0" i="0" u="none">
              <a:solidFill>
                <a:schemeClr val="dk1"/>
              </a:solidFill>
              <a:latin typeface="Calibri"/>
              <a:ea typeface="Calibri"/>
              <a:cs typeface="Calibri"/>
              <a:sym typeface="Calibri"/>
            </a:endParaRPr>
          </a:p>
          <a:p>
            <a:pPr marL="342900" marR="0" lvl="0" indent="-342900" algn="just" rtl="0">
              <a:lnSpc>
                <a:spcPct val="100000"/>
              </a:lnSpc>
              <a:spcBef>
                <a:spcPts val="48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Ex: there is often seasonal variation—if we plotted average temperature over several years, would notice that it got hotter in the summer and colder in the winter, but might not notice if there was a overall upward or downward trend to the summer temperatures, because the summer peaks are spread too far apart in the data.</a:t>
            </a:r>
            <a:endParaRPr sz="2400" b="0" i="0" u="none">
              <a:solidFill>
                <a:schemeClr val="dk1"/>
              </a:solidFill>
              <a:latin typeface="Calibri"/>
              <a:ea typeface="Calibri"/>
              <a:cs typeface="Calibri"/>
              <a:sym typeface="Calibri"/>
            </a:endParaRPr>
          </a:p>
        </p:txBody>
      </p:sp>
      <p:sp>
        <p:nvSpPr>
          <p:cNvPr id="507" name="Google Shape;507;p4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pPr marL="0" lvl="0" indent="0" algn="r" rtl="0">
                <a:lnSpc>
                  <a:spcPct val="100000"/>
                </a:lnSpc>
                <a:spcBef>
                  <a:spcPts val="0"/>
                </a:spcBef>
                <a:spcAft>
                  <a:spcPts val="0"/>
                </a:spcAft>
                <a:buSzPts val="1200"/>
                <a:buNone/>
              </a:pPr>
              <a:t>60</a:t>
            </a:fld>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511"/>
        <p:cNvGrpSpPr/>
        <p:nvPr/>
      </p:nvGrpSpPr>
      <p:grpSpPr>
        <a:xfrm>
          <a:off x="0" y="0"/>
          <a:ext cx="0" cy="0"/>
          <a:chOff x="0" y="0"/>
          <a:chExt cx="0" cy="0"/>
        </a:xfrm>
      </p:grpSpPr>
      <p:sp>
        <p:nvSpPr>
          <p:cNvPr id="512" name="Google Shape;512;p46"/>
          <p:cNvSpPr txBox="1">
            <a:spLocks noGrp="1"/>
          </p:cNvSpPr>
          <p:nvPr>
            <p:ph type="body" idx="1"/>
          </p:nvPr>
        </p:nvSpPr>
        <p:spPr>
          <a:xfrm>
            <a:off x="152400" y="0"/>
            <a:ext cx="8915400" cy="6858000"/>
          </a:xfrm>
          <a:prstGeom prst="rect">
            <a:avLst/>
          </a:prstGeom>
          <a:noFill/>
          <a:ln>
            <a:noFill/>
          </a:ln>
        </p:spPr>
        <p:txBody>
          <a:bodyPr spcFirstLastPara="1" wrap="square" lIns="91425" tIns="45700" rIns="91425" bIns="45700" anchor="t" anchorCtr="0">
            <a:noAutofit/>
          </a:bodyPr>
          <a:lstStyle/>
          <a:p>
            <a:pPr marL="342900" marR="0" lvl="0" indent="-342900" algn="just" rtl="0">
              <a:lnSpc>
                <a:spcPct val="100000"/>
              </a:lnSpc>
              <a:spcBef>
                <a:spcPts val="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The other problems with the data are practical. How many data points should we look at to make the prediction and how far apart in time should we space those inputs.</a:t>
            </a:r>
            <a:endParaRPr sz="2400" b="0" i="0" u="none">
              <a:solidFill>
                <a:schemeClr val="dk1"/>
              </a:solidFill>
              <a:latin typeface="Calibri"/>
              <a:ea typeface="Calibri"/>
              <a:cs typeface="Calibri"/>
              <a:sym typeface="Calibri"/>
            </a:endParaRPr>
          </a:p>
          <a:p>
            <a:pPr marL="342900" marR="0" lvl="0" indent="-342900" algn="l" rtl="0">
              <a:lnSpc>
                <a:spcPct val="100000"/>
              </a:lnSpc>
              <a:spcBef>
                <a:spcPts val="48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write this as an equation, where predicting </a:t>
            </a:r>
            <a:r>
              <a:rPr lang="en-US" sz="2400" b="0" i="1" u="none">
                <a:solidFill>
                  <a:schemeClr val="dk1"/>
                </a:solidFill>
                <a:latin typeface="Calibri"/>
                <a:ea typeface="Calibri"/>
                <a:cs typeface="Calibri"/>
                <a:sym typeface="Calibri"/>
              </a:rPr>
              <a:t>y using a neural network that is written as a function f(·):</a:t>
            </a:r>
            <a:endParaRPr sz="2400" b="0" i="1" u="none">
              <a:solidFill>
                <a:schemeClr val="dk1"/>
              </a:solidFill>
              <a:latin typeface="Calibri"/>
              <a:ea typeface="Calibri"/>
              <a:cs typeface="Calibri"/>
              <a:sym typeface="Calibri"/>
            </a:endParaRPr>
          </a:p>
          <a:p>
            <a:pPr marL="342900" marR="0" lvl="0" indent="-190500" algn="l" rtl="0">
              <a:lnSpc>
                <a:spcPct val="100000"/>
              </a:lnSpc>
              <a:spcBef>
                <a:spcPts val="480"/>
              </a:spcBef>
              <a:spcAft>
                <a:spcPts val="0"/>
              </a:spcAft>
              <a:buClr>
                <a:schemeClr val="dk1"/>
              </a:buClr>
              <a:buSzPts val="2400"/>
              <a:buFont typeface="Arial"/>
              <a:buNone/>
            </a:pPr>
            <a:endParaRPr sz="2400" b="0" i="1" u="none">
              <a:solidFill>
                <a:schemeClr val="dk1"/>
              </a:solidFill>
              <a:latin typeface="Calibri"/>
              <a:ea typeface="Calibri"/>
              <a:cs typeface="Calibri"/>
              <a:sym typeface="Calibri"/>
            </a:endParaRPr>
          </a:p>
          <a:p>
            <a:pPr marL="342900" marR="0" lvl="0" indent="-190500" algn="l" rtl="0">
              <a:lnSpc>
                <a:spcPct val="100000"/>
              </a:lnSpc>
              <a:spcBef>
                <a:spcPts val="480"/>
              </a:spcBef>
              <a:spcAft>
                <a:spcPts val="0"/>
              </a:spcAft>
              <a:buClr>
                <a:schemeClr val="dk1"/>
              </a:buClr>
              <a:buSzPts val="2400"/>
              <a:buFont typeface="Arial"/>
              <a:buNone/>
            </a:pPr>
            <a:endParaRPr sz="2400" b="0" i="1" u="none">
              <a:solidFill>
                <a:schemeClr val="dk1"/>
              </a:solidFill>
              <a:latin typeface="Calibri"/>
              <a:ea typeface="Calibri"/>
              <a:cs typeface="Calibri"/>
              <a:sym typeface="Calibri"/>
            </a:endParaRPr>
          </a:p>
          <a:p>
            <a:pPr marL="342900" marR="0" lvl="0" indent="-342900" algn="l" rtl="0">
              <a:lnSpc>
                <a:spcPct val="100000"/>
              </a:lnSpc>
              <a:spcBef>
                <a:spcPts val="48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where the two questions about how many data points and how far apart they should be come down to choices about </a:t>
            </a:r>
            <a:r>
              <a:rPr lang="en-US" sz="2400" b="0" i="1" u="none">
                <a:solidFill>
                  <a:schemeClr val="dk1"/>
                </a:solidFill>
                <a:latin typeface="Calibri"/>
                <a:ea typeface="Calibri"/>
                <a:cs typeface="Calibri"/>
                <a:sym typeface="Calibri"/>
              </a:rPr>
              <a:t> Ƭ and k.</a:t>
            </a:r>
            <a:endParaRPr sz="2400" b="0" i="1" u="none">
              <a:solidFill>
                <a:schemeClr val="dk1"/>
              </a:solidFill>
              <a:latin typeface="Calibri"/>
              <a:ea typeface="Calibri"/>
              <a:cs typeface="Calibri"/>
              <a:sym typeface="Calibri"/>
            </a:endParaRPr>
          </a:p>
          <a:p>
            <a:pPr marL="342900" marR="0" lvl="0" indent="-342900" algn="l" rtl="0">
              <a:lnSpc>
                <a:spcPct val="100000"/>
              </a:lnSpc>
              <a:spcBef>
                <a:spcPts val="48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The target data for training the neural network is simple, because it comes from further up the time-series, and so training is easy. </a:t>
            </a:r>
            <a:endParaRPr sz="2400" b="0" i="0" u="none">
              <a:solidFill>
                <a:schemeClr val="dk1"/>
              </a:solidFill>
              <a:latin typeface="Calibri"/>
              <a:ea typeface="Calibri"/>
              <a:cs typeface="Calibri"/>
              <a:sym typeface="Calibri"/>
            </a:endParaRPr>
          </a:p>
          <a:p>
            <a:pPr marL="342900" marR="0" lvl="0" indent="-342900" algn="l" rtl="0">
              <a:lnSpc>
                <a:spcPct val="100000"/>
              </a:lnSpc>
              <a:spcBef>
                <a:spcPts val="48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Suppose that </a:t>
            </a:r>
            <a:r>
              <a:rPr lang="en-US" sz="2400" b="0" i="1" u="none">
                <a:solidFill>
                  <a:schemeClr val="dk1"/>
                </a:solidFill>
                <a:latin typeface="Calibri"/>
                <a:ea typeface="Calibri"/>
                <a:cs typeface="Calibri"/>
                <a:sym typeface="Calibri"/>
              </a:rPr>
              <a:t>Ƭ  = 2 and k = 3. Then the first </a:t>
            </a:r>
            <a:r>
              <a:rPr lang="en-US" sz="2400" b="0" i="0" u="none">
                <a:solidFill>
                  <a:schemeClr val="dk1"/>
                </a:solidFill>
                <a:latin typeface="Calibri"/>
                <a:ea typeface="Calibri"/>
                <a:cs typeface="Calibri"/>
                <a:sym typeface="Calibri"/>
              </a:rPr>
              <a:t>input data are elements 1</a:t>
            </a:r>
            <a:r>
              <a:rPr lang="en-US" sz="2400" b="0" i="1" u="none">
                <a:solidFill>
                  <a:schemeClr val="dk1"/>
                </a:solidFill>
                <a:latin typeface="Calibri"/>
                <a:ea typeface="Calibri"/>
                <a:cs typeface="Calibri"/>
                <a:sym typeface="Calibri"/>
              </a:rPr>
              <a:t>, 3, 5 of the dataset, and the target is element 7. </a:t>
            </a:r>
            <a:endParaRPr sz="2400" b="0" i="1" u="none">
              <a:solidFill>
                <a:schemeClr val="dk1"/>
              </a:solidFill>
              <a:latin typeface="Calibri"/>
              <a:ea typeface="Calibri"/>
              <a:cs typeface="Calibri"/>
              <a:sym typeface="Calibri"/>
            </a:endParaRPr>
          </a:p>
          <a:p>
            <a:pPr marL="342900" marR="0" lvl="0" indent="-342900" algn="l" rtl="0">
              <a:lnSpc>
                <a:spcPct val="100000"/>
              </a:lnSpc>
              <a:spcBef>
                <a:spcPts val="480"/>
              </a:spcBef>
              <a:spcAft>
                <a:spcPts val="0"/>
              </a:spcAft>
              <a:buClr>
                <a:schemeClr val="dk1"/>
              </a:buClr>
              <a:buSzPts val="2400"/>
              <a:buFont typeface="Arial"/>
              <a:buChar char="•"/>
            </a:pPr>
            <a:r>
              <a:rPr lang="en-US" sz="2400" b="0" i="1" u="none">
                <a:solidFill>
                  <a:schemeClr val="dk1"/>
                </a:solidFill>
                <a:latin typeface="Calibri"/>
                <a:ea typeface="Calibri"/>
                <a:cs typeface="Calibri"/>
                <a:sym typeface="Calibri"/>
              </a:rPr>
              <a:t>The next input </a:t>
            </a:r>
            <a:r>
              <a:rPr lang="en-US" sz="2400" b="0" i="0" u="none">
                <a:solidFill>
                  <a:schemeClr val="dk1"/>
                </a:solidFill>
                <a:latin typeface="Calibri"/>
                <a:ea typeface="Calibri"/>
                <a:cs typeface="Calibri"/>
                <a:sym typeface="Calibri"/>
              </a:rPr>
              <a:t>vector is elements 2</a:t>
            </a:r>
            <a:r>
              <a:rPr lang="en-US" sz="2400" b="0" i="1" u="none">
                <a:solidFill>
                  <a:schemeClr val="dk1"/>
                </a:solidFill>
                <a:latin typeface="Calibri"/>
                <a:ea typeface="Calibri"/>
                <a:cs typeface="Calibri"/>
                <a:sym typeface="Calibri"/>
              </a:rPr>
              <a:t>, 4, 6, with target 8, and then 3, 5, 7 with target 9. You train the network </a:t>
            </a:r>
            <a:r>
              <a:rPr lang="en-US" sz="2400" b="0" i="0" u="none">
                <a:solidFill>
                  <a:schemeClr val="dk1"/>
                </a:solidFill>
                <a:latin typeface="Calibri"/>
                <a:ea typeface="Calibri"/>
                <a:cs typeface="Calibri"/>
                <a:sym typeface="Calibri"/>
              </a:rPr>
              <a:t>by passing through the time-series (remembering to save some data for testing), and then press on into the future making predictions. </a:t>
            </a:r>
            <a:endParaRPr sz="2400" b="0" i="0" u="none">
              <a:solidFill>
                <a:schemeClr val="dk1"/>
              </a:solidFill>
              <a:latin typeface="Calibri"/>
              <a:ea typeface="Calibri"/>
              <a:cs typeface="Calibri"/>
              <a:sym typeface="Calibri"/>
            </a:endParaRPr>
          </a:p>
        </p:txBody>
      </p:sp>
      <p:pic>
        <p:nvPicPr>
          <p:cNvPr id="513" name="Google Shape;513;p46"/>
          <p:cNvPicPr preferRelativeResize="0"/>
          <p:nvPr/>
        </p:nvPicPr>
        <p:blipFill rotWithShape="1">
          <a:blip r:embed="rId3">
            <a:alphaModFix/>
          </a:blip>
          <a:srcRect/>
          <a:stretch/>
        </p:blipFill>
        <p:spPr>
          <a:xfrm>
            <a:off x="2397000" y="2021375"/>
            <a:ext cx="5143500" cy="581025"/>
          </a:xfrm>
          <a:prstGeom prst="rect">
            <a:avLst/>
          </a:prstGeom>
          <a:noFill/>
          <a:ln>
            <a:noFill/>
          </a:ln>
        </p:spPr>
      </p:pic>
      <p:sp>
        <p:nvSpPr>
          <p:cNvPr id="514" name="Google Shape;514;p4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pPr marL="0" lvl="0" indent="0" algn="r" rtl="0">
                <a:lnSpc>
                  <a:spcPct val="100000"/>
                </a:lnSpc>
                <a:spcBef>
                  <a:spcPts val="0"/>
                </a:spcBef>
                <a:spcAft>
                  <a:spcPts val="0"/>
                </a:spcAft>
                <a:buSzPts val="1200"/>
                <a:buNone/>
              </a:pPr>
              <a:t>61</a:t>
            </a:fld>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518"/>
        <p:cNvGrpSpPr/>
        <p:nvPr/>
      </p:nvGrpSpPr>
      <p:grpSpPr>
        <a:xfrm>
          <a:off x="0" y="0"/>
          <a:ext cx="0" cy="0"/>
          <a:chOff x="0" y="0"/>
          <a:chExt cx="0" cy="0"/>
        </a:xfrm>
      </p:grpSpPr>
      <p:pic>
        <p:nvPicPr>
          <p:cNvPr id="519" name="Google Shape;519;p47"/>
          <p:cNvPicPr preferRelativeResize="0"/>
          <p:nvPr/>
        </p:nvPicPr>
        <p:blipFill rotWithShape="1">
          <a:blip r:embed="rId3">
            <a:alphaModFix/>
          </a:blip>
          <a:srcRect/>
          <a:stretch/>
        </p:blipFill>
        <p:spPr>
          <a:xfrm>
            <a:off x="0" y="0"/>
            <a:ext cx="4191000" cy="3200400"/>
          </a:xfrm>
          <a:prstGeom prst="rect">
            <a:avLst/>
          </a:prstGeom>
          <a:noFill/>
          <a:ln>
            <a:noFill/>
          </a:ln>
        </p:spPr>
      </p:pic>
      <p:sp>
        <p:nvSpPr>
          <p:cNvPr id="520" name="Google Shape;520;p47"/>
          <p:cNvSpPr txBox="1"/>
          <p:nvPr/>
        </p:nvSpPr>
        <p:spPr>
          <a:xfrm>
            <a:off x="4495800" y="219075"/>
            <a:ext cx="4572000" cy="92392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800"/>
              <a:buFont typeface="Arial"/>
              <a:buNone/>
            </a:pPr>
            <a:r>
              <a:rPr lang="en-US" sz="1800" b="0" i="0" u="none" strike="noStrike" cap="none">
                <a:solidFill>
                  <a:schemeClr val="dk1"/>
                </a:solidFill>
                <a:latin typeface="Arial"/>
                <a:ea typeface="Arial"/>
                <a:cs typeface="Arial"/>
                <a:sym typeface="Arial"/>
              </a:rPr>
              <a:t>FIGURE 4.14 Part of a time-series plot, showing the datapoints and the meanings of </a:t>
            </a:r>
            <a:r>
              <a:rPr lang="en-US" sz="1800" b="0" i="1" u="none" strike="noStrike" cap="none">
                <a:solidFill>
                  <a:schemeClr val="dk1"/>
                </a:solidFill>
                <a:latin typeface="Arial"/>
                <a:ea typeface="Arial"/>
                <a:cs typeface="Arial"/>
                <a:sym typeface="Arial"/>
              </a:rPr>
              <a:t>Ƭ </a:t>
            </a:r>
            <a:r>
              <a:rPr lang="en-US" sz="1800" b="0" i="0" u="none" strike="noStrike" cap="none">
                <a:solidFill>
                  <a:schemeClr val="dk1"/>
                </a:solidFill>
                <a:latin typeface="Arial"/>
                <a:ea typeface="Arial"/>
                <a:cs typeface="Arial"/>
                <a:sym typeface="Arial"/>
              </a:rPr>
              <a:t>and </a:t>
            </a:r>
            <a:r>
              <a:rPr lang="en-US" sz="1800" b="0" i="1" u="none" strike="noStrike" cap="none">
                <a:solidFill>
                  <a:schemeClr val="dk1"/>
                </a:solidFill>
                <a:latin typeface="Arial"/>
                <a:ea typeface="Arial"/>
                <a:cs typeface="Arial"/>
                <a:sym typeface="Arial"/>
              </a:rPr>
              <a:t>k.</a:t>
            </a:r>
            <a:endParaRPr sz="1800" b="0" i="1" u="none" strike="noStrike" cap="none">
              <a:solidFill>
                <a:schemeClr val="dk1"/>
              </a:solidFill>
              <a:latin typeface="Arial"/>
              <a:ea typeface="Arial"/>
              <a:cs typeface="Arial"/>
              <a:sym typeface="Arial"/>
            </a:endParaRPr>
          </a:p>
        </p:txBody>
      </p:sp>
      <p:pic>
        <p:nvPicPr>
          <p:cNvPr id="521" name="Google Shape;521;p47"/>
          <p:cNvPicPr preferRelativeResize="0"/>
          <p:nvPr/>
        </p:nvPicPr>
        <p:blipFill rotWithShape="1">
          <a:blip r:embed="rId4">
            <a:alphaModFix/>
          </a:blip>
          <a:srcRect/>
          <a:stretch/>
        </p:blipFill>
        <p:spPr>
          <a:xfrm>
            <a:off x="76200" y="3581400"/>
            <a:ext cx="4343400" cy="3243262"/>
          </a:xfrm>
          <a:prstGeom prst="rect">
            <a:avLst/>
          </a:prstGeom>
          <a:noFill/>
          <a:ln>
            <a:noFill/>
          </a:ln>
        </p:spPr>
      </p:pic>
      <p:sp>
        <p:nvSpPr>
          <p:cNvPr id="522" name="Google Shape;522;p47"/>
          <p:cNvSpPr txBox="1"/>
          <p:nvPr/>
        </p:nvSpPr>
        <p:spPr>
          <a:xfrm>
            <a:off x="4800600" y="4191000"/>
            <a:ext cx="4267200" cy="92392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800"/>
              <a:buFont typeface="Arial"/>
              <a:buNone/>
            </a:pPr>
            <a:r>
              <a:rPr lang="en-US" sz="1800" b="0" i="0" u="none" strike="noStrike" cap="none">
                <a:solidFill>
                  <a:schemeClr val="dk1"/>
                </a:solidFill>
                <a:latin typeface="Arial"/>
                <a:ea typeface="Arial"/>
                <a:cs typeface="Arial"/>
                <a:sym typeface="Arial"/>
              </a:rPr>
              <a:t>FIGURE 4.15 Plot of the ozone layer thickness above Palmerston North in New Zealand between 1996 and 2004.</a:t>
            </a:r>
            <a:endParaRPr sz="1800" b="0" i="0" u="none" strike="noStrike" cap="none">
              <a:solidFill>
                <a:schemeClr val="dk1"/>
              </a:solidFill>
              <a:latin typeface="Arial"/>
              <a:ea typeface="Arial"/>
              <a:cs typeface="Arial"/>
              <a:sym typeface="Arial"/>
            </a:endParaRPr>
          </a:p>
        </p:txBody>
      </p:sp>
      <p:sp>
        <p:nvSpPr>
          <p:cNvPr id="523" name="Google Shape;523;p4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pPr marL="0" lvl="0" indent="0" algn="r" rtl="0">
                <a:lnSpc>
                  <a:spcPct val="100000"/>
                </a:lnSpc>
                <a:spcBef>
                  <a:spcPts val="0"/>
                </a:spcBef>
                <a:spcAft>
                  <a:spcPts val="0"/>
                </a:spcAft>
                <a:buSzPts val="1200"/>
                <a:buNone/>
              </a:pPr>
              <a:t>62</a:t>
            </a:fld>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527"/>
        <p:cNvGrpSpPr/>
        <p:nvPr/>
      </p:nvGrpSpPr>
      <p:grpSpPr>
        <a:xfrm>
          <a:off x="0" y="0"/>
          <a:ext cx="0" cy="0"/>
          <a:chOff x="0" y="0"/>
          <a:chExt cx="0" cy="0"/>
        </a:xfrm>
      </p:grpSpPr>
      <p:sp>
        <p:nvSpPr>
          <p:cNvPr id="528" name="Google Shape;528;p48"/>
          <p:cNvSpPr txBox="1">
            <a:spLocks noGrp="1"/>
          </p:cNvSpPr>
          <p:nvPr>
            <p:ph type="body" idx="1"/>
          </p:nvPr>
        </p:nvSpPr>
        <p:spPr>
          <a:xfrm>
            <a:off x="228600" y="3581400"/>
            <a:ext cx="8686800" cy="3276600"/>
          </a:xfrm>
          <a:prstGeom prst="rect">
            <a:avLst/>
          </a:prstGeom>
          <a:noFill/>
          <a:ln>
            <a:noFill/>
          </a:ln>
        </p:spPr>
        <p:txBody>
          <a:bodyPr spcFirstLastPara="1" wrap="square" lIns="91425" tIns="45700" rIns="91425" bIns="45700" anchor="t" anchorCtr="0">
            <a:noAutofit/>
          </a:bodyPr>
          <a:lstStyle/>
          <a:p>
            <a:pPr marL="342900" marR="0" lvl="0" indent="-342900" algn="just" rtl="0">
              <a:lnSpc>
                <a:spcPct val="100000"/>
              </a:lnSpc>
              <a:spcBef>
                <a:spcPts val="0"/>
              </a:spcBef>
              <a:spcAft>
                <a:spcPts val="0"/>
              </a:spcAft>
              <a:buClr>
                <a:srgbClr val="FF0000"/>
              </a:buClr>
              <a:buSzPts val="2800"/>
              <a:buFont typeface="Arial"/>
              <a:buNone/>
            </a:pPr>
            <a:r>
              <a:rPr lang="en-US" sz="2800" b="0" i="0" u="none">
                <a:solidFill>
                  <a:srgbClr val="FF0000"/>
                </a:solidFill>
                <a:latin typeface="Calibri"/>
                <a:ea typeface="Calibri"/>
                <a:cs typeface="Calibri"/>
                <a:sym typeface="Calibri"/>
              </a:rPr>
              <a:t>Data Compression: The Auto-Associative Network</a:t>
            </a:r>
            <a:endParaRPr sz="2800" b="0" i="0" u="none">
              <a:solidFill>
                <a:srgbClr val="FF0000"/>
              </a:solidFill>
              <a:latin typeface="Calibri"/>
              <a:ea typeface="Calibri"/>
              <a:cs typeface="Calibri"/>
              <a:sym typeface="Calibri"/>
            </a:endParaRPr>
          </a:p>
          <a:p>
            <a:pPr marL="342900" marR="0" lvl="0" indent="-342900" algn="just" rtl="0">
              <a:lnSpc>
                <a:spcPct val="100000"/>
              </a:lnSpc>
              <a:spcBef>
                <a:spcPts val="48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Train the network to reproduce the inputs at the output layer (called auto-associative learning; sometimes the network is known as an auto encoder). </a:t>
            </a:r>
            <a:endParaRPr sz="2400" b="0" i="0" u="none">
              <a:solidFill>
                <a:schemeClr val="dk1"/>
              </a:solidFill>
              <a:latin typeface="Calibri"/>
              <a:ea typeface="Calibri"/>
              <a:cs typeface="Calibri"/>
              <a:sym typeface="Calibri"/>
            </a:endParaRPr>
          </a:p>
          <a:p>
            <a:pPr marL="342900" marR="0" lvl="0" indent="-342900" algn="just" rtl="0">
              <a:lnSpc>
                <a:spcPct val="100000"/>
              </a:lnSpc>
              <a:spcBef>
                <a:spcPts val="48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The network is trained so that whatever you show it at the input is reproduced at the output, which doesn’t seem very useful at first, but suppose that we use a hidden layer that has fewer neurons than the input layer Figure 4.17</a:t>
            </a:r>
            <a:endParaRPr sz="2400" b="0" i="0" u="none">
              <a:solidFill>
                <a:schemeClr val="dk1"/>
              </a:solidFill>
              <a:latin typeface="Calibri"/>
              <a:ea typeface="Calibri"/>
              <a:cs typeface="Calibri"/>
              <a:sym typeface="Calibri"/>
            </a:endParaRPr>
          </a:p>
        </p:txBody>
      </p:sp>
      <p:pic>
        <p:nvPicPr>
          <p:cNvPr id="529" name="Google Shape;529;p48"/>
          <p:cNvPicPr preferRelativeResize="0"/>
          <p:nvPr/>
        </p:nvPicPr>
        <p:blipFill rotWithShape="1">
          <a:blip r:embed="rId3">
            <a:alphaModFix/>
          </a:blip>
          <a:srcRect/>
          <a:stretch/>
        </p:blipFill>
        <p:spPr>
          <a:xfrm>
            <a:off x="0" y="0"/>
            <a:ext cx="5105400" cy="3352800"/>
          </a:xfrm>
          <a:prstGeom prst="rect">
            <a:avLst/>
          </a:prstGeom>
          <a:noFill/>
          <a:ln>
            <a:noFill/>
          </a:ln>
        </p:spPr>
      </p:pic>
      <p:sp>
        <p:nvSpPr>
          <p:cNvPr id="530" name="Google Shape;530;p48"/>
          <p:cNvSpPr txBox="1"/>
          <p:nvPr/>
        </p:nvSpPr>
        <p:spPr>
          <a:xfrm>
            <a:off x="5486400" y="228600"/>
            <a:ext cx="3581400" cy="1477962"/>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1800"/>
              <a:buFont typeface="Arial"/>
              <a:buNone/>
            </a:pPr>
            <a:r>
              <a:rPr lang="en-US" sz="1800" b="0" i="0" u="none" strike="noStrike" cap="none">
                <a:solidFill>
                  <a:schemeClr val="dk1"/>
                </a:solidFill>
                <a:latin typeface="Arial"/>
                <a:ea typeface="Arial"/>
                <a:cs typeface="Arial"/>
                <a:sym typeface="Arial"/>
              </a:rPr>
              <a:t>FIGURE 4.16 Plot of 400 predicted and actual output values of the ozone data using the MLP as a time-series predictor with </a:t>
            </a:r>
            <a:r>
              <a:rPr lang="en-US" sz="1800" b="0" i="1" u="none" strike="noStrike" cap="none">
                <a:solidFill>
                  <a:schemeClr val="dk1"/>
                </a:solidFill>
                <a:latin typeface="Arial"/>
                <a:ea typeface="Arial"/>
                <a:cs typeface="Arial"/>
                <a:sym typeface="Arial"/>
              </a:rPr>
              <a:t>k = 3 and Ƭ  = 2.</a:t>
            </a:r>
            <a:endParaRPr sz="1800" b="0" i="1" u="none" strike="noStrike" cap="none">
              <a:solidFill>
                <a:schemeClr val="dk1"/>
              </a:solidFill>
              <a:latin typeface="Arial"/>
              <a:ea typeface="Arial"/>
              <a:cs typeface="Arial"/>
              <a:sym typeface="Arial"/>
            </a:endParaRPr>
          </a:p>
        </p:txBody>
      </p:sp>
      <p:sp>
        <p:nvSpPr>
          <p:cNvPr id="531" name="Google Shape;531;p4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pPr marL="0" lvl="0" indent="0" algn="r" rtl="0">
                <a:lnSpc>
                  <a:spcPct val="100000"/>
                </a:lnSpc>
                <a:spcBef>
                  <a:spcPts val="0"/>
                </a:spcBef>
                <a:spcAft>
                  <a:spcPts val="0"/>
                </a:spcAft>
                <a:buSzPts val="1200"/>
                <a:buNone/>
              </a:pPr>
              <a:t>63</a:t>
            </a:fld>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535"/>
        <p:cNvGrpSpPr/>
        <p:nvPr/>
      </p:nvGrpSpPr>
      <p:grpSpPr>
        <a:xfrm>
          <a:off x="0" y="0"/>
          <a:ext cx="0" cy="0"/>
          <a:chOff x="0" y="0"/>
          <a:chExt cx="0" cy="0"/>
        </a:xfrm>
      </p:grpSpPr>
      <p:pic>
        <p:nvPicPr>
          <p:cNvPr id="536" name="Google Shape;536;p49"/>
          <p:cNvPicPr preferRelativeResize="0"/>
          <p:nvPr/>
        </p:nvPicPr>
        <p:blipFill rotWithShape="1">
          <a:blip r:embed="rId3">
            <a:alphaModFix/>
          </a:blip>
          <a:srcRect/>
          <a:stretch/>
        </p:blipFill>
        <p:spPr>
          <a:xfrm>
            <a:off x="0" y="0"/>
            <a:ext cx="4724400" cy="2971800"/>
          </a:xfrm>
          <a:prstGeom prst="rect">
            <a:avLst/>
          </a:prstGeom>
          <a:noFill/>
          <a:ln>
            <a:noFill/>
          </a:ln>
        </p:spPr>
      </p:pic>
      <p:sp>
        <p:nvSpPr>
          <p:cNvPr id="537" name="Google Shape;537;p49"/>
          <p:cNvSpPr txBox="1"/>
          <p:nvPr/>
        </p:nvSpPr>
        <p:spPr>
          <a:xfrm>
            <a:off x="5105400" y="150812"/>
            <a:ext cx="3962400" cy="1754187"/>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1800"/>
              <a:buFont typeface="Arial"/>
              <a:buNone/>
            </a:pPr>
            <a:r>
              <a:rPr lang="en-US" sz="1800" b="0" i="0" u="none" strike="noStrike" cap="none">
                <a:solidFill>
                  <a:schemeClr val="dk1"/>
                </a:solidFill>
                <a:latin typeface="Arial"/>
                <a:ea typeface="Arial"/>
                <a:cs typeface="Arial"/>
                <a:sym typeface="Arial"/>
              </a:rPr>
              <a:t>FIGURE 4.17 The auto-associative network. The network is trained to reproduce the inputs at the outputs, passing them through the bottleneck hidden layer that compresses the data.</a:t>
            </a:r>
            <a:endParaRPr sz="1800" b="0" i="0" u="none" strike="noStrike" cap="none">
              <a:solidFill>
                <a:schemeClr val="dk1"/>
              </a:solidFill>
              <a:latin typeface="Arial"/>
              <a:ea typeface="Arial"/>
              <a:cs typeface="Arial"/>
              <a:sym typeface="Arial"/>
            </a:endParaRPr>
          </a:p>
        </p:txBody>
      </p:sp>
      <p:pic>
        <p:nvPicPr>
          <p:cNvPr id="538" name="Google Shape;538;p49"/>
          <p:cNvPicPr preferRelativeResize="0"/>
          <p:nvPr/>
        </p:nvPicPr>
        <p:blipFill rotWithShape="1">
          <a:blip r:embed="rId4">
            <a:alphaModFix/>
          </a:blip>
          <a:srcRect/>
          <a:stretch/>
        </p:blipFill>
        <p:spPr>
          <a:xfrm>
            <a:off x="228600" y="3429000"/>
            <a:ext cx="4419600" cy="3352800"/>
          </a:xfrm>
          <a:prstGeom prst="rect">
            <a:avLst/>
          </a:prstGeom>
          <a:noFill/>
          <a:ln>
            <a:noFill/>
          </a:ln>
        </p:spPr>
      </p:pic>
      <p:sp>
        <p:nvSpPr>
          <p:cNvPr id="539" name="Google Shape;539;p49"/>
          <p:cNvSpPr txBox="1"/>
          <p:nvPr/>
        </p:nvSpPr>
        <p:spPr>
          <a:xfrm>
            <a:off x="5105400" y="3810000"/>
            <a:ext cx="3962400" cy="92392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800"/>
              <a:buFont typeface="Arial"/>
              <a:buNone/>
            </a:pPr>
            <a:r>
              <a:rPr lang="en-US" sz="1800" b="0" i="0" u="none" strike="noStrike" cap="none">
                <a:solidFill>
                  <a:schemeClr val="dk1"/>
                </a:solidFill>
                <a:latin typeface="Arial"/>
                <a:ea typeface="Arial"/>
                <a:cs typeface="Arial"/>
                <a:sym typeface="Arial"/>
              </a:rPr>
              <a:t>FIGURE 4.18 Schematic showing how images are fed into the auto-associative network for compression.</a:t>
            </a:r>
            <a:endParaRPr sz="1800" b="0" i="0" u="none" strike="noStrike" cap="none">
              <a:solidFill>
                <a:schemeClr val="dk1"/>
              </a:solidFill>
              <a:latin typeface="Arial"/>
              <a:ea typeface="Arial"/>
              <a:cs typeface="Arial"/>
              <a:sym typeface="Arial"/>
            </a:endParaRPr>
          </a:p>
        </p:txBody>
      </p:sp>
      <p:sp>
        <p:nvSpPr>
          <p:cNvPr id="540" name="Google Shape;540;p4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pPr marL="0" lvl="0" indent="0" algn="r" rtl="0">
                <a:lnSpc>
                  <a:spcPct val="100000"/>
                </a:lnSpc>
                <a:spcBef>
                  <a:spcPts val="0"/>
                </a:spcBef>
                <a:spcAft>
                  <a:spcPts val="0"/>
                </a:spcAft>
                <a:buSzPts val="1200"/>
                <a:buNone/>
              </a:pPr>
              <a:t>64</a:t>
            </a:fld>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544"/>
        <p:cNvGrpSpPr/>
        <p:nvPr/>
      </p:nvGrpSpPr>
      <p:grpSpPr>
        <a:xfrm>
          <a:off x="0" y="0"/>
          <a:ext cx="0" cy="0"/>
          <a:chOff x="0" y="0"/>
          <a:chExt cx="0" cy="0"/>
        </a:xfrm>
      </p:grpSpPr>
      <p:sp>
        <p:nvSpPr>
          <p:cNvPr id="545" name="Google Shape;545;p50"/>
          <p:cNvSpPr txBox="1">
            <a:spLocks noGrp="1"/>
          </p:cNvSpPr>
          <p:nvPr>
            <p:ph type="body" idx="1"/>
          </p:nvPr>
        </p:nvSpPr>
        <p:spPr>
          <a:xfrm>
            <a:off x="228600" y="152400"/>
            <a:ext cx="8686800" cy="6477000"/>
          </a:xfrm>
          <a:prstGeom prst="rect">
            <a:avLst/>
          </a:prstGeom>
          <a:noFill/>
          <a:ln>
            <a:noFill/>
          </a:ln>
        </p:spPr>
        <p:txBody>
          <a:bodyPr spcFirstLastPara="1" wrap="square" lIns="91425" tIns="45700" rIns="91425" bIns="45700" anchor="t" anchorCtr="0">
            <a:noAutofit/>
          </a:bodyPr>
          <a:lstStyle/>
          <a:p>
            <a:pPr marL="342900" marR="0" lvl="0" indent="-342900" algn="just" rtl="0">
              <a:lnSpc>
                <a:spcPct val="100000"/>
              </a:lnSpc>
              <a:spcBef>
                <a:spcPts val="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This bottleneck hidden layer has to represent all of the information in the input, so that it can be reproduced at the output. </a:t>
            </a:r>
            <a:endParaRPr sz="2400" b="0" i="0" u="none">
              <a:solidFill>
                <a:schemeClr val="dk1"/>
              </a:solidFill>
              <a:latin typeface="Calibri"/>
              <a:ea typeface="Calibri"/>
              <a:cs typeface="Calibri"/>
              <a:sym typeface="Calibri"/>
            </a:endParaRPr>
          </a:p>
          <a:p>
            <a:pPr marL="342900" marR="0" lvl="0" indent="-342900" algn="just" rtl="0">
              <a:lnSpc>
                <a:spcPct val="100000"/>
              </a:lnSpc>
              <a:spcBef>
                <a:spcPts val="48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It therefore performs some compression of the data, representing it using fewer dimensions than were used in the input.</a:t>
            </a:r>
            <a:endParaRPr sz="2400" b="0" i="0" u="none">
              <a:solidFill>
                <a:schemeClr val="dk1"/>
              </a:solidFill>
              <a:latin typeface="Calibri"/>
              <a:ea typeface="Calibri"/>
              <a:cs typeface="Calibri"/>
              <a:sym typeface="Calibri"/>
            </a:endParaRPr>
          </a:p>
          <a:p>
            <a:pPr marL="342900" marR="0" lvl="0" indent="-342900" algn="just" rtl="0">
              <a:lnSpc>
                <a:spcPct val="100000"/>
              </a:lnSpc>
              <a:spcBef>
                <a:spcPts val="48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what the hidden layers of the MLP are doing: they are finding a different (often lower dimensional) representation of the input data that extracts important components of the data, and ignores the noise.</a:t>
            </a:r>
            <a:endParaRPr sz="2400" b="0" i="0" u="none">
              <a:solidFill>
                <a:schemeClr val="dk1"/>
              </a:solidFill>
              <a:latin typeface="Calibri"/>
              <a:ea typeface="Calibri"/>
              <a:cs typeface="Calibri"/>
              <a:sym typeface="Calibri"/>
            </a:endParaRPr>
          </a:p>
          <a:p>
            <a:pPr marL="342900" marR="0" lvl="0" indent="-342900" algn="just" rtl="0">
              <a:lnSpc>
                <a:spcPct val="100000"/>
              </a:lnSpc>
              <a:spcBef>
                <a:spcPts val="48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This auto-associative network can be used to compress images and other data. </a:t>
            </a:r>
            <a:endParaRPr sz="2400" b="0" i="0" u="none">
              <a:solidFill>
                <a:schemeClr val="dk1"/>
              </a:solidFill>
              <a:latin typeface="Calibri"/>
              <a:ea typeface="Calibri"/>
              <a:cs typeface="Calibri"/>
              <a:sym typeface="Calibri"/>
            </a:endParaRPr>
          </a:p>
          <a:p>
            <a:pPr marL="342900" marR="0" lvl="0" indent="-342900" algn="just" rtl="0">
              <a:lnSpc>
                <a:spcPct val="100000"/>
              </a:lnSpc>
              <a:spcBef>
                <a:spcPts val="48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A schematic of this is shown in Figure 4.18: the 2D image is turned into a 1D vector of inputs by cutting the image into strips and sticking the strips into a long line. </a:t>
            </a:r>
            <a:endParaRPr sz="2400" b="0" i="0" u="none">
              <a:solidFill>
                <a:schemeClr val="dk1"/>
              </a:solidFill>
              <a:latin typeface="Calibri"/>
              <a:ea typeface="Calibri"/>
              <a:cs typeface="Calibri"/>
              <a:sym typeface="Calibri"/>
            </a:endParaRPr>
          </a:p>
          <a:p>
            <a:pPr marL="342900" marR="0" lvl="0" indent="-342900" algn="just" rtl="0">
              <a:lnSpc>
                <a:spcPct val="100000"/>
              </a:lnSpc>
              <a:spcBef>
                <a:spcPts val="48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The values of this vector are the intensity (colour) values of the image, and these are the input values.</a:t>
            </a:r>
            <a:endParaRPr sz="2400" b="0" i="0" u="none">
              <a:solidFill>
                <a:schemeClr val="dk1"/>
              </a:solidFill>
              <a:latin typeface="Calibri"/>
              <a:ea typeface="Calibri"/>
              <a:cs typeface="Calibri"/>
              <a:sym typeface="Calibri"/>
            </a:endParaRPr>
          </a:p>
        </p:txBody>
      </p:sp>
      <p:sp>
        <p:nvSpPr>
          <p:cNvPr id="546" name="Google Shape;546;p5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pPr marL="0" lvl="0" indent="0" algn="r" rtl="0">
                <a:lnSpc>
                  <a:spcPct val="100000"/>
                </a:lnSpc>
                <a:spcBef>
                  <a:spcPts val="0"/>
                </a:spcBef>
                <a:spcAft>
                  <a:spcPts val="0"/>
                </a:spcAft>
                <a:buSzPts val="1200"/>
                <a:buNone/>
              </a:pPr>
              <a:t>65</a:t>
            </a:fld>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550"/>
        <p:cNvGrpSpPr/>
        <p:nvPr/>
      </p:nvGrpSpPr>
      <p:grpSpPr>
        <a:xfrm>
          <a:off x="0" y="0"/>
          <a:ext cx="0" cy="0"/>
          <a:chOff x="0" y="0"/>
          <a:chExt cx="0" cy="0"/>
        </a:xfrm>
      </p:grpSpPr>
      <p:sp>
        <p:nvSpPr>
          <p:cNvPr id="551" name="Google Shape;551;p51"/>
          <p:cNvSpPr txBox="1">
            <a:spLocks noGrp="1"/>
          </p:cNvSpPr>
          <p:nvPr>
            <p:ph type="body" idx="1"/>
          </p:nvPr>
        </p:nvSpPr>
        <p:spPr>
          <a:xfrm>
            <a:off x="228600" y="228600"/>
            <a:ext cx="8686800" cy="6400800"/>
          </a:xfrm>
          <a:prstGeom prst="rect">
            <a:avLst/>
          </a:prstGeom>
          <a:noFill/>
          <a:ln>
            <a:noFill/>
          </a:ln>
        </p:spPr>
        <p:txBody>
          <a:bodyPr spcFirstLastPara="1" wrap="square" lIns="91425" tIns="45700" rIns="91425" bIns="45700" anchor="t" anchorCtr="0">
            <a:noAutofit/>
          </a:bodyPr>
          <a:lstStyle/>
          <a:p>
            <a:pPr marL="342900" marR="0" lvl="0" indent="-342900" algn="just" rtl="0">
              <a:lnSpc>
                <a:spcPct val="100000"/>
              </a:lnSpc>
              <a:spcBef>
                <a:spcPts val="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The network learns to reproduce the same image at the output, and the activations of the hidden nodes are recorded for each image. </a:t>
            </a:r>
            <a:endParaRPr sz="2400" b="0" i="0" u="none">
              <a:solidFill>
                <a:schemeClr val="dk1"/>
              </a:solidFill>
              <a:latin typeface="Calibri"/>
              <a:ea typeface="Calibri"/>
              <a:cs typeface="Calibri"/>
              <a:sym typeface="Calibri"/>
            </a:endParaRPr>
          </a:p>
          <a:p>
            <a:pPr marL="342900" marR="0" lvl="0" indent="-342900" algn="just" rtl="0">
              <a:lnSpc>
                <a:spcPct val="100000"/>
              </a:lnSpc>
              <a:spcBef>
                <a:spcPts val="48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After training, we can throw away the input nodes and first set of weights of the network. </a:t>
            </a:r>
            <a:endParaRPr sz="2400" b="0" i="0" u="none">
              <a:solidFill>
                <a:schemeClr val="dk1"/>
              </a:solidFill>
              <a:latin typeface="Calibri"/>
              <a:ea typeface="Calibri"/>
              <a:cs typeface="Calibri"/>
              <a:sym typeface="Calibri"/>
            </a:endParaRPr>
          </a:p>
          <a:p>
            <a:pPr marL="342900" marR="0" lvl="0" indent="-342900" algn="just" rtl="0">
              <a:lnSpc>
                <a:spcPct val="100000"/>
              </a:lnSpc>
              <a:spcBef>
                <a:spcPts val="48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If we insert some values in the hidden nodes (their activations for a particular image; see Figure 4.19), then by feeding these activations forward through the second set of weights, the correct image will be reproduced on the output. </a:t>
            </a:r>
            <a:endParaRPr sz="2400" b="0" i="0" u="none">
              <a:solidFill>
                <a:schemeClr val="dk1"/>
              </a:solidFill>
              <a:latin typeface="Calibri"/>
              <a:ea typeface="Calibri"/>
              <a:cs typeface="Calibri"/>
              <a:sym typeface="Calibri"/>
            </a:endParaRPr>
          </a:p>
          <a:p>
            <a:pPr marL="342900" marR="0" lvl="0" indent="-342900" algn="just" rtl="0">
              <a:lnSpc>
                <a:spcPct val="100000"/>
              </a:lnSpc>
              <a:spcBef>
                <a:spcPts val="48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So all we need to store are the set of second-layer weights and the activations of the hidden nodes for each image, which is the compressed version.</a:t>
            </a:r>
            <a:endParaRPr sz="2400" b="0" i="0" u="none">
              <a:solidFill>
                <a:schemeClr val="dk1"/>
              </a:solidFill>
              <a:latin typeface="Calibri"/>
              <a:ea typeface="Calibri"/>
              <a:cs typeface="Calibri"/>
              <a:sym typeface="Calibri"/>
            </a:endParaRPr>
          </a:p>
          <a:p>
            <a:pPr marL="342900" marR="0" lvl="0" indent="-342900" algn="just" rtl="0">
              <a:lnSpc>
                <a:spcPct val="100000"/>
              </a:lnSpc>
              <a:spcBef>
                <a:spcPts val="48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Auto-associative networks can also be used to denoise images, since, after training, the network will reproduce the trained image that best matches the current (noisy) input. </a:t>
            </a:r>
            <a:endParaRPr sz="2400" b="0" i="0" u="none">
              <a:solidFill>
                <a:schemeClr val="dk1"/>
              </a:solidFill>
              <a:latin typeface="Calibri"/>
              <a:ea typeface="Calibri"/>
              <a:cs typeface="Calibri"/>
              <a:sym typeface="Calibri"/>
            </a:endParaRPr>
          </a:p>
        </p:txBody>
      </p:sp>
      <p:sp>
        <p:nvSpPr>
          <p:cNvPr id="552" name="Google Shape;552;p5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pPr marL="0" lvl="0" indent="0" algn="r" rtl="0">
                <a:lnSpc>
                  <a:spcPct val="100000"/>
                </a:lnSpc>
                <a:spcBef>
                  <a:spcPts val="0"/>
                </a:spcBef>
                <a:spcAft>
                  <a:spcPts val="0"/>
                </a:spcAft>
                <a:buSzPts val="1200"/>
                <a:buNone/>
              </a:pPr>
              <a:t>66</a:t>
            </a:fld>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556"/>
        <p:cNvGrpSpPr/>
        <p:nvPr/>
      </p:nvGrpSpPr>
      <p:grpSpPr>
        <a:xfrm>
          <a:off x="0" y="0"/>
          <a:ext cx="0" cy="0"/>
          <a:chOff x="0" y="0"/>
          <a:chExt cx="0" cy="0"/>
        </a:xfrm>
      </p:grpSpPr>
      <p:sp>
        <p:nvSpPr>
          <p:cNvPr id="557" name="Google Shape;557;p52"/>
          <p:cNvSpPr txBox="1">
            <a:spLocks noGrp="1"/>
          </p:cNvSpPr>
          <p:nvPr>
            <p:ph type="body" idx="1"/>
          </p:nvPr>
        </p:nvSpPr>
        <p:spPr>
          <a:xfrm>
            <a:off x="457200" y="3551237"/>
            <a:ext cx="8229600" cy="2925762"/>
          </a:xfrm>
          <a:prstGeom prst="rect">
            <a:avLst/>
          </a:prstGeom>
          <a:noFill/>
          <a:ln>
            <a:noFill/>
          </a:ln>
        </p:spPr>
        <p:txBody>
          <a:bodyPr spcFirstLastPara="1" wrap="square" lIns="91425" tIns="45700" rIns="91425" bIns="45700" anchor="t" anchorCtr="0">
            <a:noAutofit/>
          </a:bodyPr>
          <a:lstStyle/>
          <a:p>
            <a:pPr marL="342900" marR="0" lvl="0" indent="-342900" algn="just" rtl="0">
              <a:lnSpc>
                <a:spcPct val="100000"/>
              </a:lnSpc>
              <a:spcBef>
                <a:spcPts val="0"/>
              </a:spcBef>
              <a:spcAft>
                <a:spcPts val="0"/>
              </a:spcAft>
              <a:buClr>
                <a:schemeClr val="dk1"/>
              </a:buClr>
              <a:buSzPts val="3200"/>
              <a:buFont typeface="Arial"/>
              <a:buChar char="•"/>
            </a:pPr>
            <a:r>
              <a:rPr lang="en-US" sz="3200" b="0" i="0" u="none">
                <a:solidFill>
                  <a:schemeClr val="dk1"/>
                </a:solidFill>
                <a:latin typeface="Calibri"/>
                <a:ea typeface="Calibri"/>
                <a:cs typeface="Calibri"/>
                <a:sym typeface="Calibri"/>
              </a:rPr>
              <a:t>In fact, if the nodes all have linear activation, then what the network learns to compute are the Principal Components of the input data. </a:t>
            </a:r>
            <a:endParaRPr sz="3200" b="0" i="0" u="none">
              <a:solidFill>
                <a:schemeClr val="dk1"/>
              </a:solidFill>
              <a:latin typeface="Calibri"/>
              <a:ea typeface="Calibri"/>
              <a:cs typeface="Calibri"/>
              <a:sym typeface="Calibri"/>
            </a:endParaRPr>
          </a:p>
          <a:p>
            <a:pPr marL="342900" marR="0" lvl="0" indent="-342900" algn="just" rtl="0">
              <a:lnSpc>
                <a:spcPct val="100000"/>
              </a:lnSpc>
              <a:spcBef>
                <a:spcPts val="640"/>
              </a:spcBef>
              <a:spcAft>
                <a:spcPts val="0"/>
              </a:spcAft>
              <a:buClr>
                <a:schemeClr val="dk1"/>
              </a:buClr>
              <a:buSzPts val="3200"/>
              <a:buFont typeface="Arial"/>
              <a:buChar char="•"/>
            </a:pPr>
            <a:r>
              <a:rPr lang="en-US" sz="3200" b="0" i="0" u="none">
                <a:solidFill>
                  <a:schemeClr val="dk1"/>
                </a:solidFill>
                <a:latin typeface="Calibri"/>
                <a:ea typeface="Calibri"/>
                <a:cs typeface="Calibri"/>
                <a:sym typeface="Calibri"/>
              </a:rPr>
              <a:t>Principal Components Analysis (PCA) is a useful dimensionality reduction technique</a:t>
            </a:r>
            <a:endParaRPr sz="3200" b="0" i="0" u="none">
              <a:solidFill>
                <a:schemeClr val="dk1"/>
              </a:solidFill>
              <a:latin typeface="Calibri"/>
              <a:ea typeface="Calibri"/>
              <a:cs typeface="Calibri"/>
              <a:sym typeface="Calibri"/>
            </a:endParaRPr>
          </a:p>
        </p:txBody>
      </p:sp>
      <p:pic>
        <p:nvPicPr>
          <p:cNvPr id="558" name="Google Shape;558;p52"/>
          <p:cNvPicPr preferRelativeResize="0"/>
          <p:nvPr/>
        </p:nvPicPr>
        <p:blipFill rotWithShape="1">
          <a:blip r:embed="rId3">
            <a:alphaModFix/>
          </a:blip>
          <a:srcRect/>
          <a:stretch/>
        </p:blipFill>
        <p:spPr>
          <a:xfrm>
            <a:off x="0" y="0"/>
            <a:ext cx="4495800" cy="3048000"/>
          </a:xfrm>
          <a:prstGeom prst="rect">
            <a:avLst/>
          </a:prstGeom>
          <a:noFill/>
          <a:ln>
            <a:noFill/>
          </a:ln>
        </p:spPr>
      </p:pic>
      <p:sp>
        <p:nvSpPr>
          <p:cNvPr id="559" name="Google Shape;559;p52"/>
          <p:cNvSpPr txBox="1"/>
          <p:nvPr/>
        </p:nvSpPr>
        <p:spPr>
          <a:xfrm>
            <a:off x="5029200" y="228600"/>
            <a:ext cx="3886200" cy="1477962"/>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1800"/>
              <a:buFont typeface="Arial"/>
              <a:buNone/>
            </a:pPr>
            <a:r>
              <a:rPr lang="en-US" sz="1800" b="0" i="0" u="none" strike="noStrike" cap="none">
                <a:solidFill>
                  <a:schemeClr val="dk1"/>
                </a:solidFill>
                <a:latin typeface="Arial"/>
                <a:ea typeface="Arial"/>
                <a:cs typeface="Arial"/>
                <a:sym typeface="Arial"/>
              </a:rPr>
              <a:t>FIGURE 4.19 Schematic showing how the hidden nodes and second layer of weights can be used to regain the compressed images after the network has been trained.</a:t>
            </a:r>
            <a:endParaRPr sz="1800" b="0" i="0" u="none" strike="noStrike" cap="none">
              <a:solidFill>
                <a:schemeClr val="dk1"/>
              </a:solidFill>
              <a:latin typeface="Arial"/>
              <a:ea typeface="Arial"/>
              <a:cs typeface="Arial"/>
              <a:sym typeface="Arial"/>
            </a:endParaRPr>
          </a:p>
        </p:txBody>
      </p:sp>
      <p:sp>
        <p:nvSpPr>
          <p:cNvPr id="560" name="Google Shape;560;p5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pPr marL="0" lvl="0" indent="0" algn="r" rtl="0">
                <a:lnSpc>
                  <a:spcPct val="100000"/>
                </a:lnSpc>
                <a:spcBef>
                  <a:spcPts val="0"/>
                </a:spcBef>
                <a:spcAft>
                  <a:spcPts val="0"/>
                </a:spcAft>
                <a:buSzPts val="1200"/>
                <a:buNone/>
              </a:pPr>
              <a:t>67</a:t>
            </a:fld>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564"/>
        <p:cNvGrpSpPr/>
        <p:nvPr/>
      </p:nvGrpSpPr>
      <p:grpSpPr>
        <a:xfrm>
          <a:off x="0" y="0"/>
          <a:ext cx="0" cy="0"/>
          <a:chOff x="0" y="0"/>
          <a:chExt cx="0" cy="0"/>
        </a:xfrm>
      </p:grpSpPr>
      <p:sp>
        <p:nvSpPr>
          <p:cNvPr id="565" name="Google Shape;565;p53"/>
          <p:cNvSpPr txBox="1">
            <a:spLocks noGrp="1"/>
          </p:cNvSpPr>
          <p:nvPr>
            <p:ph type="body" idx="1"/>
          </p:nvPr>
        </p:nvSpPr>
        <p:spPr>
          <a:xfrm>
            <a:off x="152400" y="76200"/>
            <a:ext cx="8839200" cy="6705600"/>
          </a:xfrm>
          <a:prstGeom prst="rect">
            <a:avLst/>
          </a:prstGeom>
          <a:noFill/>
          <a:ln>
            <a:noFill/>
          </a:ln>
        </p:spPr>
        <p:txBody>
          <a:bodyPr spcFirstLastPara="1" wrap="square" lIns="91425" tIns="45700" rIns="91425" bIns="45700" anchor="t" anchorCtr="0">
            <a:noAutofit/>
          </a:bodyPr>
          <a:lstStyle/>
          <a:p>
            <a:pPr marL="342900" marR="0" lvl="0" indent="-342900" algn="just" rtl="0">
              <a:lnSpc>
                <a:spcPct val="100000"/>
              </a:lnSpc>
              <a:spcBef>
                <a:spcPts val="0"/>
              </a:spcBef>
              <a:spcAft>
                <a:spcPts val="0"/>
              </a:spcAft>
              <a:buClr>
                <a:srgbClr val="FF0000"/>
              </a:buClr>
              <a:buSzPts val="3200"/>
              <a:buFont typeface="Arial"/>
              <a:buNone/>
            </a:pPr>
            <a:r>
              <a:rPr lang="en-US" sz="3200" b="0" i="0" u="none">
                <a:solidFill>
                  <a:srgbClr val="FF0000"/>
                </a:solidFill>
                <a:latin typeface="Calibri"/>
                <a:ea typeface="Calibri"/>
                <a:cs typeface="Calibri"/>
                <a:sym typeface="Calibri"/>
              </a:rPr>
              <a:t>DERIVING BACK-PROPAGATION</a:t>
            </a:r>
            <a:endParaRPr sz="3200" b="0" i="0" u="none">
              <a:solidFill>
                <a:srgbClr val="FF0000"/>
              </a:solidFill>
              <a:latin typeface="Calibri"/>
              <a:ea typeface="Calibri"/>
              <a:cs typeface="Calibri"/>
              <a:sym typeface="Calibri"/>
            </a:endParaRPr>
          </a:p>
          <a:p>
            <a:pPr marL="342900" marR="0" lvl="0" indent="-342900" algn="l" rtl="0">
              <a:lnSpc>
                <a:spcPct val="100000"/>
              </a:lnSpc>
              <a:spcBef>
                <a:spcPts val="48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Derivation of  the back-propagation algorithm. </a:t>
            </a:r>
            <a:endParaRPr sz="2400" b="0" i="0" u="none">
              <a:solidFill>
                <a:schemeClr val="dk1"/>
              </a:solidFill>
              <a:latin typeface="Calibri"/>
              <a:ea typeface="Calibri"/>
              <a:cs typeface="Calibri"/>
              <a:sym typeface="Calibri"/>
            </a:endParaRPr>
          </a:p>
          <a:p>
            <a:pPr marL="342900" marR="0" lvl="0" indent="-342900" algn="l" rtl="0">
              <a:lnSpc>
                <a:spcPct val="100000"/>
              </a:lnSpc>
              <a:spcBef>
                <a:spcPts val="48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Important to understand how and why the algorithm works. </a:t>
            </a:r>
            <a:endParaRPr sz="2400" b="0" i="0" u="none">
              <a:solidFill>
                <a:schemeClr val="dk1"/>
              </a:solidFill>
              <a:latin typeface="Calibri"/>
              <a:ea typeface="Calibri"/>
              <a:cs typeface="Calibri"/>
              <a:sym typeface="Calibri"/>
            </a:endParaRPr>
          </a:p>
          <a:p>
            <a:pPr marL="342900" marR="0" lvl="0" indent="-342900" algn="l" rtl="0">
              <a:lnSpc>
                <a:spcPct val="100000"/>
              </a:lnSpc>
              <a:spcBef>
                <a:spcPts val="48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there are only three things that you really need to know. </a:t>
            </a:r>
            <a:endParaRPr sz="2400" b="0" i="0" u="none">
              <a:solidFill>
                <a:schemeClr val="dk1"/>
              </a:solidFill>
              <a:latin typeface="Calibri"/>
              <a:ea typeface="Calibri"/>
              <a:cs typeface="Calibri"/>
              <a:sym typeface="Calibri"/>
            </a:endParaRPr>
          </a:p>
          <a:p>
            <a:pPr marL="742950" marR="0" lvl="1" indent="-285750" algn="l" rtl="0">
              <a:lnSpc>
                <a:spcPct val="100000"/>
              </a:lnSpc>
              <a:spcBef>
                <a:spcPts val="400"/>
              </a:spcBef>
              <a:spcAft>
                <a:spcPts val="0"/>
              </a:spcAft>
              <a:buClr>
                <a:schemeClr val="dk1"/>
              </a:buClr>
              <a:buSzPts val="2000"/>
              <a:buFont typeface="Arial"/>
              <a:buChar char="–"/>
            </a:pPr>
            <a:r>
              <a:rPr lang="en-US" sz="2000" b="0" i="0" u="none" strike="noStrike" cap="none">
                <a:solidFill>
                  <a:schemeClr val="dk1"/>
                </a:solidFill>
                <a:latin typeface="Calibri"/>
                <a:ea typeface="Calibri"/>
                <a:cs typeface="Calibri"/>
                <a:sym typeface="Calibri"/>
              </a:rPr>
              <a:t>One is the derivative (with respect to </a:t>
            </a:r>
            <a:r>
              <a:rPr lang="en-US" sz="2000" b="0" i="1" u="none" strike="noStrike" cap="none">
                <a:solidFill>
                  <a:schemeClr val="dk1"/>
                </a:solidFill>
                <a:latin typeface="Calibri"/>
                <a:ea typeface="Calibri"/>
                <a:cs typeface="Calibri"/>
                <a:sym typeface="Calibri"/>
              </a:rPr>
              <a:t>x) of ½ X</a:t>
            </a:r>
            <a:r>
              <a:rPr lang="en-US" sz="2000" b="0" i="1" u="none" strike="noStrike" cap="none" baseline="30000">
                <a:solidFill>
                  <a:schemeClr val="dk1"/>
                </a:solidFill>
                <a:latin typeface="Calibri"/>
                <a:ea typeface="Calibri"/>
                <a:cs typeface="Calibri"/>
                <a:sym typeface="Calibri"/>
              </a:rPr>
              <a:t>2</a:t>
            </a:r>
            <a:r>
              <a:rPr lang="en-US" sz="2000" b="0" i="1" u="none" strike="noStrike" cap="none">
                <a:solidFill>
                  <a:schemeClr val="dk1"/>
                </a:solidFill>
                <a:latin typeface="Calibri"/>
                <a:ea typeface="Calibri"/>
                <a:cs typeface="Calibri"/>
                <a:sym typeface="Calibri"/>
              </a:rPr>
              <a:t>, which is x, and </a:t>
            </a:r>
            <a:endParaRPr sz="2000" b="0" i="1" u="none" strike="noStrike" cap="none">
              <a:solidFill>
                <a:schemeClr val="dk1"/>
              </a:solidFill>
              <a:latin typeface="Calibri"/>
              <a:ea typeface="Calibri"/>
              <a:cs typeface="Calibri"/>
              <a:sym typeface="Calibri"/>
            </a:endParaRPr>
          </a:p>
          <a:p>
            <a:pPr marL="742950" marR="0" lvl="1" indent="-285750" algn="l" rtl="0">
              <a:lnSpc>
                <a:spcPct val="100000"/>
              </a:lnSpc>
              <a:spcBef>
                <a:spcPts val="400"/>
              </a:spcBef>
              <a:spcAft>
                <a:spcPts val="0"/>
              </a:spcAft>
              <a:buClr>
                <a:schemeClr val="dk1"/>
              </a:buClr>
              <a:buSzPts val="2000"/>
              <a:buFont typeface="Arial"/>
              <a:buChar char="–"/>
            </a:pPr>
            <a:r>
              <a:rPr lang="en-US" sz="2000" b="0" i="1" u="none" strike="noStrike" cap="none">
                <a:solidFill>
                  <a:schemeClr val="dk1"/>
                </a:solidFill>
                <a:latin typeface="Calibri"/>
                <a:ea typeface="Calibri"/>
                <a:cs typeface="Calibri"/>
                <a:sym typeface="Calibri"/>
              </a:rPr>
              <a:t>another is the chain </a:t>
            </a:r>
            <a:r>
              <a:rPr lang="en-US" sz="2000" b="0" i="0" u="none" strike="noStrike" cap="none">
                <a:solidFill>
                  <a:schemeClr val="dk1"/>
                </a:solidFill>
                <a:latin typeface="Calibri"/>
                <a:ea typeface="Calibri"/>
                <a:cs typeface="Calibri"/>
                <a:sym typeface="Calibri"/>
              </a:rPr>
              <a:t>rule, which says that</a:t>
            </a:r>
            <a:endParaRPr sz="2000" b="0" i="0" u="none" strike="noStrike" cap="none">
              <a:solidFill>
                <a:schemeClr val="dk1"/>
              </a:solidFill>
              <a:latin typeface="Calibri"/>
              <a:ea typeface="Calibri"/>
              <a:cs typeface="Calibri"/>
              <a:sym typeface="Calibri"/>
            </a:endParaRPr>
          </a:p>
          <a:p>
            <a:pPr marL="742950" marR="0" lvl="1" indent="-158750" algn="l" rtl="0">
              <a:lnSpc>
                <a:spcPct val="100000"/>
              </a:lnSpc>
              <a:spcBef>
                <a:spcPts val="400"/>
              </a:spcBef>
              <a:spcAft>
                <a:spcPts val="0"/>
              </a:spcAft>
              <a:buClr>
                <a:schemeClr val="dk1"/>
              </a:buClr>
              <a:buSzPts val="2000"/>
              <a:buFont typeface="Arial"/>
              <a:buNone/>
            </a:pPr>
            <a:endParaRPr sz="2000" b="0" i="0" u="none" strike="noStrike" cap="none">
              <a:solidFill>
                <a:schemeClr val="dk1"/>
              </a:solidFill>
              <a:latin typeface="Calibri"/>
              <a:ea typeface="Calibri"/>
              <a:cs typeface="Calibri"/>
              <a:sym typeface="Calibri"/>
            </a:endParaRPr>
          </a:p>
          <a:p>
            <a:pPr marL="742950" marR="0" lvl="1" indent="-285750" algn="l" rtl="0">
              <a:lnSpc>
                <a:spcPct val="100000"/>
              </a:lnSpc>
              <a:spcBef>
                <a:spcPts val="400"/>
              </a:spcBef>
              <a:spcAft>
                <a:spcPts val="0"/>
              </a:spcAft>
              <a:buClr>
                <a:schemeClr val="dk1"/>
              </a:buClr>
              <a:buSzPts val="2000"/>
              <a:buFont typeface="Arial"/>
              <a:buChar char="–"/>
            </a:pPr>
            <a:r>
              <a:rPr lang="en-US" sz="2000" b="0" i="0" u="none" strike="noStrike" cap="none">
                <a:solidFill>
                  <a:schemeClr val="dk1"/>
                </a:solidFill>
                <a:latin typeface="Calibri"/>
                <a:ea typeface="Calibri"/>
                <a:cs typeface="Calibri"/>
                <a:sym typeface="Calibri"/>
              </a:rPr>
              <a:t>The third thing is very simple</a:t>
            </a:r>
            <a:endParaRPr sz="2000" b="0" i="0" u="none" strike="noStrike" cap="none">
              <a:solidFill>
                <a:schemeClr val="dk1"/>
              </a:solidFill>
              <a:latin typeface="Calibri"/>
              <a:ea typeface="Calibri"/>
              <a:cs typeface="Calibri"/>
              <a:sym typeface="Calibri"/>
            </a:endParaRPr>
          </a:p>
          <a:p>
            <a:pPr marL="742950" marR="0" lvl="1" indent="-285750" algn="l" rtl="0">
              <a:lnSpc>
                <a:spcPct val="100000"/>
              </a:lnSpc>
              <a:spcBef>
                <a:spcPts val="400"/>
              </a:spcBef>
              <a:spcAft>
                <a:spcPts val="0"/>
              </a:spcAft>
              <a:buClr>
                <a:schemeClr val="dk1"/>
              </a:buClr>
              <a:buSzPts val="2000"/>
              <a:buFont typeface="Arial"/>
              <a:buNone/>
            </a:pPr>
            <a:r>
              <a:rPr lang="en-US" sz="2000" b="0" i="0" u="none" strike="noStrike" cap="none">
                <a:solidFill>
                  <a:schemeClr val="dk1"/>
                </a:solidFill>
                <a:latin typeface="Calibri"/>
                <a:ea typeface="Calibri"/>
                <a:cs typeface="Calibri"/>
                <a:sym typeface="Calibri"/>
              </a:rPr>
              <a:t>       if y is not a function of x</a:t>
            </a:r>
            <a:endParaRPr sz="2000" b="0" i="0" u="none" strike="noStrike" cap="none">
              <a:solidFill>
                <a:schemeClr val="dk1"/>
              </a:solidFill>
              <a:latin typeface="Calibri"/>
              <a:ea typeface="Calibri"/>
              <a:cs typeface="Calibri"/>
              <a:sym typeface="Calibri"/>
            </a:endParaRPr>
          </a:p>
          <a:p>
            <a:pPr marL="342900" marR="0" lvl="0" indent="-342900" algn="l" rtl="0">
              <a:lnSpc>
                <a:spcPct val="100000"/>
              </a:lnSpc>
              <a:spcBef>
                <a:spcPts val="480"/>
              </a:spcBef>
              <a:spcAft>
                <a:spcPts val="0"/>
              </a:spcAft>
              <a:buClr>
                <a:schemeClr val="dk1"/>
              </a:buClr>
              <a:buSzPts val="2400"/>
              <a:buFont typeface="Arial"/>
              <a:buChar char="•"/>
            </a:pPr>
            <a:r>
              <a:rPr lang="en-US" sz="2400" b="0" i="1" u="none">
                <a:solidFill>
                  <a:schemeClr val="dk1"/>
                </a:solidFill>
                <a:latin typeface="Calibri"/>
                <a:ea typeface="Calibri"/>
                <a:cs typeface="Calibri"/>
                <a:sym typeface="Calibri"/>
              </a:rPr>
              <a:t>With those three things clear in your mind, just follow through the algebra, and you’ll </a:t>
            </a:r>
            <a:r>
              <a:rPr lang="en-US" sz="2400" b="0" i="0" u="none">
                <a:solidFill>
                  <a:schemeClr val="dk1"/>
                </a:solidFill>
                <a:latin typeface="Calibri"/>
                <a:ea typeface="Calibri"/>
                <a:cs typeface="Calibri"/>
                <a:sym typeface="Calibri"/>
              </a:rPr>
              <a:t>be fine.</a:t>
            </a:r>
            <a:endParaRPr sz="2400" b="0" i="0" u="none">
              <a:solidFill>
                <a:schemeClr val="dk1"/>
              </a:solidFill>
              <a:latin typeface="Calibri"/>
              <a:ea typeface="Calibri"/>
              <a:cs typeface="Calibri"/>
              <a:sym typeface="Calibri"/>
            </a:endParaRPr>
          </a:p>
          <a:p>
            <a:pPr marL="342900" marR="0" lvl="0" indent="-342900" algn="l" rtl="0">
              <a:lnSpc>
                <a:spcPct val="100000"/>
              </a:lnSpc>
              <a:spcBef>
                <a:spcPts val="480"/>
              </a:spcBef>
              <a:spcAft>
                <a:spcPts val="0"/>
              </a:spcAft>
              <a:buClr>
                <a:srgbClr val="FF0000"/>
              </a:buClr>
              <a:buSzPts val="2400"/>
              <a:buFont typeface="Arial"/>
              <a:buNone/>
            </a:pPr>
            <a:r>
              <a:rPr lang="en-US" sz="2400" b="0" i="0" u="none">
                <a:solidFill>
                  <a:srgbClr val="FF0000"/>
                </a:solidFill>
                <a:latin typeface="Calibri"/>
                <a:ea typeface="Calibri"/>
                <a:cs typeface="Calibri"/>
                <a:sym typeface="Calibri"/>
              </a:rPr>
              <a:t>The Network Output and the Error</a:t>
            </a:r>
            <a:endParaRPr sz="2400" b="0" i="0" u="none">
              <a:solidFill>
                <a:srgbClr val="FF0000"/>
              </a:solidFill>
              <a:latin typeface="Calibri"/>
              <a:ea typeface="Calibri"/>
              <a:cs typeface="Calibri"/>
              <a:sym typeface="Calibri"/>
            </a:endParaRPr>
          </a:p>
          <a:p>
            <a:pPr marL="342900" marR="0" lvl="0" indent="-342900" algn="l" rtl="0">
              <a:lnSpc>
                <a:spcPct val="100000"/>
              </a:lnSpc>
              <a:spcBef>
                <a:spcPts val="48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The output of the neural network is a function of three things:</a:t>
            </a:r>
            <a:endParaRPr sz="2400" b="0" i="0" u="none">
              <a:solidFill>
                <a:schemeClr val="dk1"/>
              </a:solidFill>
              <a:latin typeface="Calibri"/>
              <a:ea typeface="Calibri"/>
              <a:cs typeface="Calibri"/>
              <a:sym typeface="Calibri"/>
            </a:endParaRPr>
          </a:p>
          <a:p>
            <a:pPr marL="342900" marR="0" lvl="0" indent="-342900" algn="l" rtl="0">
              <a:lnSpc>
                <a:spcPct val="100000"/>
              </a:lnSpc>
              <a:spcBef>
                <a:spcPts val="480"/>
              </a:spcBef>
              <a:spcAft>
                <a:spcPts val="0"/>
              </a:spcAft>
              <a:buClr>
                <a:schemeClr val="dk1"/>
              </a:buClr>
              <a:buSzPts val="2400"/>
              <a:buFont typeface="Arial"/>
              <a:buNone/>
            </a:pPr>
            <a:r>
              <a:rPr lang="en-US" sz="2400" b="0" i="0" u="none">
                <a:solidFill>
                  <a:schemeClr val="dk1"/>
                </a:solidFill>
                <a:latin typeface="Calibri"/>
                <a:ea typeface="Calibri"/>
                <a:cs typeface="Calibri"/>
                <a:sym typeface="Calibri"/>
              </a:rPr>
              <a:t>	• the current input (</a:t>
            </a:r>
            <a:r>
              <a:rPr lang="en-US" sz="2400" b="1" i="0" u="none">
                <a:solidFill>
                  <a:schemeClr val="dk1"/>
                </a:solidFill>
                <a:latin typeface="Calibri"/>
                <a:ea typeface="Calibri"/>
                <a:cs typeface="Calibri"/>
                <a:sym typeface="Calibri"/>
              </a:rPr>
              <a:t>x)</a:t>
            </a:r>
            <a:endParaRPr sz="2400" b="1" i="0" u="none">
              <a:solidFill>
                <a:schemeClr val="dk1"/>
              </a:solidFill>
              <a:latin typeface="Calibri"/>
              <a:ea typeface="Calibri"/>
              <a:cs typeface="Calibri"/>
              <a:sym typeface="Calibri"/>
            </a:endParaRPr>
          </a:p>
          <a:p>
            <a:pPr marL="342900" marR="0" lvl="0" indent="-342900" algn="l" rtl="0">
              <a:lnSpc>
                <a:spcPct val="100000"/>
              </a:lnSpc>
              <a:spcBef>
                <a:spcPts val="480"/>
              </a:spcBef>
              <a:spcAft>
                <a:spcPts val="0"/>
              </a:spcAft>
              <a:buClr>
                <a:schemeClr val="dk1"/>
              </a:buClr>
              <a:buSzPts val="2400"/>
              <a:buFont typeface="Arial"/>
              <a:buNone/>
            </a:pPr>
            <a:r>
              <a:rPr lang="en-US" sz="2400" b="0" i="0" u="none">
                <a:solidFill>
                  <a:schemeClr val="dk1"/>
                </a:solidFill>
                <a:latin typeface="Calibri"/>
                <a:ea typeface="Calibri"/>
                <a:cs typeface="Calibri"/>
                <a:sym typeface="Calibri"/>
              </a:rPr>
              <a:t>	• the activation function </a:t>
            </a:r>
            <a:r>
              <a:rPr lang="en-US" sz="2400" b="0" i="1" u="none">
                <a:solidFill>
                  <a:schemeClr val="dk1"/>
                </a:solidFill>
                <a:latin typeface="Calibri"/>
                <a:ea typeface="Calibri"/>
                <a:cs typeface="Calibri"/>
                <a:sym typeface="Calibri"/>
              </a:rPr>
              <a:t>g(·) of the nodes of the network</a:t>
            </a:r>
            <a:endParaRPr sz="2400" b="0" i="1" u="none">
              <a:solidFill>
                <a:schemeClr val="dk1"/>
              </a:solidFill>
              <a:latin typeface="Calibri"/>
              <a:ea typeface="Calibri"/>
              <a:cs typeface="Calibri"/>
              <a:sym typeface="Calibri"/>
            </a:endParaRPr>
          </a:p>
          <a:p>
            <a:pPr marL="342900" marR="0" lvl="0" indent="-342900" algn="l" rtl="0">
              <a:lnSpc>
                <a:spcPct val="100000"/>
              </a:lnSpc>
              <a:spcBef>
                <a:spcPts val="480"/>
              </a:spcBef>
              <a:spcAft>
                <a:spcPts val="0"/>
              </a:spcAft>
              <a:buClr>
                <a:schemeClr val="dk1"/>
              </a:buClr>
              <a:buSzPts val="2400"/>
              <a:buFont typeface="Arial"/>
              <a:buNone/>
            </a:pPr>
            <a:r>
              <a:rPr lang="en-US" sz="2400" b="0" i="0" u="none">
                <a:solidFill>
                  <a:schemeClr val="dk1"/>
                </a:solidFill>
                <a:latin typeface="Calibri"/>
                <a:ea typeface="Calibri"/>
                <a:cs typeface="Calibri"/>
                <a:sym typeface="Calibri"/>
              </a:rPr>
              <a:t>	• the weights of the network (v for the first layer and w for the2nd</a:t>
            </a:r>
            <a:endParaRPr sz="2400" b="0" i="0" u="none">
              <a:solidFill>
                <a:schemeClr val="dk1"/>
              </a:solidFill>
              <a:latin typeface="Calibri"/>
              <a:ea typeface="Calibri"/>
              <a:cs typeface="Calibri"/>
              <a:sym typeface="Calibri"/>
            </a:endParaRPr>
          </a:p>
        </p:txBody>
      </p:sp>
      <p:pic>
        <p:nvPicPr>
          <p:cNvPr id="566" name="Google Shape;566;p53"/>
          <p:cNvPicPr preferRelativeResize="0"/>
          <p:nvPr/>
        </p:nvPicPr>
        <p:blipFill rotWithShape="1">
          <a:blip r:embed="rId3">
            <a:alphaModFix/>
          </a:blip>
          <a:srcRect/>
          <a:stretch/>
        </p:blipFill>
        <p:spPr>
          <a:xfrm>
            <a:off x="5486400" y="2514600"/>
            <a:ext cx="1600200" cy="609600"/>
          </a:xfrm>
          <a:prstGeom prst="rect">
            <a:avLst/>
          </a:prstGeom>
          <a:noFill/>
          <a:ln>
            <a:noFill/>
          </a:ln>
        </p:spPr>
      </p:pic>
      <p:pic>
        <p:nvPicPr>
          <p:cNvPr id="567" name="Google Shape;567;p53"/>
          <p:cNvPicPr preferRelativeResize="0"/>
          <p:nvPr/>
        </p:nvPicPr>
        <p:blipFill rotWithShape="1">
          <a:blip r:embed="rId4">
            <a:alphaModFix/>
          </a:blip>
          <a:srcRect/>
          <a:stretch/>
        </p:blipFill>
        <p:spPr>
          <a:xfrm>
            <a:off x="4324350" y="2989262"/>
            <a:ext cx="857250" cy="592137"/>
          </a:xfrm>
          <a:prstGeom prst="rect">
            <a:avLst/>
          </a:prstGeom>
          <a:noFill/>
          <a:ln>
            <a:noFill/>
          </a:ln>
        </p:spPr>
      </p:pic>
      <p:sp>
        <p:nvSpPr>
          <p:cNvPr id="568" name="Google Shape;568;p5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pPr marL="0" lvl="0" indent="0" algn="r" rtl="0">
                <a:lnSpc>
                  <a:spcPct val="100000"/>
                </a:lnSpc>
                <a:spcBef>
                  <a:spcPts val="0"/>
                </a:spcBef>
                <a:spcAft>
                  <a:spcPts val="0"/>
                </a:spcAft>
                <a:buSzPts val="1200"/>
                <a:buNone/>
              </a:pPr>
              <a:t>68</a:t>
            </a:fld>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572"/>
        <p:cNvGrpSpPr/>
        <p:nvPr/>
      </p:nvGrpSpPr>
      <p:grpSpPr>
        <a:xfrm>
          <a:off x="0" y="0"/>
          <a:ext cx="0" cy="0"/>
          <a:chOff x="0" y="0"/>
          <a:chExt cx="0" cy="0"/>
        </a:xfrm>
      </p:grpSpPr>
      <p:sp>
        <p:nvSpPr>
          <p:cNvPr id="573" name="Google Shape;573;p54"/>
          <p:cNvSpPr txBox="1">
            <a:spLocks noGrp="1"/>
          </p:cNvSpPr>
          <p:nvPr>
            <p:ph type="body" idx="1"/>
          </p:nvPr>
        </p:nvSpPr>
        <p:spPr>
          <a:xfrm>
            <a:off x="152400" y="152400"/>
            <a:ext cx="8686800" cy="6477000"/>
          </a:xfrm>
          <a:prstGeom prst="rect">
            <a:avLst/>
          </a:prstGeom>
          <a:noFill/>
          <a:ln>
            <a:noFill/>
          </a:ln>
        </p:spPr>
        <p:txBody>
          <a:bodyPr spcFirstLastPara="1" wrap="square" lIns="91425" tIns="45700" rIns="91425" bIns="45700" anchor="t" anchorCtr="0">
            <a:noAutofit/>
          </a:bodyPr>
          <a:lstStyle/>
          <a:p>
            <a:pPr marL="342900" marR="0" lvl="0" indent="-342900" algn="just" rtl="0">
              <a:lnSpc>
                <a:spcPct val="100000"/>
              </a:lnSpc>
              <a:spcBef>
                <a:spcPts val="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We can’t change the inputs, since they are what we are learning about, nor can we change the activation function as the algorithm learns. </a:t>
            </a:r>
            <a:endParaRPr sz="2400" b="0" i="0" u="none">
              <a:solidFill>
                <a:schemeClr val="dk1"/>
              </a:solidFill>
              <a:latin typeface="Calibri"/>
              <a:ea typeface="Calibri"/>
              <a:cs typeface="Calibri"/>
              <a:sym typeface="Calibri"/>
            </a:endParaRPr>
          </a:p>
          <a:p>
            <a:pPr marL="342900" marR="0" lvl="0" indent="-342900" algn="just" rtl="0">
              <a:lnSpc>
                <a:spcPct val="100000"/>
              </a:lnSpc>
              <a:spcBef>
                <a:spcPts val="48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So the weights are the only things that we can vary to improve the performance of the network, i.e., to make it learn. </a:t>
            </a:r>
            <a:endParaRPr sz="2400" b="0" i="0" u="none">
              <a:solidFill>
                <a:schemeClr val="dk1"/>
              </a:solidFill>
              <a:latin typeface="Calibri"/>
              <a:ea typeface="Calibri"/>
              <a:cs typeface="Calibri"/>
              <a:sym typeface="Calibri"/>
            </a:endParaRPr>
          </a:p>
          <a:p>
            <a:pPr marL="342900" marR="0" lvl="0" indent="-342900" algn="just" rtl="0">
              <a:lnSpc>
                <a:spcPct val="100000"/>
              </a:lnSpc>
              <a:spcBef>
                <a:spcPts val="48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However, we do need to think about the activation function, since the threshold function that used for the Perceptron is not differentiable (it has a discontinuity at 0).</a:t>
            </a:r>
            <a:endParaRPr sz="2400" b="0" i="0" u="none">
              <a:solidFill>
                <a:schemeClr val="dk1"/>
              </a:solidFill>
              <a:latin typeface="Calibri"/>
              <a:ea typeface="Calibri"/>
              <a:cs typeface="Calibri"/>
              <a:sym typeface="Calibri"/>
            </a:endParaRPr>
          </a:p>
          <a:p>
            <a:pPr marL="342900" marR="0" lvl="0" indent="-342900" algn="just" rtl="0">
              <a:lnSpc>
                <a:spcPct val="100000"/>
              </a:lnSpc>
              <a:spcBef>
                <a:spcPts val="48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Run the algorithm forwards, so that we have fed the inputs (x) into the algorithm, used the first set of weights (v) to compute the activations of the hidden neurons, then those activations and the second set of weights (w) to compute the activations of the output neurons, which are the outputs of the network (y).</a:t>
            </a:r>
            <a:endParaRPr sz="2400" b="0" i="0" u="none">
              <a:solidFill>
                <a:schemeClr val="dk1"/>
              </a:solidFill>
              <a:latin typeface="Calibri"/>
              <a:ea typeface="Calibri"/>
              <a:cs typeface="Calibri"/>
              <a:sym typeface="Calibri"/>
            </a:endParaRPr>
          </a:p>
          <a:p>
            <a:pPr marL="342900" marR="0" lvl="0" indent="-342900" algn="just" rtl="0">
              <a:lnSpc>
                <a:spcPct val="100000"/>
              </a:lnSpc>
              <a:spcBef>
                <a:spcPts val="48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Use </a:t>
            </a:r>
            <a:r>
              <a:rPr lang="en-US" sz="2400" b="0" i="1" u="none">
                <a:solidFill>
                  <a:schemeClr val="dk1"/>
                </a:solidFill>
                <a:latin typeface="Calibri"/>
                <a:ea typeface="Calibri"/>
                <a:cs typeface="Calibri"/>
                <a:sym typeface="Calibri"/>
              </a:rPr>
              <a:t>i to be an </a:t>
            </a:r>
            <a:r>
              <a:rPr lang="en-US" sz="2400" b="0" i="0" u="none">
                <a:solidFill>
                  <a:schemeClr val="dk1"/>
                </a:solidFill>
                <a:latin typeface="Calibri"/>
                <a:ea typeface="Calibri"/>
                <a:cs typeface="Calibri"/>
                <a:sym typeface="Calibri"/>
              </a:rPr>
              <a:t>index over the input nodes, </a:t>
            </a:r>
            <a:r>
              <a:rPr lang="en-US" sz="2400" b="0" i="1" u="none">
                <a:solidFill>
                  <a:schemeClr val="dk1"/>
                </a:solidFill>
                <a:latin typeface="Calibri"/>
                <a:ea typeface="Calibri"/>
                <a:cs typeface="Calibri"/>
                <a:sym typeface="Calibri"/>
              </a:rPr>
              <a:t>j to be an index over the hidden layer neurons, and k to be an </a:t>
            </a:r>
            <a:r>
              <a:rPr lang="en-US" sz="2400" b="0" i="0" u="none">
                <a:solidFill>
                  <a:schemeClr val="dk1"/>
                </a:solidFill>
                <a:latin typeface="Calibri"/>
                <a:ea typeface="Calibri"/>
                <a:cs typeface="Calibri"/>
                <a:sym typeface="Calibri"/>
              </a:rPr>
              <a:t>index over the output neurons.</a:t>
            </a:r>
            <a:endParaRPr sz="2400" b="0" i="0" u="none">
              <a:solidFill>
                <a:schemeClr val="dk1"/>
              </a:solidFill>
              <a:latin typeface="Calibri"/>
              <a:ea typeface="Calibri"/>
              <a:cs typeface="Calibri"/>
              <a:sym typeface="Calibri"/>
            </a:endParaRPr>
          </a:p>
        </p:txBody>
      </p:sp>
      <p:sp>
        <p:nvSpPr>
          <p:cNvPr id="574" name="Google Shape;574;p5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pPr marL="0" lvl="0" indent="0" algn="r" rtl="0">
                <a:lnSpc>
                  <a:spcPct val="100000"/>
                </a:lnSpc>
                <a:spcBef>
                  <a:spcPts val="0"/>
                </a:spcBef>
                <a:spcAft>
                  <a:spcPts val="0"/>
                </a:spcAft>
                <a:buSzPts val="1200"/>
                <a:buNone/>
              </a:pPr>
              <a:t>69</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g2d0940dc846_0_8"/>
          <p:cNvSpPr txBox="1">
            <a:spLocks noGrp="1"/>
          </p:cNvSpPr>
          <p:nvPr>
            <p:ph type="body" idx="1"/>
          </p:nvPr>
        </p:nvSpPr>
        <p:spPr>
          <a:xfrm>
            <a:off x="457200" y="234975"/>
            <a:ext cx="8229600" cy="5891400"/>
          </a:xfrm>
          <a:prstGeom prst="rect">
            <a:avLst/>
          </a:prstGeom>
        </p:spPr>
        <p:txBody>
          <a:bodyPr spcFirstLastPara="1" wrap="square" lIns="91425" tIns="45700" rIns="91425" bIns="45700" anchor="t" anchorCtr="0">
            <a:noAutofit/>
          </a:bodyPr>
          <a:lstStyle/>
          <a:p>
            <a:pPr marL="457200" lvl="0" indent="-304800" algn="just" rtl="0">
              <a:spcBef>
                <a:spcPts val="360"/>
              </a:spcBef>
              <a:spcAft>
                <a:spcPts val="0"/>
              </a:spcAft>
              <a:buSzPts val="1200"/>
              <a:buFont typeface="Times New Roman"/>
              <a:buChar char="●"/>
            </a:pPr>
            <a:r>
              <a:rPr lang="en-US" sz="2600">
                <a:latin typeface="Times New Roman"/>
                <a:ea typeface="Times New Roman"/>
                <a:cs typeface="Times New Roman"/>
                <a:sym typeface="Times New Roman"/>
              </a:rPr>
              <a:t>We have to design an algorithm, which should handle non-linear data by using perceptron only. so we make use of multi layer perceptron to handle non-linear data.</a:t>
            </a:r>
            <a:endParaRPr sz="2600">
              <a:latin typeface="Times New Roman"/>
              <a:ea typeface="Times New Roman"/>
              <a:cs typeface="Times New Roman"/>
              <a:sym typeface="Times New Roman"/>
            </a:endParaRPr>
          </a:p>
          <a:p>
            <a:pPr marL="0" lvl="0" indent="0" algn="just" rtl="0">
              <a:spcBef>
                <a:spcPts val="360"/>
              </a:spcBef>
              <a:spcAft>
                <a:spcPts val="0"/>
              </a:spcAft>
              <a:buNone/>
            </a:pPr>
            <a:r>
              <a:rPr lang="en-US" sz="2600">
                <a:solidFill>
                  <a:srgbClr val="FF0000"/>
                </a:solidFill>
                <a:latin typeface="Times New Roman"/>
                <a:ea typeface="Times New Roman"/>
                <a:cs typeface="Times New Roman"/>
                <a:sym typeface="Times New Roman"/>
              </a:rPr>
              <a:t>Perceptron with sigmoid:</a:t>
            </a:r>
            <a:endParaRPr sz="2600">
              <a:solidFill>
                <a:srgbClr val="FF0000"/>
              </a:solidFill>
              <a:latin typeface="Times New Roman"/>
              <a:ea typeface="Times New Roman"/>
              <a:cs typeface="Times New Roman"/>
              <a:sym typeface="Times New Roman"/>
            </a:endParaRPr>
          </a:p>
          <a:p>
            <a:pPr marL="457200" lvl="0" indent="-393700" algn="just" rtl="0">
              <a:spcBef>
                <a:spcPts val="360"/>
              </a:spcBef>
              <a:spcAft>
                <a:spcPts val="0"/>
              </a:spcAft>
              <a:buSzPts val="2600"/>
              <a:buFont typeface="Times New Roman"/>
              <a:buChar char="•"/>
            </a:pPr>
            <a:r>
              <a:rPr lang="en-US" sz="2600">
                <a:latin typeface="Times New Roman"/>
                <a:ea typeface="Times New Roman"/>
                <a:cs typeface="Times New Roman"/>
                <a:sym typeface="Times New Roman"/>
              </a:rPr>
              <a:t>In this perceptron, activation function is “sigmoid” function</a:t>
            </a:r>
            <a:endParaRPr sz="2600">
              <a:latin typeface="Times New Roman"/>
              <a:ea typeface="Times New Roman"/>
              <a:cs typeface="Times New Roman"/>
              <a:sym typeface="Times New Roman"/>
            </a:endParaRPr>
          </a:p>
          <a:p>
            <a:pPr marL="457200" lvl="0" indent="-393700" algn="just" rtl="0">
              <a:spcBef>
                <a:spcPts val="0"/>
              </a:spcBef>
              <a:spcAft>
                <a:spcPts val="0"/>
              </a:spcAft>
              <a:buSzPts val="2600"/>
              <a:buFont typeface="Times New Roman"/>
              <a:buChar char="•"/>
            </a:pPr>
            <a:r>
              <a:rPr lang="en-US" sz="2600">
                <a:latin typeface="Times New Roman"/>
                <a:ea typeface="Times New Roman"/>
                <a:cs typeface="Times New Roman"/>
                <a:sym typeface="Times New Roman"/>
              </a:rPr>
              <a:t>Two inputs iq and cgpa, output to predict “ placement  or no placement”</a:t>
            </a:r>
            <a:endParaRPr sz="2600">
              <a:latin typeface="Times New Roman"/>
              <a:ea typeface="Times New Roman"/>
              <a:cs typeface="Times New Roman"/>
              <a:sym typeface="Times New Roman"/>
            </a:endParaRPr>
          </a:p>
          <a:p>
            <a:pPr marL="457200" lvl="0" indent="-393700" algn="just" rtl="0">
              <a:spcBef>
                <a:spcPts val="0"/>
              </a:spcBef>
              <a:spcAft>
                <a:spcPts val="0"/>
              </a:spcAft>
              <a:buSzPts val="2600"/>
              <a:buFont typeface="Times New Roman"/>
              <a:buChar char="•"/>
            </a:pPr>
            <a:r>
              <a:rPr lang="en-US" sz="2600">
                <a:latin typeface="Times New Roman"/>
                <a:ea typeface="Times New Roman"/>
                <a:cs typeface="Times New Roman"/>
                <a:sym typeface="Times New Roman"/>
              </a:rPr>
              <a:t>sigmoid output is </a:t>
            </a:r>
            <a:endParaRPr sz="2600">
              <a:latin typeface="Times New Roman"/>
              <a:ea typeface="Times New Roman"/>
              <a:cs typeface="Times New Roman"/>
              <a:sym typeface="Times New Roman"/>
            </a:endParaRPr>
          </a:p>
          <a:p>
            <a:pPr marL="457200" lvl="0" indent="0" algn="just" rtl="0">
              <a:spcBef>
                <a:spcPts val="360"/>
              </a:spcBef>
              <a:spcAft>
                <a:spcPts val="0"/>
              </a:spcAft>
              <a:buNone/>
            </a:pPr>
            <a:r>
              <a:rPr lang="en-US" sz="2600">
                <a:latin typeface="Times New Roman"/>
                <a:ea typeface="Times New Roman"/>
                <a:cs typeface="Times New Roman"/>
                <a:sym typeface="Times New Roman"/>
              </a:rPr>
              <a:t>0 or 1 , -1 or 1</a:t>
            </a:r>
            <a:endParaRPr sz="2600">
              <a:latin typeface="Times New Roman"/>
              <a:ea typeface="Times New Roman"/>
              <a:cs typeface="Times New Roman"/>
              <a:sym typeface="Times New Roman"/>
            </a:endParaRPr>
          </a:p>
          <a:p>
            <a:pPr marL="457200" lvl="0" indent="-393700" algn="just" rtl="0">
              <a:spcBef>
                <a:spcPts val="360"/>
              </a:spcBef>
              <a:spcAft>
                <a:spcPts val="0"/>
              </a:spcAft>
              <a:buSzPts val="2600"/>
              <a:buFont typeface="Times New Roman"/>
              <a:buChar char="•"/>
            </a:pPr>
            <a:r>
              <a:rPr lang="en-US" sz="2600">
                <a:latin typeface="Times New Roman"/>
                <a:ea typeface="Times New Roman"/>
                <a:cs typeface="Times New Roman"/>
                <a:sym typeface="Times New Roman"/>
              </a:rPr>
              <a:t>We get probability</a:t>
            </a:r>
            <a:endParaRPr sz="2600">
              <a:latin typeface="Times New Roman"/>
              <a:ea typeface="Times New Roman"/>
              <a:cs typeface="Times New Roman"/>
              <a:sym typeface="Times New Roman"/>
            </a:endParaRPr>
          </a:p>
          <a:p>
            <a:pPr marL="0" lvl="0" indent="0" algn="just" rtl="0">
              <a:spcBef>
                <a:spcPts val="360"/>
              </a:spcBef>
              <a:spcAft>
                <a:spcPts val="0"/>
              </a:spcAft>
              <a:buNone/>
            </a:pPr>
            <a:r>
              <a:rPr lang="en-US" sz="2600">
                <a:latin typeface="Times New Roman"/>
                <a:ea typeface="Times New Roman"/>
                <a:cs typeface="Times New Roman"/>
                <a:sym typeface="Times New Roman"/>
              </a:rPr>
              <a:t>        in between 0 -1 </a:t>
            </a:r>
            <a:endParaRPr sz="2600">
              <a:latin typeface="Times New Roman"/>
              <a:ea typeface="Times New Roman"/>
              <a:cs typeface="Times New Roman"/>
              <a:sym typeface="Times New Roman"/>
            </a:endParaRPr>
          </a:p>
          <a:p>
            <a:pPr marL="0" lvl="0" indent="0" algn="just" rtl="0">
              <a:spcBef>
                <a:spcPts val="360"/>
              </a:spcBef>
              <a:spcAft>
                <a:spcPts val="0"/>
              </a:spcAft>
              <a:buNone/>
            </a:pPr>
            <a:r>
              <a:rPr lang="en-US" sz="2600">
                <a:latin typeface="Times New Roman"/>
                <a:ea typeface="Times New Roman"/>
                <a:cs typeface="Times New Roman"/>
                <a:sym typeface="Times New Roman"/>
              </a:rPr>
              <a:t>       to decide whether </a:t>
            </a:r>
            <a:endParaRPr sz="2600">
              <a:latin typeface="Times New Roman"/>
              <a:ea typeface="Times New Roman"/>
              <a:cs typeface="Times New Roman"/>
              <a:sym typeface="Times New Roman"/>
            </a:endParaRPr>
          </a:p>
          <a:p>
            <a:pPr marL="0" lvl="0" indent="0" algn="just" rtl="0">
              <a:spcBef>
                <a:spcPts val="360"/>
              </a:spcBef>
              <a:spcAft>
                <a:spcPts val="0"/>
              </a:spcAft>
              <a:buNone/>
            </a:pPr>
            <a:r>
              <a:rPr lang="en-US" sz="2600">
                <a:latin typeface="Times New Roman"/>
                <a:ea typeface="Times New Roman"/>
                <a:cs typeface="Times New Roman"/>
                <a:sym typeface="Times New Roman"/>
              </a:rPr>
              <a:t>student can have placement or not.</a:t>
            </a:r>
            <a:endParaRPr sz="2600">
              <a:latin typeface="Times New Roman"/>
              <a:ea typeface="Times New Roman"/>
              <a:cs typeface="Times New Roman"/>
              <a:sym typeface="Times New Roman"/>
            </a:endParaRPr>
          </a:p>
          <a:p>
            <a:pPr marL="914400" lvl="0" indent="0" algn="just" rtl="0">
              <a:spcBef>
                <a:spcPts val="360"/>
              </a:spcBef>
              <a:spcAft>
                <a:spcPts val="0"/>
              </a:spcAft>
              <a:buNone/>
            </a:pPr>
            <a:endParaRPr sz="2600">
              <a:latin typeface="Times New Roman"/>
              <a:ea typeface="Times New Roman"/>
              <a:cs typeface="Times New Roman"/>
              <a:sym typeface="Times New Roman"/>
            </a:endParaRPr>
          </a:p>
        </p:txBody>
      </p:sp>
      <p:sp>
        <p:nvSpPr>
          <p:cNvPr id="112" name="Google Shape;112;g2d0940dc846_0_8"/>
          <p:cNvSpPr txBox="1">
            <a:spLocks noGrp="1"/>
          </p:cNvSpPr>
          <p:nvPr>
            <p:ph type="sldNum" idx="12"/>
          </p:nvPr>
        </p:nvSpPr>
        <p:spPr>
          <a:xfrm>
            <a:off x="6553200" y="6356350"/>
            <a:ext cx="21336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7</a:t>
            </a:fld>
            <a:endParaRPr/>
          </a:p>
        </p:txBody>
      </p:sp>
      <p:pic>
        <p:nvPicPr>
          <p:cNvPr id="113" name="Google Shape;113;g2d0940dc846_0_8"/>
          <p:cNvPicPr preferRelativeResize="0"/>
          <p:nvPr/>
        </p:nvPicPr>
        <p:blipFill>
          <a:blip r:embed="rId3">
            <a:alphaModFix/>
          </a:blip>
          <a:stretch>
            <a:fillRect/>
          </a:stretch>
        </p:blipFill>
        <p:spPr>
          <a:xfrm>
            <a:off x="3458363" y="3242488"/>
            <a:ext cx="5305425" cy="2390775"/>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p55"/>
          <p:cNvSpPr txBox="1">
            <a:spLocks noGrp="1"/>
          </p:cNvSpPr>
          <p:nvPr>
            <p:ph type="body" idx="1"/>
          </p:nvPr>
        </p:nvSpPr>
        <p:spPr>
          <a:xfrm>
            <a:off x="152400" y="152400"/>
            <a:ext cx="8763000" cy="6477000"/>
          </a:xfrm>
          <a:prstGeom prst="rect">
            <a:avLst/>
          </a:prstGeom>
          <a:noFill/>
          <a:ln>
            <a:noFill/>
          </a:ln>
        </p:spPr>
        <p:txBody>
          <a:bodyPr spcFirstLastPara="1" wrap="square" lIns="91425" tIns="45700" rIns="91425" bIns="45700" anchor="t" anchorCtr="0">
            <a:noAutofit/>
          </a:bodyPr>
          <a:lstStyle/>
          <a:p>
            <a:pPr marL="342900" marR="0" lvl="0" indent="-342900" algn="just" rtl="0">
              <a:lnSpc>
                <a:spcPct val="100000"/>
              </a:lnSpc>
              <a:spcBef>
                <a:spcPts val="0"/>
              </a:spcBef>
              <a:spcAft>
                <a:spcPts val="0"/>
              </a:spcAft>
              <a:buClr>
                <a:srgbClr val="FF0000"/>
              </a:buClr>
              <a:buSzPts val="3200"/>
              <a:buFont typeface="Arial"/>
              <a:buNone/>
            </a:pPr>
            <a:r>
              <a:rPr lang="en-US" sz="3200" b="0" i="0" u="none">
                <a:solidFill>
                  <a:srgbClr val="FF0000"/>
                </a:solidFill>
                <a:latin typeface="Calibri"/>
                <a:ea typeface="Calibri"/>
                <a:cs typeface="Calibri"/>
                <a:sym typeface="Calibri"/>
              </a:rPr>
              <a:t>The Error of the Network</a:t>
            </a:r>
            <a:endParaRPr sz="3200" b="0" i="0" u="none">
              <a:solidFill>
                <a:srgbClr val="FF0000"/>
              </a:solidFill>
              <a:latin typeface="Calibri"/>
              <a:ea typeface="Calibri"/>
              <a:cs typeface="Calibri"/>
              <a:sym typeface="Calibri"/>
            </a:endParaRPr>
          </a:p>
          <a:p>
            <a:pPr marL="342900" marR="0" lvl="0" indent="-342900" algn="just" rtl="0">
              <a:lnSpc>
                <a:spcPct val="100000"/>
              </a:lnSpc>
              <a:spcBef>
                <a:spcPts val="480"/>
              </a:spcBef>
              <a:spcAft>
                <a:spcPts val="0"/>
              </a:spcAft>
              <a:buClr>
                <a:schemeClr val="dk1"/>
              </a:buClr>
              <a:buSzPts val="2400"/>
              <a:buFont typeface="Arial"/>
              <a:buNone/>
            </a:pPr>
            <a:r>
              <a:rPr lang="en-US" sz="2400" b="0" i="0" u="none">
                <a:solidFill>
                  <a:schemeClr val="dk1"/>
                </a:solidFill>
                <a:latin typeface="Calibri"/>
                <a:ea typeface="Calibri"/>
                <a:cs typeface="Calibri"/>
                <a:sym typeface="Calibri"/>
              </a:rPr>
              <a:t>Discussed the Perceptron learning rule by minimising the error function</a:t>
            </a:r>
            <a:endParaRPr sz="2400" b="0" i="0" u="none">
              <a:solidFill>
                <a:schemeClr val="dk1"/>
              </a:solidFill>
              <a:latin typeface="Calibri"/>
              <a:ea typeface="Calibri"/>
              <a:cs typeface="Calibri"/>
              <a:sym typeface="Calibri"/>
            </a:endParaRPr>
          </a:p>
          <a:p>
            <a:pPr marL="342900" marR="0" lvl="0" indent="-342900" algn="just" rtl="0">
              <a:lnSpc>
                <a:spcPct val="100000"/>
              </a:lnSpc>
              <a:spcBef>
                <a:spcPts val="480"/>
              </a:spcBef>
              <a:spcAft>
                <a:spcPts val="0"/>
              </a:spcAft>
              <a:buClr>
                <a:schemeClr val="dk1"/>
              </a:buClr>
              <a:buSzPts val="2400"/>
              <a:buFont typeface="Arial"/>
              <a:buNone/>
            </a:pPr>
            <a:endParaRPr sz="2400" b="0" i="0" u="none">
              <a:solidFill>
                <a:schemeClr val="dk1"/>
              </a:solidFill>
              <a:latin typeface="Calibri"/>
              <a:ea typeface="Calibri"/>
              <a:cs typeface="Calibri"/>
              <a:sym typeface="Calibri"/>
            </a:endParaRPr>
          </a:p>
          <a:p>
            <a:pPr marL="342900" marR="0" lvl="0" indent="-342900" algn="just" rtl="0">
              <a:lnSpc>
                <a:spcPct val="100000"/>
              </a:lnSpc>
              <a:spcBef>
                <a:spcPts val="48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Invented a learning rule that made this error smaller. </a:t>
            </a:r>
            <a:endParaRPr sz="2400" b="0" i="0" u="none">
              <a:solidFill>
                <a:schemeClr val="dk1"/>
              </a:solidFill>
              <a:latin typeface="Calibri"/>
              <a:ea typeface="Calibri"/>
              <a:cs typeface="Calibri"/>
              <a:sym typeface="Calibri"/>
            </a:endParaRPr>
          </a:p>
          <a:p>
            <a:pPr marL="342900" marR="0" lvl="0" indent="-342900" algn="just" rtl="0">
              <a:lnSpc>
                <a:spcPct val="100000"/>
              </a:lnSpc>
              <a:spcBef>
                <a:spcPts val="48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Everything is computed from the principles of gradient descent.</a:t>
            </a:r>
            <a:endParaRPr sz="2400" b="0" i="0" u="none">
              <a:solidFill>
                <a:schemeClr val="dk1"/>
              </a:solidFill>
              <a:latin typeface="Calibri"/>
              <a:ea typeface="Calibri"/>
              <a:cs typeface="Calibri"/>
              <a:sym typeface="Calibri"/>
            </a:endParaRPr>
          </a:p>
          <a:p>
            <a:pPr marL="342900" marR="0" lvl="0" indent="-342900" algn="just" rtl="0">
              <a:lnSpc>
                <a:spcPct val="100000"/>
              </a:lnSpc>
              <a:spcBef>
                <a:spcPts val="48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The difference between the outputs y and the targets t, to write it as </a:t>
            </a:r>
            <a:r>
              <a:rPr lang="en-US" sz="2400" b="0" i="1" u="none">
                <a:solidFill>
                  <a:schemeClr val="dk1"/>
                </a:solidFill>
                <a:latin typeface="Calibri"/>
                <a:ea typeface="Calibri"/>
                <a:cs typeface="Calibri"/>
                <a:sym typeface="Calibri"/>
              </a:rPr>
              <a:t>E(v,w) to remind us that the only things that we can change are the </a:t>
            </a:r>
            <a:r>
              <a:rPr lang="en-US" sz="2400" b="0" i="0" u="none">
                <a:solidFill>
                  <a:schemeClr val="dk1"/>
                </a:solidFill>
                <a:latin typeface="Calibri"/>
                <a:ea typeface="Calibri"/>
                <a:cs typeface="Calibri"/>
                <a:sym typeface="Calibri"/>
              </a:rPr>
              <a:t>weights v and w, and that changing the weights changes the output, which in turn changes the error. </a:t>
            </a:r>
            <a:endParaRPr sz="2400" b="0" i="0" u="none">
              <a:solidFill>
                <a:schemeClr val="dk1"/>
              </a:solidFill>
              <a:latin typeface="Calibri"/>
              <a:ea typeface="Calibri"/>
              <a:cs typeface="Calibri"/>
              <a:sym typeface="Calibri"/>
            </a:endParaRPr>
          </a:p>
          <a:p>
            <a:pPr marL="342900" marR="0" lvl="0" indent="-342900" algn="just" rtl="0">
              <a:lnSpc>
                <a:spcPct val="100000"/>
              </a:lnSpc>
              <a:spcBef>
                <a:spcPts val="48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For the Perceptron we computed the error as</a:t>
            </a:r>
            <a:endParaRPr sz="2400" b="0" i="0" u="none">
              <a:solidFill>
                <a:schemeClr val="dk1"/>
              </a:solidFill>
              <a:latin typeface="Calibri"/>
              <a:ea typeface="Calibri"/>
              <a:cs typeface="Calibri"/>
              <a:sym typeface="Calibri"/>
            </a:endParaRPr>
          </a:p>
          <a:p>
            <a:pPr marL="342900" marR="0" lvl="0" indent="-342900" algn="l" rtl="0">
              <a:lnSpc>
                <a:spcPct val="100000"/>
              </a:lnSpc>
              <a:spcBef>
                <a:spcPts val="48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But there are some problems with this: if </a:t>
            </a:r>
            <a:r>
              <a:rPr lang="en-US" sz="2400" b="0" i="1" u="none">
                <a:solidFill>
                  <a:schemeClr val="dk1"/>
                </a:solidFill>
                <a:latin typeface="Calibri"/>
                <a:ea typeface="Calibri"/>
                <a:cs typeface="Calibri"/>
                <a:sym typeface="Calibri"/>
              </a:rPr>
              <a:t>tk &gt; yk, then the sign of the error is different to when yk &gt; tk, so if </a:t>
            </a:r>
            <a:r>
              <a:rPr lang="en-US" sz="2400" b="0" i="0" u="none">
                <a:solidFill>
                  <a:schemeClr val="dk1"/>
                </a:solidFill>
                <a:latin typeface="Calibri"/>
                <a:ea typeface="Calibri"/>
                <a:cs typeface="Calibri"/>
                <a:sym typeface="Calibri"/>
              </a:rPr>
              <a:t>we have lots of output nodes that are all wrong, but some have positive sign and some have negative sign, then they might cancel out.</a:t>
            </a:r>
            <a:endParaRPr sz="2400" b="0" i="0" u="none">
              <a:solidFill>
                <a:schemeClr val="dk1"/>
              </a:solidFill>
              <a:latin typeface="Calibri"/>
              <a:ea typeface="Calibri"/>
              <a:cs typeface="Calibri"/>
              <a:sym typeface="Calibri"/>
            </a:endParaRPr>
          </a:p>
        </p:txBody>
      </p:sp>
      <p:pic>
        <p:nvPicPr>
          <p:cNvPr id="580" name="Google Shape;580;p55"/>
          <p:cNvPicPr preferRelativeResize="0"/>
          <p:nvPr/>
        </p:nvPicPr>
        <p:blipFill rotWithShape="1">
          <a:blip r:embed="rId3">
            <a:alphaModFix/>
          </a:blip>
          <a:srcRect/>
          <a:stretch/>
        </p:blipFill>
        <p:spPr>
          <a:xfrm>
            <a:off x="2057400" y="1295400"/>
            <a:ext cx="2057400" cy="533400"/>
          </a:xfrm>
          <a:prstGeom prst="rect">
            <a:avLst/>
          </a:prstGeom>
          <a:noFill/>
          <a:ln>
            <a:noFill/>
          </a:ln>
        </p:spPr>
      </p:pic>
      <p:pic>
        <p:nvPicPr>
          <p:cNvPr id="581" name="Google Shape;581;p55"/>
          <p:cNvPicPr preferRelativeResize="0"/>
          <p:nvPr/>
        </p:nvPicPr>
        <p:blipFill rotWithShape="1">
          <a:blip r:embed="rId3">
            <a:alphaModFix/>
          </a:blip>
          <a:srcRect/>
          <a:stretch/>
        </p:blipFill>
        <p:spPr>
          <a:xfrm>
            <a:off x="6553200" y="4191000"/>
            <a:ext cx="2057400" cy="533400"/>
          </a:xfrm>
          <a:prstGeom prst="rect">
            <a:avLst/>
          </a:prstGeom>
          <a:noFill/>
          <a:ln>
            <a:noFill/>
          </a:ln>
        </p:spPr>
      </p:pic>
      <p:sp>
        <p:nvSpPr>
          <p:cNvPr id="582" name="Google Shape;582;p5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pPr marL="0" lvl="0" indent="0" algn="r" rtl="0">
                <a:lnSpc>
                  <a:spcPct val="100000"/>
                </a:lnSpc>
                <a:spcBef>
                  <a:spcPts val="0"/>
                </a:spcBef>
                <a:spcAft>
                  <a:spcPts val="0"/>
                </a:spcAft>
                <a:buSzPts val="1200"/>
                <a:buNone/>
              </a:pPr>
              <a:t>70</a:t>
            </a:fld>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586"/>
        <p:cNvGrpSpPr/>
        <p:nvPr/>
      </p:nvGrpSpPr>
      <p:grpSpPr>
        <a:xfrm>
          <a:off x="0" y="0"/>
          <a:ext cx="0" cy="0"/>
          <a:chOff x="0" y="0"/>
          <a:chExt cx="0" cy="0"/>
        </a:xfrm>
      </p:grpSpPr>
      <p:sp>
        <p:nvSpPr>
          <p:cNvPr id="587" name="Google Shape;587;p56"/>
          <p:cNvSpPr txBox="1">
            <a:spLocks noGrp="1"/>
          </p:cNvSpPr>
          <p:nvPr>
            <p:ph type="body" idx="1"/>
          </p:nvPr>
        </p:nvSpPr>
        <p:spPr>
          <a:xfrm>
            <a:off x="228600" y="122237"/>
            <a:ext cx="8686800" cy="6507162"/>
          </a:xfrm>
          <a:prstGeom prst="rect">
            <a:avLst/>
          </a:prstGeom>
          <a:noFill/>
          <a:ln>
            <a:noFill/>
          </a:ln>
        </p:spPr>
        <p:txBody>
          <a:bodyPr spcFirstLastPara="1" wrap="square" lIns="91425" tIns="45700" rIns="91425" bIns="45700" anchor="t" anchorCtr="0">
            <a:noAutofit/>
          </a:bodyPr>
          <a:lstStyle/>
          <a:p>
            <a:pPr marL="342900" marR="0" lvl="0" indent="-342900" algn="just" rtl="0">
              <a:lnSpc>
                <a:spcPct val="100000"/>
              </a:lnSpc>
              <a:spcBef>
                <a:spcPts val="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Choose the sum-of-squares error function, calculates the difference between </a:t>
            </a:r>
            <a:r>
              <a:rPr lang="en-US" sz="2400" b="0" i="1" u="none">
                <a:solidFill>
                  <a:schemeClr val="dk1"/>
                </a:solidFill>
                <a:latin typeface="Calibri"/>
                <a:ea typeface="Calibri"/>
                <a:cs typeface="Calibri"/>
                <a:sym typeface="Calibri"/>
              </a:rPr>
              <a:t>y</a:t>
            </a:r>
            <a:r>
              <a:rPr lang="en-US" sz="2400" b="0" i="1" u="none" baseline="-25000">
                <a:solidFill>
                  <a:schemeClr val="dk1"/>
                </a:solidFill>
                <a:latin typeface="Calibri"/>
                <a:ea typeface="Calibri"/>
                <a:cs typeface="Calibri"/>
                <a:sym typeface="Calibri"/>
              </a:rPr>
              <a:t>k</a:t>
            </a:r>
            <a:r>
              <a:rPr lang="en-US" sz="2400" b="0" i="1" u="none">
                <a:solidFill>
                  <a:schemeClr val="dk1"/>
                </a:solidFill>
                <a:latin typeface="Calibri"/>
                <a:ea typeface="Calibri"/>
                <a:cs typeface="Calibri"/>
                <a:sym typeface="Calibri"/>
              </a:rPr>
              <a:t> and t</a:t>
            </a:r>
            <a:r>
              <a:rPr lang="en-US" sz="2400" b="0" i="1" u="none" baseline="-25000">
                <a:solidFill>
                  <a:schemeClr val="dk1"/>
                </a:solidFill>
                <a:latin typeface="Calibri"/>
                <a:ea typeface="Calibri"/>
                <a:cs typeface="Calibri"/>
                <a:sym typeface="Calibri"/>
              </a:rPr>
              <a:t>k</a:t>
            </a:r>
            <a:r>
              <a:rPr lang="en-US" sz="2400" b="0" i="1" u="none">
                <a:solidFill>
                  <a:schemeClr val="dk1"/>
                </a:solidFill>
                <a:latin typeface="Calibri"/>
                <a:ea typeface="Calibri"/>
                <a:cs typeface="Calibri"/>
                <a:sym typeface="Calibri"/>
              </a:rPr>
              <a:t> for each node k, squares them, </a:t>
            </a:r>
            <a:r>
              <a:rPr lang="en-US" sz="2400" b="0" i="0" u="none">
                <a:solidFill>
                  <a:schemeClr val="dk1"/>
                </a:solidFill>
                <a:latin typeface="Calibri"/>
                <a:ea typeface="Calibri"/>
                <a:cs typeface="Calibri"/>
                <a:sym typeface="Calibri"/>
              </a:rPr>
              <a:t>and adds them together.</a:t>
            </a:r>
            <a:endParaRPr sz="2400" b="0" i="0" u="none">
              <a:solidFill>
                <a:schemeClr val="dk1"/>
              </a:solidFill>
              <a:latin typeface="Calibri"/>
              <a:ea typeface="Calibri"/>
              <a:cs typeface="Calibri"/>
              <a:sym typeface="Calibri"/>
            </a:endParaRPr>
          </a:p>
          <a:p>
            <a:pPr marL="342900" marR="0" lvl="0" indent="-190500" algn="just" rtl="0">
              <a:lnSpc>
                <a:spcPct val="100000"/>
              </a:lnSpc>
              <a:spcBef>
                <a:spcPts val="480"/>
              </a:spcBef>
              <a:spcAft>
                <a:spcPts val="0"/>
              </a:spcAft>
              <a:buClr>
                <a:schemeClr val="dk1"/>
              </a:buClr>
              <a:buSzPts val="2400"/>
              <a:buFont typeface="Arial"/>
              <a:buNone/>
            </a:pPr>
            <a:endParaRPr sz="2400" b="0" i="0" u="none">
              <a:solidFill>
                <a:schemeClr val="dk1"/>
              </a:solidFill>
              <a:latin typeface="Calibri"/>
              <a:ea typeface="Calibri"/>
              <a:cs typeface="Calibri"/>
              <a:sym typeface="Calibri"/>
            </a:endParaRPr>
          </a:p>
          <a:p>
            <a:pPr marL="342900" marR="0" lvl="0" indent="-190500" algn="just" rtl="0">
              <a:lnSpc>
                <a:spcPct val="100000"/>
              </a:lnSpc>
              <a:spcBef>
                <a:spcPts val="480"/>
              </a:spcBef>
              <a:spcAft>
                <a:spcPts val="0"/>
              </a:spcAft>
              <a:buClr>
                <a:schemeClr val="dk1"/>
              </a:buClr>
              <a:buSzPts val="2400"/>
              <a:buFont typeface="Arial"/>
              <a:buNone/>
            </a:pPr>
            <a:endParaRPr sz="2400" b="0" i="0" u="none">
              <a:solidFill>
                <a:schemeClr val="dk1"/>
              </a:solidFill>
              <a:latin typeface="Calibri"/>
              <a:ea typeface="Calibri"/>
              <a:cs typeface="Calibri"/>
              <a:sym typeface="Calibri"/>
            </a:endParaRPr>
          </a:p>
          <a:p>
            <a:pPr marL="342900" marR="0" lvl="0" indent="-190500" algn="just" rtl="0">
              <a:lnSpc>
                <a:spcPct val="100000"/>
              </a:lnSpc>
              <a:spcBef>
                <a:spcPts val="480"/>
              </a:spcBef>
              <a:spcAft>
                <a:spcPts val="0"/>
              </a:spcAft>
              <a:buClr>
                <a:schemeClr val="dk1"/>
              </a:buClr>
              <a:buSzPts val="2400"/>
              <a:buFont typeface="Arial"/>
              <a:buNone/>
            </a:pPr>
            <a:endParaRPr sz="2400" b="0" i="0" u="none">
              <a:solidFill>
                <a:schemeClr val="dk1"/>
              </a:solidFill>
              <a:latin typeface="Calibri"/>
              <a:ea typeface="Calibri"/>
              <a:cs typeface="Calibri"/>
              <a:sym typeface="Calibri"/>
            </a:endParaRPr>
          </a:p>
          <a:p>
            <a:pPr marL="342900" marR="0" lvl="0" indent="-190500" algn="just" rtl="0">
              <a:lnSpc>
                <a:spcPct val="100000"/>
              </a:lnSpc>
              <a:spcBef>
                <a:spcPts val="480"/>
              </a:spcBef>
              <a:spcAft>
                <a:spcPts val="0"/>
              </a:spcAft>
              <a:buClr>
                <a:schemeClr val="dk1"/>
              </a:buClr>
              <a:buSzPts val="2400"/>
              <a:buFont typeface="Arial"/>
              <a:buNone/>
            </a:pPr>
            <a:endParaRPr sz="2400" b="0" i="0" u="none">
              <a:solidFill>
                <a:schemeClr val="dk1"/>
              </a:solidFill>
              <a:latin typeface="Calibri"/>
              <a:ea typeface="Calibri"/>
              <a:cs typeface="Calibri"/>
              <a:sym typeface="Calibri"/>
            </a:endParaRPr>
          </a:p>
          <a:p>
            <a:pPr marL="342900" marR="0" lvl="0" indent="-342900" algn="l" rtl="0">
              <a:lnSpc>
                <a:spcPct val="100000"/>
              </a:lnSpc>
              <a:spcBef>
                <a:spcPts val="48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The second line adds in the input from the hidden layer neurons and the second-layer weights to decide on the activations of the output neurons. </a:t>
            </a:r>
            <a:endParaRPr sz="2400" b="0" i="0" u="none">
              <a:solidFill>
                <a:schemeClr val="dk1"/>
              </a:solidFill>
              <a:latin typeface="Calibri"/>
              <a:ea typeface="Calibri"/>
              <a:cs typeface="Calibri"/>
              <a:sym typeface="Calibri"/>
            </a:endParaRPr>
          </a:p>
          <a:p>
            <a:pPr marL="342900" marR="0" lvl="0" indent="-342900" algn="l" rtl="0">
              <a:lnSpc>
                <a:spcPct val="100000"/>
              </a:lnSpc>
              <a:spcBef>
                <a:spcPts val="48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For now we’re going to think about the Perceptron and index the input nodes by </a:t>
            </a:r>
            <a:r>
              <a:rPr lang="en-US" sz="2400" b="0" i="1" u="none">
                <a:solidFill>
                  <a:schemeClr val="dk1"/>
                </a:solidFill>
                <a:latin typeface="Calibri"/>
                <a:ea typeface="Calibri"/>
                <a:cs typeface="Calibri"/>
                <a:sym typeface="Calibri"/>
              </a:rPr>
              <a:t>i and the output nodes by k, so Equation </a:t>
            </a:r>
            <a:r>
              <a:rPr lang="en-US" sz="2400" b="0" i="0" u="none">
                <a:solidFill>
                  <a:schemeClr val="dk1"/>
                </a:solidFill>
                <a:latin typeface="Calibri"/>
                <a:ea typeface="Calibri"/>
                <a:cs typeface="Calibri"/>
                <a:sym typeface="Calibri"/>
              </a:rPr>
              <a:t>(4.21) will be replaced by:</a:t>
            </a:r>
            <a:endParaRPr sz="2400" b="0" i="0" u="none">
              <a:solidFill>
                <a:schemeClr val="dk1"/>
              </a:solidFill>
              <a:latin typeface="Calibri"/>
              <a:ea typeface="Calibri"/>
              <a:cs typeface="Calibri"/>
              <a:sym typeface="Calibri"/>
            </a:endParaRPr>
          </a:p>
          <a:p>
            <a:pPr marL="342900" marR="0" lvl="0" indent="-190500" algn="l" rtl="0">
              <a:lnSpc>
                <a:spcPct val="100000"/>
              </a:lnSpc>
              <a:spcBef>
                <a:spcPts val="480"/>
              </a:spcBef>
              <a:spcAft>
                <a:spcPts val="0"/>
              </a:spcAft>
              <a:buClr>
                <a:schemeClr val="dk1"/>
              </a:buClr>
              <a:buSzPts val="2400"/>
              <a:buFont typeface="Arial"/>
              <a:buNone/>
            </a:pPr>
            <a:endParaRPr sz="2400" b="0" i="0" u="none">
              <a:solidFill>
                <a:schemeClr val="dk1"/>
              </a:solidFill>
              <a:latin typeface="Calibri"/>
              <a:ea typeface="Calibri"/>
              <a:cs typeface="Calibri"/>
              <a:sym typeface="Calibri"/>
            </a:endParaRPr>
          </a:p>
        </p:txBody>
      </p:sp>
      <p:pic>
        <p:nvPicPr>
          <p:cNvPr id="588" name="Google Shape;588;p56"/>
          <p:cNvPicPr preferRelativeResize="0"/>
          <p:nvPr/>
        </p:nvPicPr>
        <p:blipFill rotWithShape="1">
          <a:blip r:embed="rId3">
            <a:alphaModFix/>
          </a:blip>
          <a:srcRect/>
          <a:stretch/>
        </p:blipFill>
        <p:spPr>
          <a:xfrm>
            <a:off x="2057400" y="1447800"/>
            <a:ext cx="5410200" cy="1752600"/>
          </a:xfrm>
          <a:prstGeom prst="rect">
            <a:avLst/>
          </a:prstGeom>
          <a:noFill/>
          <a:ln>
            <a:noFill/>
          </a:ln>
        </p:spPr>
      </p:pic>
      <p:pic>
        <p:nvPicPr>
          <p:cNvPr id="589" name="Google Shape;589;p56"/>
          <p:cNvPicPr preferRelativeResize="0"/>
          <p:nvPr/>
        </p:nvPicPr>
        <p:blipFill rotWithShape="1">
          <a:blip r:embed="rId4">
            <a:alphaModFix/>
          </a:blip>
          <a:srcRect/>
          <a:stretch/>
        </p:blipFill>
        <p:spPr>
          <a:xfrm>
            <a:off x="2895600" y="5257800"/>
            <a:ext cx="4800600" cy="1219200"/>
          </a:xfrm>
          <a:prstGeom prst="rect">
            <a:avLst/>
          </a:prstGeom>
          <a:noFill/>
          <a:ln>
            <a:noFill/>
          </a:ln>
        </p:spPr>
      </p:pic>
      <p:sp>
        <p:nvSpPr>
          <p:cNvPr id="590" name="Google Shape;590;p5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pPr marL="0" lvl="0" indent="0" algn="r" rtl="0">
                <a:lnSpc>
                  <a:spcPct val="100000"/>
                </a:lnSpc>
                <a:spcBef>
                  <a:spcPts val="0"/>
                </a:spcBef>
                <a:spcAft>
                  <a:spcPts val="0"/>
                </a:spcAft>
                <a:buSzPts val="1200"/>
                <a:buNone/>
              </a:pPr>
              <a:t>71</a:t>
            </a:fld>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594"/>
        <p:cNvGrpSpPr/>
        <p:nvPr/>
      </p:nvGrpSpPr>
      <p:grpSpPr>
        <a:xfrm>
          <a:off x="0" y="0"/>
          <a:ext cx="0" cy="0"/>
          <a:chOff x="0" y="0"/>
          <a:chExt cx="0" cy="0"/>
        </a:xfrm>
      </p:grpSpPr>
      <p:sp>
        <p:nvSpPr>
          <p:cNvPr id="595" name="Google Shape;595;p57"/>
          <p:cNvSpPr txBox="1">
            <a:spLocks noGrp="1"/>
          </p:cNvSpPr>
          <p:nvPr>
            <p:ph type="body" idx="1"/>
          </p:nvPr>
        </p:nvSpPr>
        <p:spPr>
          <a:xfrm>
            <a:off x="228600" y="228600"/>
            <a:ext cx="8686800" cy="6400800"/>
          </a:xfrm>
          <a:prstGeom prst="rect">
            <a:avLst/>
          </a:prstGeom>
          <a:noFill/>
          <a:ln>
            <a:noFill/>
          </a:ln>
        </p:spPr>
        <p:txBody>
          <a:bodyPr spcFirstLastPara="1" wrap="square" lIns="91425" tIns="45700" rIns="91425" bIns="45700" anchor="t" anchorCtr="0">
            <a:noAutofit/>
          </a:bodyPr>
          <a:lstStyle/>
          <a:p>
            <a:pPr marL="342900" marR="0" lvl="0" indent="-342900" algn="just" rtl="0">
              <a:lnSpc>
                <a:spcPct val="100000"/>
              </a:lnSpc>
              <a:spcBef>
                <a:spcPts val="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we can’t differentiate the threshold function, which is what the Perceptron used for </a:t>
            </a:r>
            <a:r>
              <a:rPr lang="en-US" sz="2400" b="0" i="1" u="none">
                <a:solidFill>
                  <a:schemeClr val="dk1"/>
                </a:solidFill>
                <a:latin typeface="Calibri"/>
                <a:ea typeface="Calibri"/>
                <a:cs typeface="Calibri"/>
                <a:sym typeface="Calibri"/>
              </a:rPr>
              <a:t>g(·), because it has a discontinuity (sudden jump) at the threshold value. M</a:t>
            </a:r>
            <a:r>
              <a:rPr lang="en-US" sz="2400" b="0" i="0" u="none">
                <a:solidFill>
                  <a:schemeClr val="dk1"/>
                </a:solidFill>
                <a:latin typeface="Calibri"/>
                <a:ea typeface="Calibri"/>
                <a:cs typeface="Calibri"/>
                <a:sym typeface="Calibri"/>
              </a:rPr>
              <a:t>iss it out completely for the moment. </a:t>
            </a:r>
            <a:endParaRPr sz="2400" b="0" i="0" u="none">
              <a:solidFill>
                <a:schemeClr val="dk1"/>
              </a:solidFill>
              <a:latin typeface="Calibri"/>
              <a:ea typeface="Calibri"/>
              <a:cs typeface="Calibri"/>
              <a:sym typeface="Calibri"/>
            </a:endParaRPr>
          </a:p>
          <a:p>
            <a:pPr marL="342900" marR="0" lvl="0" indent="-342900" algn="just" rtl="0">
              <a:lnSpc>
                <a:spcPct val="100000"/>
              </a:lnSpc>
              <a:spcBef>
                <a:spcPts val="48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Also, for the Perceptron there are no hidden neurons, and so the activation of an output neuron is just</a:t>
            </a:r>
            <a:endParaRPr sz="2400" b="0" i="0" u="none">
              <a:solidFill>
                <a:schemeClr val="dk1"/>
              </a:solidFill>
              <a:latin typeface="Calibri"/>
              <a:ea typeface="Calibri"/>
              <a:cs typeface="Calibri"/>
              <a:sym typeface="Calibri"/>
            </a:endParaRPr>
          </a:p>
          <a:p>
            <a:pPr marL="342900" marR="0" lvl="0" indent="-190500" algn="just" rtl="0">
              <a:lnSpc>
                <a:spcPct val="100000"/>
              </a:lnSpc>
              <a:spcBef>
                <a:spcPts val="480"/>
              </a:spcBef>
              <a:spcAft>
                <a:spcPts val="0"/>
              </a:spcAft>
              <a:buClr>
                <a:schemeClr val="dk1"/>
              </a:buClr>
              <a:buSzPts val="2400"/>
              <a:buFont typeface="Arial"/>
              <a:buNone/>
            </a:pPr>
            <a:endParaRPr sz="2400" b="0" i="0" u="none">
              <a:solidFill>
                <a:schemeClr val="dk1"/>
              </a:solidFill>
              <a:latin typeface="Calibri"/>
              <a:ea typeface="Calibri"/>
              <a:cs typeface="Calibri"/>
              <a:sym typeface="Calibri"/>
            </a:endParaRPr>
          </a:p>
          <a:p>
            <a:pPr marL="342900" marR="0" lvl="0" indent="-342900" algn="just" rtl="0">
              <a:lnSpc>
                <a:spcPct val="100000"/>
              </a:lnSpc>
              <a:spcBef>
                <a:spcPts val="48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where </a:t>
            </a:r>
            <a:r>
              <a:rPr lang="en-US" sz="2400" b="0" i="1" u="none">
                <a:solidFill>
                  <a:schemeClr val="dk1"/>
                </a:solidFill>
                <a:latin typeface="Calibri"/>
                <a:ea typeface="Calibri"/>
                <a:cs typeface="Calibri"/>
                <a:sym typeface="Calibri"/>
              </a:rPr>
              <a:t>x</a:t>
            </a:r>
            <a:r>
              <a:rPr lang="en-US" sz="2400" b="0" i="1" u="none" baseline="-25000">
                <a:solidFill>
                  <a:schemeClr val="dk1"/>
                </a:solidFill>
                <a:latin typeface="Calibri"/>
                <a:ea typeface="Calibri"/>
                <a:cs typeface="Calibri"/>
                <a:sym typeface="Calibri"/>
              </a:rPr>
              <a:t>i</a:t>
            </a:r>
            <a:r>
              <a:rPr lang="en-US" sz="2400" b="0" i="1" u="none">
                <a:solidFill>
                  <a:schemeClr val="dk1"/>
                </a:solidFill>
                <a:latin typeface="Calibri"/>
                <a:ea typeface="Calibri"/>
                <a:cs typeface="Calibri"/>
                <a:sym typeface="Calibri"/>
              </a:rPr>
              <a:t> is the </a:t>
            </a:r>
            <a:r>
              <a:rPr lang="en-US" sz="2400" b="0" i="0" u="none">
                <a:solidFill>
                  <a:schemeClr val="dk1"/>
                </a:solidFill>
                <a:latin typeface="Calibri"/>
                <a:ea typeface="Calibri"/>
                <a:cs typeface="Calibri"/>
                <a:sym typeface="Calibri"/>
              </a:rPr>
              <a:t>value of an input node, and the sum runs over the number of input nodes, including the bias node.</a:t>
            </a:r>
            <a:endParaRPr sz="2400" b="0" i="0" u="none">
              <a:solidFill>
                <a:schemeClr val="dk1"/>
              </a:solidFill>
              <a:latin typeface="Calibri"/>
              <a:ea typeface="Calibri"/>
              <a:cs typeface="Calibri"/>
              <a:sym typeface="Calibri"/>
            </a:endParaRPr>
          </a:p>
          <a:p>
            <a:pPr marL="342900" marR="0" lvl="0" indent="-342900" algn="l" rtl="0">
              <a:lnSpc>
                <a:spcPct val="100000"/>
              </a:lnSpc>
              <a:spcBef>
                <a:spcPts val="48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Use a gradient descent algorithm that adjusts each weight </a:t>
            </a:r>
            <a:r>
              <a:rPr lang="en-US" sz="2400" b="0" i="1" u="none">
                <a:solidFill>
                  <a:schemeClr val="dk1"/>
                </a:solidFill>
                <a:latin typeface="Calibri"/>
                <a:ea typeface="Calibri"/>
                <a:cs typeface="Calibri"/>
                <a:sym typeface="Calibri"/>
              </a:rPr>
              <a:t>w</a:t>
            </a:r>
            <a:r>
              <a:rPr lang="en-US" sz="2400" b="0" i="1" u="none" baseline="-25000">
                <a:solidFill>
                  <a:schemeClr val="dk1"/>
                </a:solidFill>
                <a:latin typeface="Calibri"/>
                <a:ea typeface="Calibri"/>
                <a:cs typeface="Calibri"/>
                <a:sym typeface="Calibri"/>
              </a:rPr>
              <a:t>l k</a:t>
            </a:r>
            <a:r>
              <a:rPr lang="en-US" sz="2400" b="0" i="1" u="none">
                <a:solidFill>
                  <a:schemeClr val="dk1"/>
                </a:solidFill>
                <a:latin typeface="Calibri"/>
                <a:ea typeface="Calibri"/>
                <a:cs typeface="Calibri"/>
                <a:sym typeface="Calibri"/>
              </a:rPr>
              <a:t> for fixed  </a:t>
            </a:r>
            <a:r>
              <a:rPr lang="en-US" sz="2400" b="0" i="0" u="none">
                <a:solidFill>
                  <a:schemeClr val="dk1"/>
                </a:solidFill>
                <a:latin typeface="Calibri"/>
                <a:ea typeface="Calibri"/>
                <a:cs typeface="Calibri"/>
                <a:sym typeface="Calibri"/>
              </a:rPr>
              <a:t>values of </a:t>
            </a:r>
            <a:r>
              <a:rPr lang="en-US" sz="2400" b="0" i="1" u="none">
                <a:solidFill>
                  <a:schemeClr val="dk1"/>
                </a:solidFill>
                <a:latin typeface="Calibri"/>
                <a:ea typeface="Calibri"/>
                <a:cs typeface="Calibri"/>
                <a:sym typeface="Calibri"/>
              </a:rPr>
              <a:t> and , in the direction of the negative gradient of </a:t>
            </a:r>
            <a:r>
              <a:rPr lang="en-US" sz="2400" b="0" i="0" u="none">
                <a:solidFill>
                  <a:schemeClr val="dk1"/>
                </a:solidFill>
                <a:latin typeface="Calibri"/>
                <a:ea typeface="Calibri"/>
                <a:cs typeface="Calibri"/>
                <a:sym typeface="Calibri"/>
              </a:rPr>
              <a:t>E(w). </a:t>
            </a:r>
            <a:endParaRPr sz="2400" b="0" i="0" u="none">
              <a:solidFill>
                <a:schemeClr val="dk1"/>
              </a:solidFill>
              <a:latin typeface="Calibri"/>
              <a:ea typeface="Calibri"/>
              <a:cs typeface="Calibri"/>
              <a:sym typeface="Calibri"/>
            </a:endParaRPr>
          </a:p>
          <a:p>
            <a:pPr marL="342900" marR="0" lvl="0" indent="-342900" algn="l" rtl="0">
              <a:lnSpc>
                <a:spcPct val="100000"/>
              </a:lnSpc>
              <a:spcBef>
                <a:spcPts val="48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the notation        </a:t>
            </a:r>
            <a:r>
              <a:rPr lang="en-US" sz="2400" b="0" i="1" u="none">
                <a:solidFill>
                  <a:schemeClr val="dk1"/>
                </a:solidFill>
                <a:latin typeface="Calibri"/>
                <a:ea typeface="Calibri"/>
                <a:cs typeface="Calibri"/>
                <a:sym typeface="Calibri"/>
              </a:rPr>
              <a:t>means the partial derivative, and is used because there are lots of different functions </a:t>
            </a:r>
            <a:r>
              <a:rPr lang="en-US" sz="2400" b="0" i="0" u="none">
                <a:solidFill>
                  <a:schemeClr val="dk1"/>
                </a:solidFill>
                <a:latin typeface="Calibri"/>
                <a:ea typeface="Calibri"/>
                <a:cs typeface="Calibri"/>
                <a:sym typeface="Calibri"/>
              </a:rPr>
              <a:t>that we can differentiate </a:t>
            </a:r>
            <a:r>
              <a:rPr lang="en-US" sz="2400" b="0" i="1" u="none">
                <a:solidFill>
                  <a:schemeClr val="dk1"/>
                </a:solidFill>
                <a:latin typeface="Calibri"/>
                <a:ea typeface="Calibri"/>
                <a:cs typeface="Calibri"/>
                <a:sym typeface="Calibri"/>
              </a:rPr>
              <a:t>E with respect to: all of the different weights.</a:t>
            </a:r>
            <a:endParaRPr sz="2400" b="0" i="1" u="none">
              <a:solidFill>
                <a:schemeClr val="dk1"/>
              </a:solidFill>
              <a:latin typeface="Calibri"/>
              <a:ea typeface="Calibri"/>
              <a:cs typeface="Calibri"/>
              <a:sym typeface="Calibri"/>
            </a:endParaRPr>
          </a:p>
        </p:txBody>
      </p:sp>
      <p:pic>
        <p:nvPicPr>
          <p:cNvPr id="596" name="Google Shape;596;p57"/>
          <p:cNvPicPr preferRelativeResize="0"/>
          <p:nvPr/>
        </p:nvPicPr>
        <p:blipFill rotWithShape="1">
          <a:blip r:embed="rId3">
            <a:alphaModFix/>
          </a:blip>
          <a:srcRect/>
          <a:stretch/>
        </p:blipFill>
        <p:spPr>
          <a:xfrm>
            <a:off x="5486400" y="2286000"/>
            <a:ext cx="1828800" cy="533400"/>
          </a:xfrm>
          <a:prstGeom prst="rect">
            <a:avLst/>
          </a:prstGeom>
          <a:noFill/>
          <a:ln>
            <a:noFill/>
          </a:ln>
        </p:spPr>
      </p:pic>
      <p:pic>
        <p:nvPicPr>
          <p:cNvPr id="597" name="Google Shape;597;p57"/>
          <p:cNvPicPr preferRelativeResize="0"/>
          <p:nvPr/>
        </p:nvPicPr>
        <p:blipFill rotWithShape="1">
          <a:blip r:embed="rId4">
            <a:alphaModFix/>
          </a:blip>
          <a:srcRect/>
          <a:stretch/>
        </p:blipFill>
        <p:spPr>
          <a:xfrm>
            <a:off x="2286000" y="4953000"/>
            <a:ext cx="304800" cy="473075"/>
          </a:xfrm>
          <a:prstGeom prst="rect">
            <a:avLst/>
          </a:prstGeom>
          <a:noFill/>
          <a:ln>
            <a:noFill/>
          </a:ln>
        </p:spPr>
      </p:pic>
      <p:sp>
        <p:nvSpPr>
          <p:cNvPr id="598" name="Google Shape;598;p5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pPr marL="0" lvl="0" indent="0" algn="r" rtl="0">
                <a:lnSpc>
                  <a:spcPct val="100000"/>
                </a:lnSpc>
                <a:spcBef>
                  <a:spcPts val="0"/>
                </a:spcBef>
                <a:spcAft>
                  <a:spcPts val="0"/>
                </a:spcAft>
                <a:buSzPts val="1200"/>
                <a:buNone/>
              </a:pPr>
              <a:t>72</a:t>
            </a:fld>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602"/>
        <p:cNvGrpSpPr/>
        <p:nvPr/>
      </p:nvGrpSpPr>
      <p:grpSpPr>
        <a:xfrm>
          <a:off x="0" y="0"/>
          <a:ext cx="0" cy="0"/>
          <a:chOff x="0" y="0"/>
          <a:chExt cx="0" cy="0"/>
        </a:xfrm>
      </p:grpSpPr>
      <p:sp>
        <p:nvSpPr>
          <p:cNvPr id="603" name="Google Shape;603;p58"/>
          <p:cNvSpPr txBox="1">
            <a:spLocks noGrp="1"/>
          </p:cNvSpPr>
          <p:nvPr>
            <p:ph type="body" idx="1"/>
          </p:nvPr>
        </p:nvSpPr>
        <p:spPr>
          <a:xfrm>
            <a:off x="228600" y="228600"/>
            <a:ext cx="8686800" cy="6400800"/>
          </a:xfrm>
          <a:prstGeom prst="rect">
            <a:avLst/>
          </a:prstGeom>
          <a:noFill/>
          <a:ln>
            <a:noFill/>
          </a:ln>
        </p:spPr>
        <p:txBody>
          <a:bodyPr spcFirstLastPara="1" wrap="square" lIns="91425" tIns="45700" rIns="91425" bIns="45700" anchor="t" anchorCtr="0">
            <a:noAutofit/>
          </a:bodyPr>
          <a:lstStyle/>
          <a:p>
            <a:pPr marL="342900" marR="0" lvl="0" indent="-190500" algn="l" rtl="0">
              <a:lnSpc>
                <a:spcPct val="100000"/>
              </a:lnSpc>
              <a:spcBef>
                <a:spcPts val="0"/>
              </a:spcBef>
              <a:spcAft>
                <a:spcPts val="0"/>
              </a:spcAft>
              <a:buClr>
                <a:schemeClr val="dk1"/>
              </a:buClr>
              <a:buSzPts val="2400"/>
              <a:buFont typeface="Arial"/>
              <a:buNone/>
            </a:pPr>
            <a:endParaRPr sz="2400" b="0" i="0" u="none">
              <a:solidFill>
                <a:schemeClr val="dk1"/>
              </a:solidFill>
              <a:latin typeface="Calibri"/>
              <a:ea typeface="Calibri"/>
              <a:cs typeface="Calibri"/>
              <a:sym typeface="Calibri"/>
            </a:endParaRPr>
          </a:p>
          <a:p>
            <a:pPr marL="342900" marR="0" lvl="0" indent="-190500" algn="l" rtl="0">
              <a:lnSpc>
                <a:spcPct val="100000"/>
              </a:lnSpc>
              <a:spcBef>
                <a:spcPts val="480"/>
              </a:spcBef>
              <a:spcAft>
                <a:spcPts val="0"/>
              </a:spcAft>
              <a:buClr>
                <a:schemeClr val="dk1"/>
              </a:buClr>
              <a:buSzPts val="2400"/>
              <a:buFont typeface="Arial"/>
              <a:buNone/>
            </a:pPr>
            <a:endParaRPr sz="2400" b="0" i="0" u="none">
              <a:solidFill>
                <a:schemeClr val="dk1"/>
              </a:solidFill>
              <a:latin typeface="Calibri"/>
              <a:ea typeface="Calibri"/>
              <a:cs typeface="Calibri"/>
              <a:sym typeface="Calibri"/>
            </a:endParaRPr>
          </a:p>
          <a:p>
            <a:pPr marL="342900" marR="0" lvl="0" indent="-190500" algn="l" rtl="0">
              <a:lnSpc>
                <a:spcPct val="100000"/>
              </a:lnSpc>
              <a:spcBef>
                <a:spcPts val="480"/>
              </a:spcBef>
              <a:spcAft>
                <a:spcPts val="0"/>
              </a:spcAft>
              <a:buClr>
                <a:schemeClr val="dk1"/>
              </a:buClr>
              <a:buSzPts val="2400"/>
              <a:buFont typeface="Arial"/>
              <a:buNone/>
            </a:pPr>
            <a:endParaRPr sz="2400" b="0" i="0" u="none">
              <a:solidFill>
                <a:schemeClr val="dk1"/>
              </a:solidFill>
              <a:latin typeface="Calibri"/>
              <a:ea typeface="Calibri"/>
              <a:cs typeface="Calibri"/>
              <a:sym typeface="Calibri"/>
            </a:endParaRPr>
          </a:p>
          <a:p>
            <a:pPr marL="342900" marR="0" lvl="0" indent="-190500" algn="l" rtl="0">
              <a:lnSpc>
                <a:spcPct val="100000"/>
              </a:lnSpc>
              <a:spcBef>
                <a:spcPts val="480"/>
              </a:spcBef>
              <a:spcAft>
                <a:spcPts val="0"/>
              </a:spcAft>
              <a:buClr>
                <a:schemeClr val="dk1"/>
              </a:buClr>
              <a:buSzPts val="2400"/>
              <a:buFont typeface="Arial"/>
              <a:buNone/>
            </a:pPr>
            <a:endParaRPr sz="2400" b="0" i="0" u="none">
              <a:solidFill>
                <a:schemeClr val="dk1"/>
              </a:solidFill>
              <a:latin typeface="Calibri"/>
              <a:ea typeface="Calibri"/>
              <a:cs typeface="Calibri"/>
              <a:sym typeface="Calibri"/>
            </a:endParaRPr>
          </a:p>
          <a:p>
            <a:pPr marL="342900" marR="0" lvl="0" indent="-342900" algn="l" rtl="0">
              <a:lnSpc>
                <a:spcPct val="100000"/>
              </a:lnSpc>
              <a:spcBef>
                <a:spcPts val="48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Now </a:t>
            </a:r>
            <a:r>
              <a:rPr lang="en-US" sz="2400" b="0" i="1" u="none">
                <a:solidFill>
                  <a:schemeClr val="dk1"/>
                </a:solidFill>
                <a:latin typeface="Calibri"/>
                <a:ea typeface="Calibri"/>
                <a:cs typeface="Calibri"/>
                <a:sym typeface="Calibri"/>
              </a:rPr>
              <a:t>t</a:t>
            </a:r>
            <a:r>
              <a:rPr lang="en-US" sz="2400" b="0" i="1" u="none" baseline="-25000">
                <a:solidFill>
                  <a:schemeClr val="dk1"/>
                </a:solidFill>
                <a:latin typeface="Calibri"/>
                <a:ea typeface="Calibri"/>
                <a:cs typeface="Calibri"/>
                <a:sym typeface="Calibri"/>
              </a:rPr>
              <a:t>k</a:t>
            </a:r>
            <a:r>
              <a:rPr lang="en-US" sz="2400" b="0" i="1" u="none">
                <a:solidFill>
                  <a:schemeClr val="dk1"/>
                </a:solidFill>
                <a:latin typeface="Calibri"/>
                <a:ea typeface="Calibri"/>
                <a:cs typeface="Calibri"/>
                <a:sym typeface="Calibri"/>
              </a:rPr>
              <a:t> is not a function of any of the weights, since it is a value given to the algorithm, </a:t>
            </a:r>
            <a:r>
              <a:rPr lang="en-US" sz="2400" b="0" i="0" u="none">
                <a:solidFill>
                  <a:schemeClr val="dk1"/>
                </a:solidFill>
                <a:latin typeface="Calibri"/>
                <a:ea typeface="Calibri"/>
                <a:cs typeface="Calibri"/>
                <a:sym typeface="Calibri"/>
              </a:rPr>
              <a:t>so</a:t>
            </a:r>
            <a:endParaRPr sz="2400" b="0" i="0" u="none">
              <a:solidFill>
                <a:schemeClr val="dk1"/>
              </a:solidFill>
              <a:latin typeface="Calibri"/>
              <a:ea typeface="Calibri"/>
              <a:cs typeface="Calibri"/>
              <a:sym typeface="Calibri"/>
            </a:endParaRPr>
          </a:p>
          <a:p>
            <a:pPr marL="342900" marR="0" lvl="0" indent="-190500" algn="l" rtl="0">
              <a:lnSpc>
                <a:spcPct val="100000"/>
              </a:lnSpc>
              <a:spcBef>
                <a:spcPts val="480"/>
              </a:spcBef>
              <a:spcAft>
                <a:spcPts val="0"/>
              </a:spcAft>
              <a:buClr>
                <a:schemeClr val="dk1"/>
              </a:buClr>
              <a:buSzPts val="2400"/>
              <a:buFont typeface="Arial"/>
              <a:buNone/>
            </a:pPr>
            <a:endParaRPr sz="2400" b="0" i="0" u="none">
              <a:solidFill>
                <a:schemeClr val="dk1"/>
              </a:solidFill>
              <a:latin typeface="Calibri"/>
              <a:ea typeface="Calibri"/>
              <a:cs typeface="Calibri"/>
              <a:sym typeface="Calibri"/>
            </a:endParaRPr>
          </a:p>
          <a:p>
            <a:pPr marL="342900" marR="0" lvl="0" indent="-342900" algn="l" rtl="0">
              <a:lnSpc>
                <a:spcPct val="100000"/>
              </a:lnSpc>
              <a:spcBef>
                <a:spcPts val="48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for all values of </a:t>
            </a:r>
            <a:r>
              <a:rPr lang="en-US" sz="2400" b="0" i="1" u="none">
                <a:solidFill>
                  <a:schemeClr val="dk1"/>
                </a:solidFill>
                <a:latin typeface="Calibri"/>
                <a:ea typeface="Calibri"/>
                <a:cs typeface="Calibri"/>
                <a:sym typeface="Calibri"/>
              </a:rPr>
              <a:t>k, </a:t>
            </a:r>
            <a:r>
              <a:rPr lang="en-US" sz="2000" b="0" i="1" u="none">
                <a:solidFill>
                  <a:schemeClr val="dk1"/>
                </a:solidFill>
                <a:latin typeface="Calibri"/>
                <a:ea typeface="Calibri"/>
                <a:cs typeface="Calibri"/>
                <a:sym typeface="Calibri"/>
              </a:rPr>
              <a:t>l, K</a:t>
            </a:r>
            <a:r>
              <a:rPr lang="en-US" sz="2400" b="0" i="1" u="none">
                <a:solidFill>
                  <a:schemeClr val="dk1"/>
                </a:solidFill>
                <a:latin typeface="Calibri"/>
                <a:ea typeface="Calibri"/>
                <a:cs typeface="Calibri"/>
                <a:sym typeface="Calibri"/>
              </a:rPr>
              <a:t>  , and the only part of </a:t>
            </a:r>
            <a:endParaRPr sz="2400" b="0" i="1" u="none">
              <a:solidFill>
                <a:schemeClr val="dk1"/>
              </a:solidFill>
              <a:latin typeface="Calibri"/>
              <a:ea typeface="Calibri"/>
              <a:cs typeface="Calibri"/>
              <a:sym typeface="Calibri"/>
            </a:endParaRPr>
          </a:p>
          <a:p>
            <a:pPr marL="342900" marR="0" lvl="0" indent="-342900" algn="l" rtl="0">
              <a:lnSpc>
                <a:spcPct val="100000"/>
              </a:lnSpc>
              <a:spcBef>
                <a:spcPts val="480"/>
              </a:spcBef>
              <a:spcAft>
                <a:spcPts val="0"/>
              </a:spcAft>
              <a:buClr>
                <a:schemeClr val="dk1"/>
              </a:buClr>
              <a:buSzPts val="2400"/>
              <a:buFont typeface="Arial"/>
              <a:buNone/>
            </a:pPr>
            <a:r>
              <a:rPr lang="en-US" sz="2400" b="0" i="0" u="none">
                <a:solidFill>
                  <a:schemeClr val="dk1"/>
                </a:solidFill>
                <a:latin typeface="Calibri"/>
                <a:ea typeface="Calibri"/>
                <a:cs typeface="Calibri"/>
                <a:sym typeface="Calibri"/>
              </a:rPr>
              <a:t>      that is a function of </a:t>
            </a:r>
            <a:r>
              <a:rPr lang="en-US" sz="2400" b="0" i="1" u="none">
                <a:solidFill>
                  <a:schemeClr val="dk1"/>
                </a:solidFill>
                <a:latin typeface="Calibri"/>
                <a:ea typeface="Calibri"/>
                <a:cs typeface="Calibri"/>
                <a:sym typeface="Calibri"/>
              </a:rPr>
              <a:t>w</a:t>
            </a:r>
            <a:r>
              <a:rPr lang="en-US" sz="2400" b="0" i="1" u="none" baseline="-25000">
                <a:solidFill>
                  <a:schemeClr val="dk1"/>
                </a:solidFill>
                <a:latin typeface="Calibri"/>
                <a:ea typeface="Calibri"/>
                <a:cs typeface="Calibri"/>
                <a:sym typeface="Calibri"/>
              </a:rPr>
              <a:t>l k</a:t>
            </a:r>
            <a:r>
              <a:rPr lang="en-US" sz="2400" b="0" i="1" u="none">
                <a:solidFill>
                  <a:schemeClr val="dk1"/>
                </a:solidFill>
                <a:latin typeface="Calibri"/>
                <a:ea typeface="Calibri"/>
                <a:cs typeface="Calibri"/>
                <a:sym typeface="Calibri"/>
              </a:rPr>
              <a:t> is when i = l, that is w</a:t>
            </a:r>
            <a:r>
              <a:rPr lang="en-US" sz="2400" b="0" i="1" u="none" baseline="-25000">
                <a:solidFill>
                  <a:schemeClr val="dk1"/>
                </a:solidFill>
                <a:latin typeface="Calibri"/>
                <a:ea typeface="Calibri"/>
                <a:cs typeface="Calibri"/>
                <a:sym typeface="Calibri"/>
              </a:rPr>
              <a:t>l k</a:t>
            </a:r>
            <a:r>
              <a:rPr lang="en-US" sz="2400" b="0" i="1" u="none">
                <a:solidFill>
                  <a:schemeClr val="dk1"/>
                </a:solidFill>
                <a:latin typeface="Calibri"/>
                <a:ea typeface="Calibri"/>
                <a:cs typeface="Calibri"/>
                <a:sym typeface="Calibri"/>
              </a:rPr>
              <a:t> itself, which has derivative 1</a:t>
            </a:r>
            <a:endParaRPr sz="2400" b="0" i="1" u="none">
              <a:solidFill>
                <a:schemeClr val="dk1"/>
              </a:solidFill>
              <a:latin typeface="Calibri"/>
              <a:ea typeface="Calibri"/>
              <a:cs typeface="Calibri"/>
              <a:sym typeface="Calibri"/>
            </a:endParaRPr>
          </a:p>
          <a:p>
            <a:pPr marL="342900" marR="0" lvl="0" indent="-342900" algn="l" rtl="0">
              <a:lnSpc>
                <a:spcPct val="100000"/>
              </a:lnSpc>
              <a:spcBef>
                <a:spcPts val="480"/>
              </a:spcBef>
              <a:spcAft>
                <a:spcPts val="0"/>
              </a:spcAft>
              <a:buClr>
                <a:schemeClr val="dk1"/>
              </a:buClr>
              <a:buSzPts val="2400"/>
              <a:buFont typeface="Arial"/>
              <a:buNone/>
            </a:pPr>
            <a:endParaRPr sz="2400" b="0" i="1" u="none">
              <a:solidFill>
                <a:schemeClr val="dk1"/>
              </a:solidFill>
              <a:latin typeface="Calibri"/>
              <a:ea typeface="Calibri"/>
              <a:cs typeface="Calibri"/>
              <a:sym typeface="Calibri"/>
            </a:endParaRPr>
          </a:p>
          <a:p>
            <a:pPr marL="342900" marR="0" lvl="0" indent="-342900" algn="l" rtl="0">
              <a:lnSpc>
                <a:spcPct val="100000"/>
              </a:lnSpc>
              <a:spcBef>
                <a:spcPts val="480"/>
              </a:spcBef>
              <a:spcAft>
                <a:spcPts val="0"/>
              </a:spcAft>
              <a:buClr>
                <a:schemeClr val="dk1"/>
              </a:buClr>
              <a:buSzPts val="2400"/>
              <a:buFont typeface="Arial"/>
              <a:buNone/>
            </a:pPr>
            <a:endParaRPr sz="2400" b="0" i="1" u="none">
              <a:solidFill>
                <a:schemeClr val="dk1"/>
              </a:solidFill>
              <a:latin typeface="Calibri"/>
              <a:ea typeface="Calibri"/>
              <a:cs typeface="Calibri"/>
              <a:sym typeface="Calibri"/>
            </a:endParaRPr>
          </a:p>
          <a:p>
            <a:pPr marL="342900" marR="0" lvl="0" indent="-342900" algn="l" rtl="0">
              <a:lnSpc>
                <a:spcPct val="100000"/>
              </a:lnSpc>
              <a:spcBef>
                <a:spcPts val="48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idea of the weight update rule is that we follow the gradient downhill, that is, in the direction</a:t>
            </a:r>
            <a:endParaRPr sz="2400" b="0" i="0" u="none">
              <a:solidFill>
                <a:schemeClr val="dk1"/>
              </a:solidFill>
              <a:latin typeface="Calibri"/>
              <a:ea typeface="Calibri"/>
              <a:cs typeface="Calibri"/>
              <a:sym typeface="Calibri"/>
            </a:endParaRPr>
          </a:p>
        </p:txBody>
      </p:sp>
      <p:pic>
        <p:nvPicPr>
          <p:cNvPr id="604" name="Google Shape;604;p58"/>
          <p:cNvPicPr preferRelativeResize="0"/>
          <p:nvPr/>
        </p:nvPicPr>
        <p:blipFill rotWithShape="1">
          <a:blip r:embed="rId3">
            <a:alphaModFix/>
          </a:blip>
          <a:srcRect/>
          <a:stretch/>
        </p:blipFill>
        <p:spPr>
          <a:xfrm>
            <a:off x="228600" y="228600"/>
            <a:ext cx="6705600" cy="1752600"/>
          </a:xfrm>
          <a:prstGeom prst="rect">
            <a:avLst/>
          </a:prstGeom>
          <a:noFill/>
          <a:ln>
            <a:noFill/>
          </a:ln>
        </p:spPr>
      </p:pic>
      <p:pic>
        <p:nvPicPr>
          <p:cNvPr id="605" name="Google Shape;605;p58"/>
          <p:cNvPicPr preferRelativeResize="0"/>
          <p:nvPr/>
        </p:nvPicPr>
        <p:blipFill rotWithShape="1">
          <a:blip r:embed="rId4">
            <a:alphaModFix/>
          </a:blip>
          <a:srcRect/>
          <a:stretch/>
        </p:blipFill>
        <p:spPr>
          <a:xfrm>
            <a:off x="4114800" y="2514600"/>
            <a:ext cx="1447800" cy="533400"/>
          </a:xfrm>
          <a:prstGeom prst="rect">
            <a:avLst/>
          </a:prstGeom>
          <a:noFill/>
          <a:ln>
            <a:noFill/>
          </a:ln>
        </p:spPr>
      </p:pic>
      <p:pic>
        <p:nvPicPr>
          <p:cNvPr id="606" name="Google Shape;606;p58"/>
          <p:cNvPicPr preferRelativeResize="0"/>
          <p:nvPr/>
        </p:nvPicPr>
        <p:blipFill rotWithShape="1">
          <a:blip r:embed="rId5">
            <a:alphaModFix/>
          </a:blip>
          <a:srcRect/>
          <a:stretch/>
        </p:blipFill>
        <p:spPr>
          <a:xfrm>
            <a:off x="6096000" y="3124200"/>
            <a:ext cx="1828800" cy="533400"/>
          </a:xfrm>
          <a:prstGeom prst="rect">
            <a:avLst/>
          </a:prstGeom>
          <a:noFill/>
          <a:ln>
            <a:noFill/>
          </a:ln>
        </p:spPr>
      </p:pic>
      <p:pic>
        <p:nvPicPr>
          <p:cNvPr id="607" name="Google Shape;607;p58"/>
          <p:cNvPicPr preferRelativeResize="0"/>
          <p:nvPr/>
        </p:nvPicPr>
        <p:blipFill rotWithShape="1">
          <a:blip r:embed="rId6">
            <a:alphaModFix/>
          </a:blip>
          <a:srcRect/>
          <a:stretch/>
        </p:blipFill>
        <p:spPr>
          <a:xfrm>
            <a:off x="2514600" y="4267200"/>
            <a:ext cx="5181600" cy="914400"/>
          </a:xfrm>
          <a:prstGeom prst="rect">
            <a:avLst/>
          </a:prstGeom>
          <a:noFill/>
          <a:ln>
            <a:noFill/>
          </a:ln>
        </p:spPr>
      </p:pic>
      <p:pic>
        <p:nvPicPr>
          <p:cNvPr id="608" name="Google Shape;608;p58"/>
          <p:cNvPicPr preferRelativeResize="0"/>
          <p:nvPr/>
        </p:nvPicPr>
        <p:blipFill rotWithShape="1">
          <a:blip r:embed="rId7">
            <a:alphaModFix/>
          </a:blip>
          <a:srcRect/>
          <a:stretch/>
        </p:blipFill>
        <p:spPr>
          <a:xfrm>
            <a:off x="4953000" y="5943600"/>
            <a:ext cx="1143000" cy="609600"/>
          </a:xfrm>
          <a:prstGeom prst="rect">
            <a:avLst/>
          </a:prstGeom>
          <a:noFill/>
          <a:ln>
            <a:noFill/>
          </a:ln>
        </p:spPr>
      </p:pic>
      <p:sp>
        <p:nvSpPr>
          <p:cNvPr id="609" name="Google Shape;609;p5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pPr marL="0" lvl="0" indent="0" algn="r" rtl="0">
                <a:lnSpc>
                  <a:spcPct val="100000"/>
                </a:lnSpc>
                <a:spcBef>
                  <a:spcPts val="0"/>
                </a:spcBef>
                <a:spcAft>
                  <a:spcPts val="0"/>
                </a:spcAft>
                <a:buSzPts val="1200"/>
                <a:buNone/>
              </a:pPr>
              <a:t>73</a:t>
            </a:fld>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613"/>
        <p:cNvGrpSpPr/>
        <p:nvPr/>
      </p:nvGrpSpPr>
      <p:grpSpPr>
        <a:xfrm>
          <a:off x="0" y="0"/>
          <a:ext cx="0" cy="0"/>
          <a:chOff x="0" y="0"/>
          <a:chExt cx="0" cy="0"/>
        </a:xfrm>
      </p:grpSpPr>
      <p:sp>
        <p:nvSpPr>
          <p:cNvPr id="614" name="Google Shape;614;p59"/>
          <p:cNvSpPr txBox="1">
            <a:spLocks noGrp="1"/>
          </p:cNvSpPr>
          <p:nvPr>
            <p:ph type="body" idx="1"/>
          </p:nvPr>
        </p:nvSpPr>
        <p:spPr>
          <a:xfrm>
            <a:off x="152400" y="76200"/>
            <a:ext cx="8763000" cy="6705600"/>
          </a:xfrm>
          <a:prstGeom prst="rect">
            <a:avLst/>
          </a:prstGeom>
          <a:noFill/>
          <a:ln>
            <a:noFill/>
          </a:ln>
        </p:spPr>
        <p:txBody>
          <a:bodyPr spcFirstLastPara="1" wrap="square" lIns="91425" tIns="45700" rIns="91425" bIns="45700" anchor="t" anchorCtr="0">
            <a:noAutofit/>
          </a:bodyPr>
          <a:lstStyle/>
          <a:p>
            <a:pPr marL="342900" marR="0" lvl="0" indent="-342900" algn="just" rtl="0">
              <a:lnSpc>
                <a:spcPct val="100000"/>
              </a:lnSpc>
              <a:spcBef>
                <a:spcPts val="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So the weight update rule (when we include the learning rate η ) is:</a:t>
            </a:r>
            <a:endParaRPr sz="2400" b="0" i="0" u="none">
              <a:solidFill>
                <a:schemeClr val="dk1"/>
              </a:solidFill>
              <a:latin typeface="Calibri"/>
              <a:ea typeface="Calibri"/>
              <a:cs typeface="Calibri"/>
              <a:sym typeface="Calibri"/>
            </a:endParaRPr>
          </a:p>
          <a:p>
            <a:pPr marL="342900" marR="0" lvl="0" indent="-190500" algn="just" rtl="0">
              <a:lnSpc>
                <a:spcPct val="100000"/>
              </a:lnSpc>
              <a:spcBef>
                <a:spcPts val="480"/>
              </a:spcBef>
              <a:spcAft>
                <a:spcPts val="0"/>
              </a:spcAft>
              <a:buClr>
                <a:schemeClr val="dk1"/>
              </a:buClr>
              <a:buSzPts val="2400"/>
              <a:buFont typeface="Arial"/>
              <a:buNone/>
            </a:pPr>
            <a:endParaRPr sz="2400" b="0" i="0" u="none">
              <a:solidFill>
                <a:schemeClr val="dk1"/>
              </a:solidFill>
              <a:latin typeface="Calibri"/>
              <a:ea typeface="Calibri"/>
              <a:cs typeface="Calibri"/>
              <a:sym typeface="Calibri"/>
            </a:endParaRPr>
          </a:p>
          <a:p>
            <a:pPr marL="342900" marR="0" lvl="0" indent="-342900" algn="just" rtl="0">
              <a:lnSpc>
                <a:spcPct val="100000"/>
              </a:lnSpc>
              <a:spcBef>
                <a:spcPts val="48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Note that we are computing </a:t>
            </a:r>
            <a:r>
              <a:rPr lang="en-US" sz="2400" b="0" i="1" u="none">
                <a:solidFill>
                  <a:schemeClr val="dk1"/>
                </a:solidFill>
                <a:latin typeface="Calibri"/>
                <a:ea typeface="Calibri"/>
                <a:cs typeface="Calibri"/>
                <a:sym typeface="Calibri"/>
              </a:rPr>
              <a:t>y differently: </a:t>
            </a:r>
            <a:r>
              <a:rPr lang="en-US" sz="2400" b="0" i="0" u="none">
                <a:solidFill>
                  <a:schemeClr val="dk1"/>
                </a:solidFill>
                <a:latin typeface="Calibri"/>
                <a:ea typeface="Calibri"/>
                <a:cs typeface="Calibri"/>
                <a:sym typeface="Calibri"/>
              </a:rPr>
              <a:t>for the Perceptron we used the threshold activation function, whereas in the work above we ignored the threshold function. </a:t>
            </a:r>
            <a:endParaRPr sz="2400" b="0" i="0" u="none">
              <a:solidFill>
                <a:schemeClr val="dk1"/>
              </a:solidFill>
              <a:latin typeface="Calibri"/>
              <a:ea typeface="Calibri"/>
              <a:cs typeface="Calibri"/>
              <a:sym typeface="Calibri"/>
            </a:endParaRPr>
          </a:p>
          <a:p>
            <a:pPr marL="342900" marR="0" lvl="0" indent="-342900" algn="just" rtl="0">
              <a:lnSpc>
                <a:spcPct val="100000"/>
              </a:lnSpc>
              <a:spcBef>
                <a:spcPts val="48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This isn’t very useful if we want units that act like neurons, because neurons either fire or do not fire, rather than varying continuously.</a:t>
            </a:r>
            <a:endParaRPr sz="2400" b="0" i="0" u="none">
              <a:solidFill>
                <a:schemeClr val="dk1"/>
              </a:solidFill>
              <a:latin typeface="Calibri"/>
              <a:ea typeface="Calibri"/>
              <a:cs typeface="Calibri"/>
              <a:sym typeface="Calibri"/>
            </a:endParaRPr>
          </a:p>
          <a:p>
            <a:pPr marL="342900" marR="0" lvl="0" indent="-342900" algn="l" rtl="0">
              <a:lnSpc>
                <a:spcPct val="100000"/>
              </a:lnSpc>
              <a:spcBef>
                <a:spcPts val="480"/>
              </a:spcBef>
              <a:spcAft>
                <a:spcPts val="0"/>
              </a:spcAft>
              <a:buClr>
                <a:srgbClr val="FF0000"/>
              </a:buClr>
              <a:buSzPts val="2400"/>
              <a:buFont typeface="Arial"/>
              <a:buNone/>
            </a:pPr>
            <a:r>
              <a:rPr lang="en-US" sz="2400" b="0" i="0" u="none">
                <a:solidFill>
                  <a:srgbClr val="FF0000"/>
                </a:solidFill>
                <a:latin typeface="Calibri"/>
                <a:ea typeface="Calibri"/>
                <a:cs typeface="Calibri"/>
                <a:sym typeface="Calibri"/>
              </a:rPr>
              <a:t>REQUIREMENTS OF AN ACTIVATION FUNCTION</a:t>
            </a:r>
            <a:endParaRPr sz="2400" b="0" i="0" u="none">
              <a:solidFill>
                <a:srgbClr val="FF0000"/>
              </a:solidFill>
              <a:latin typeface="Calibri"/>
              <a:ea typeface="Calibri"/>
              <a:cs typeface="Calibri"/>
              <a:sym typeface="Calibri"/>
            </a:endParaRPr>
          </a:p>
          <a:p>
            <a:pPr marL="342900" marR="0" lvl="0" indent="-342900" algn="l" rtl="0">
              <a:lnSpc>
                <a:spcPct val="100000"/>
              </a:lnSpc>
              <a:spcBef>
                <a:spcPts val="480"/>
              </a:spcBef>
              <a:spcAft>
                <a:spcPts val="0"/>
              </a:spcAft>
              <a:buClr>
                <a:schemeClr val="dk1"/>
              </a:buClr>
              <a:buSzPts val="2400"/>
              <a:buFont typeface="Arial"/>
              <a:buNone/>
            </a:pPr>
            <a:r>
              <a:rPr lang="en-US" sz="2400" b="0" i="0" u="none">
                <a:solidFill>
                  <a:schemeClr val="dk1"/>
                </a:solidFill>
                <a:latin typeface="Calibri"/>
                <a:ea typeface="Calibri"/>
                <a:cs typeface="Calibri"/>
                <a:sym typeface="Calibri"/>
              </a:rPr>
              <a:t>     In order to model a neuron we want an activation function that has the following properties:</a:t>
            </a:r>
            <a:endParaRPr sz="2400" b="0" i="0" u="none">
              <a:solidFill>
                <a:schemeClr val="dk1"/>
              </a:solidFill>
              <a:latin typeface="Calibri"/>
              <a:ea typeface="Calibri"/>
              <a:cs typeface="Calibri"/>
              <a:sym typeface="Calibri"/>
            </a:endParaRPr>
          </a:p>
          <a:p>
            <a:pPr marL="342900" marR="0" lvl="0" indent="-342900" algn="l" rtl="0">
              <a:lnSpc>
                <a:spcPct val="100000"/>
              </a:lnSpc>
              <a:spcBef>
                <a:spcPts val="480"/>
              </a:spcBef>
              <a:spcAft>
                <a:spcPts val="0"/>
              </a:spcAft>
              <a:buClr>
                <a:schemeClr val="dk1"/>
              </a:buClr>
              <a:buSzPts val="2400"/>
              <a:buFont typeface="Arial"/>
              <a:buNone/>
            </a:pPr>
            <a:r>
              <a:rPr lang="en-US" sz="2400" b="0" i="0" u="none">
                <a:solidFill>
                  <a:schemeClr val="dk1"/>
                </a:solidFill>
                <a:latin typeface="Calibri"/>
                <a:ea typeface="Calibri"/>
                <a:cs typeface="Calibri"/>
                <a:sym typeface="Calibri"/>
              </a:rPr>
              <a:t>	• it must be differentiable so that we can compute the gradient</a:t>
            </a:r>
            <a:endParaRPr sz="2400" b="0" i="0" u="none">
              <a:solidFill>
                <a:schemeClr val="dk1"/>
              </a:solidFill>
              <a:latin typeface="Calibri"/>
              <a:ea typeface="Calibri"/>
              <a:cs typeface="Calibri"/>
              <a:sym typeface="Calibri"/>
            </a:endParaRPr>
          </a:p>
          <a:p>
            <a:pPr marL="342900" marR="0" lvl="0" indent="-342900" algn="l" rtl="0">
              <a:lnSpc>
                <a:spcPct val="100000"/>
              </a:lnSpc>
              <a:spcBef>
                <a:spcPts val="480"/>
              </a:spcBef>
              <a:spcAft>
                <a:spcPts val="0"/>
              </a:spcAft>
              <a:buClr>
                <a:schemeClr val="dk1"/>
              </a:buClr>
              <a:buSzPts val="2400"/>
              <a:buFont typeface="Arial"/>
              <a:buNone/>
            </a:pPr>
            <a:r>
              <a:rPr lang="en-US" sz="2400" b="0" i="0" u="none">
                <a:solidFill>
                  <a:schemeClr val="dk1"/>
                </a:solidFill>
                <a:latin typeface="Calibri"/>
                <a:ea typeface="Calibri"/>
                <a:cs typeface="Calibri"/>
                <a:sym typeface="Calibri"/>
              </a:rPr>
              <a:t>	• it should saturate (become constant) at both ends of the range, so that the neuron either fires or does not fire</a:t>
            </a:r>
            <a:endParaRPr sz="2400" b="0" i="0" u="none">
              <a:solidFill>
                <a:schemeClr val="dk1"/>
              </a:solidFill>
              <a:latin typeface="Calibri"/>
              <a:ea typeface="Calibri"/>
              <a:cs typeface="Calibri"/>
              <a:sym typeface="Calibri"/>
            </a:endParaRPr>
          </a:p>
          <a:p>
            <a:pPr marL="342900" marR="0" lvl="0" indent="-342900" algn="l" rtl="0">
              <a:lnSpc>
                <a:spcPct val="100000"/>
              </a:lnSpc>
              <a:spcBef>
                <a:spcPts val="480"/>
              </a:spcBef>
              <a:spcAft>
                <a:spcPts val="0"/>
              </a:spcAft>
              <a:buClr>
                <a:schemeClr val="dk1"/>
              </a:buClr>
              <a:buSzPts val="2400"/>
              <a:buFont typeface="Arial"/>
              <a:buNone/>
            </a:pPr>
            <a:r>
              <a:rPr lang="en-US" sz="2400" b="0" i="0" u="none">
                <a:solidFill>
                  <a:schemeClr val="dk1"/>
                </a:solidFill>
                <a:latin typeface="Calibri"/>
                <a:ea typeface="Calibri"/>
                <a:cs typeface="Calibri"/>
                <a:sym typeface="Calibri"/>
              </a:rPr>
              <a:t> 	• it should change between the saturation values fairly quickly in the middle</a:t>
            </a:r>
            <a:endParaRPr sz="2400" b="0" i="0" u="none">
              <a:solidFill>
                <a:schemeClr val="dk1"/>
              </a:solidFill>
              <a:latin typeface="Calibri"/>
              <a:ea typeface="Calibri"/>
              <a:cs typeface="Calibri"/>
              <a:sym typeface="Calibri"/>
            </a:endParaRPr>
          </a:p>
          <a:p>
            <a:pPr marL="342900" marR="0" lvl="0" indent="-190500" algn="l" rtl="0">
              <a:lnSpc>
                <a:spcPct val="100000"/>
              </a:lnSpc>
              <a:spcBef>
                <a:spcPts val="480"/>
              </a:spcBef>
              <a:spcAft>
                <a:spcPts val="0"/>
              </a:spcAft>
              <a:buClr>
                <a:schemeClr val="dk1"/>
              </a:buClr>
              <a:buSzPts val="2400"/>
              <a:buFont typeface="Arial"/>
              <a:buNone/>
            </a:pPr>
            <a:endParaRPr sz="2400" b="0" i="0" u="none">
              <a:solidFill>
                <a:schemeClr val="dk1"/>
              </a:solidFill>
              <a:latin typeface="Calibri"/>
              <a:ea typeface="Calibri"/>
              <a:cs typeface="Calibri"/>
              <a:sym typeface="Calibri"/>
            </a:endParaRPr>
          </a:p>
        </p:txBody>
      </p:sp>
      <p:pic>
        <p:nvPicPr>
          <p:cNvPr id="615" name="Google Shape;615;p59"/>
          <p:cNvPicPr preferRelativeResize="0"/>
          <p:nvPr/>
        </p:nvPicPr>
        <p:blipFill rotWithShape="1">
          <a:blip r:embed="rId3">
            <a:alphaModFix/>
          </a:blip>
          <a:srcRect/>
          <a:stretch/>
        </p:blipFill>
        <p:spPr>
          <a:xfrm>
            <a:off x="1295400" y="685800"/>
            <a:ext cx="5410200" cy="685800"/>
          </a:xfrm>
          <a:prstGeom prst="rect">
            <a:avLst/>
          </a:prstGeom>
          <a:noFill/>
          <a:ln>
            <a:noFill/>
          </a:ln>
        </p:spPr>
      </p:pic>
      <p:sp>
        <p:nvSpPr>
          <p:cNvPr id="616" name="Google Shape;616;p5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pPr marL="0" lvl="0" indent="0" algn="r" rtl="0">
                <a:lnSpc>
                  <a:spcPct val="100000"/>
                </a:lnSpc>
                <a:spcBef>
                  <a:spcPts val="0"/>
                </a:spcBef>
                <a:spcAft>
                  <a:spcPts val="0"/>
                </a:spcAft>
                <a:buSzPts val="1200"/>
                <a:buNone/>
              </a:pPr>
              <a:t>74</a:t>
            </a:fld>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620"/>
        <p:cNvGrpSpPr/>
        <p:nvPr/>
      </p:nvGrpSpPr>
      <p:grpSpPr>
        <a:xfrm>
          <a:off x="0" y="0"/>
          <a:ext cx="0" cy="0"/>
          <a:chOff x="0" y="0"/>
          <a:chExt cx="0" cy="0"/>
        </a:xfrm>
      </p:grpSpPr>
      <p:sp>
        <p:nvSpPr>
          <p:cNvPr id="621" name="Google Shape;621;p60"/>
          <p:cNvSpPr txBox="1">
            <a:spLocks noGrp="1"/>
          </p:cNvSpPr>
          <p:nvPr>
            <p:ph type="body" idx="1"/>
          </p:nvPr>
        </p:nvSpPr>
        <p:spPr>
          <a:xfrm>
            <a:off x="228600" y="152400"/>
            <a:ext cx="8686800" cy="6477000"/>
          </a:xfrm>
          <a:prstGeom prst="rect">
            <a:avLst/>
          </a:prstGeom>
          <a:noFill/>
          <a:ln>
            <a:noFill/>
          </a:ln>
        </p:spPr>
        <p:txBody>
          <a:bodyPr spcFirstLastPara="1" wrap="square" lIns="91425" tIns="45700" rIns="91425" bIns="45700" anchor="t" anchorCtr="0">
            <a:noAutofit/>
          </a:bodyPr>
          <a:lstStyle/>
          <a:p>
            <a:pPr marL="342900" marR="0" lvl="0" indent="-342900" algn="just" rtl="0">
              <a:lnSpc>
                <a:spcPct val="100000"/>
              </a:lnSpc>
              <a:spcBef>
                <a:spcPts val="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There is a family of functions called sigmoid functions because they are S-shaped (see Figure 4.5) that satisfy all those criteria perfectly. </a:t>
            </a:r>
            <a:endParaRPr sz="2400" b="0" i="0" u="none">
              <a:solidFill>
                <a:schemeClr val="dk1"/>
              </a:solidFill>
              <a:latin typeface="Calibri"/>
              <a:ea typeface="Calibri"/>
              <a:cs typeface="Calibri"/>
              <a:sym typeface="Calibri"/>
            </a:endParaRPr>
          </a:p>
          <a:p>
            <a:pPr marL="342900" marR="0" lvl="0" indent="-342900" algn="just" rtl="0">
              <a:lnSpc>
                <a:spcPct val="100000"/>
              </a:lnSpc>
              <a:spcBef>
                <a:spcPts val="48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The form in which it is generally used is:</a:t>
            </a:r>
            <a:endParaRPr sz="2400" b="0" i="0" u="none">
              <a:solidFill>
                <a:schemeClr val="dk1"/>
              </a:solidFill>
              <a:latin typeface="Calibri"/>
              <a:ea typeface="Calibri"/>
              <a:cs typeface="Calibri"/>
              <a:sym typeface="Calibri"/>
            </a:endParaRPr>
          </a:p>
          <a:p>
            <a:pPr marL="342900" marR="0" lvl="0" indent="-190500" algn="just" rtl="0">
              <a:lnSpc>
                <a:spcPct val="100000"/>
              </a:lnSpc>
              <a:spcBef>
                <a:spcPts val="480"/>
              </a:spcBef>
              <a:spcAft>
                <a:spcPts val="0"/>
              </a:spcAft>
              <a:buClr>
                <a:schemeClr val="dk1"/>
              </a:buClr>
              <a:buSzPts val="2400"/>
              <a:buFont typeface="Arial"/>
              <a:buNone/>
            </a:pPr>
            <a:endParaRPr sz="2400" b="0" i="0" u="none">
              <a:solidFill>
                <a:schemeClr val="dk1"/>
              </a:solidFill>
              <a:latin typeface="Calibri"/>
              <a:ea typeface="Calibri"/>
              <a:cs typeface="Calibri"/>
              <a:sym typeface="Calibri"/>
            </a:endParaRPr>
          </a:p>
          <a:p>
            <a:pPr marL="342900" marR="0" lvl="0" indent="-190500" algn="just" rtl="0">
              <a:lnSpc>
                <a:spcPct val="100000"/>
              </a:lnSpc>
              <a:spcBef>
                <a:spcPts val="480"/>
              </a:spcBef>
              <a:spcAft>
                <a:spcPts val="0"/>
              </a:spcAft>
              <a:buClr>
                <a:schemeClr val="dk1"/>
              </a:buClr>
              <a:buSzPts val="2400"/>
              <a:buFont typeface="Arial"/>
              <a:buNone/>
            </a:pPr>
            <a:endParaRPr sz="2400" b="0" i="0" u="none">
              <a:solidFill>
                <a:schemeClr val="dk1"/>
              </a:solidFill>
              <a:latin typeface="Calibri"/>
              <a:ea typeface="Calibri"/>
              <a:cs typeface="Calibri"/>
              <a:sym typeface="Calibri"/>
            </a:endParaRPr>
          </a:p>
          <a:p>
            <a:pPr marL="342900" marR="0" lvl="0" indent="-342900" algn="just" rtl="0">
              <a:lnSpc>
                <a:spcPct val="100000"/>
              </a:lnSpc>
              <a:spcBef>
                <a:spcPts val="48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where </a:t>
            </a:r>
            <a:r>
              <a:rPr lang="en-US" sz="2400" b="0" i="1" u="none">
                <a:solidFill>
                  <a:schemeClr val="dk1"/>
                </a:solidFill>
                <a:latin typeface="Calibri"/>
                <a:ea typeface="Calibri"/>
                <a:cs typeface="Calibri"/>
                <a:sym typeface="Calibri"/>
              </a:rPr>
              <a:t> is some positive parameter.</a:t>
            </a:r>
            <a:endParaRPr sz="2400" b="0" i="1" u="none">
              <a:solidFill>
                <a:schemeClr val="dk1"/>
              </a:solidFill>
              <a:latin typeface="Calibri"/>
              <a:ea typeface="Calibri"/>
              <a:cs typeface="Calibri"/>
              <a:sym typeface="Calibri"/>
            </a:endParaRPr>
          </a:p>
        </p:txBody>
      </p:sp>
      <p:pic>
        <p:nvPicPr>
          <p:cNvPr id="622" name="Google Shape;622;p60"/>
          <p:cNvPicPr preferRelativeResize="0"/>
          <p:nvPr/>
        </p:nvPicPr>
        <p:blipFill rotWithShape="1">
          <a:blip r:embed="rId3">
            <a:alphaModFix/>
          </a:blip>
          <a:srcRect/>
          <a:stretch/>
        </p:blipFill>
        <p:spPr>
          <a:xfrm>
            <a:off x="1828800" y="1828800"/>
            <a:ext cx="5105400" cy="914400"/>
          </a:xfrm>
          <a:prstGeom prst="rect">
            <a:avLst/>
          </a:prstGeom>
          <a:noFill/>
          <a:ln>
            <a:noFill/>
          </a:ln>
        </p:spPr>
      </p:pic>
      <p:pic>
        <p:nvPicPr>
          <p:cNvPr id="623" name="Google Shape;623;p60"/>
          <p:cNvPicPr preferRelativeResize="0"/>
          <p:nvPr/>
        </p:nvPicPr>
        <p:blipFill rotWithShape="1">
          <a:blip r:embed="rId4">
            <a:alphaModFix/>
          </a:blip>
          <a:srcRect/>
          <a:stretch/>
        </p:blipFill>
        <p:spPr>
          <a:xfrm>
            <a:off x="1371600" y="3200400"/>
            <a:ext cx="7162800" cy="2667000"/>
          </a:xfrm>
          <a:prstGeom prst="rect">
            <a:avLst/>
          </a:prstGeom>
          <a:noFill/>
          <a:ln>
            <a:noFill/>
          </a:ln>
        </p:spPr>
      </p:pic>
      <p:sp>
        <p:nvSpPr>
          <p:cNvPr id="624" name="Google Shape;624;p6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pPr marL="0" lvl="0" indent="0" algn="r" rtl="0">
                <a:lnSpc>
                  <a:spcPct val="100000"/>
                </a:lnSpc>
                <a:spcBef>
                  <a:spcPts val="0"/>
                </a:spcBef>
                <a:spcAft>
                  <a:spcPts val="0"/>
                </a:spcAft>
                <a:buSzPts val="1200"/>
                <a:buNone/>
              </a:pPr>
              <a:t>75</a:t>
            </a:fld>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628"/>
        <p:cNvGrpSpPr/>
        <p:nvPr/>
      </p:nvGrpSpPr>
      <p:grpSpPr>
        <a:xfrm>
          <a:off x="0" y="0"/>
          <a:ext cx="0" cy="0"/>
          <a:chOff x="0" y="0"/>
          <a:chExt cx="0" cy="0"/>
        </a:xfrm>
      </p:grpSpPr>
      <p:sp>
        <p:nvSpPr>
          <p:cNvPr id="629" name="Google Shape;629;p61"/>
          <p:cNvSpPr txBox="1">
            <a:spLocks noGrp="1"/>
          </p:cNvSpPr>
          <p:nvPr>
            <p:ph type="body" idx="1"/>
          </p:nvPr>
        </p:nvSpPr>
        <p:spPr>
          <a:xfrm>
            <a:off x="228600" y="152400"/>
            <a:ext cx="8686800" cy="6477000"/>
          </a:xfrm>
          <a:prstGeom prst="rect">
            <a:avLst/>
          </a:prstGeom>
          <a:noFill/>
          <a:ln>
            <a:noFill/>
          </a:ln>
        </p:spPr>
        <p:txBody>
          <a:bodyPr spcFirstLastPara="1" wrap="square" lIns="91425" tIns="45700" rIns="91425" bIns="45700" anchor="t" anchorCtr="0">
            <a:noAutofit/>
          </a:bodyPr>
          <a:lstStyle/>
          <a:p>
            <a:pPr marL="342900" marR="0" lvl="0" indent="-342900" algn="just" rtl="0">
              <a:lnSpc>
                <a:spcPct val="100000"/>
              </a:lnSpc>
              <a:spcBef>
                <a:spcPts val="0"/>
              </a:spcBef>
              <a:spcAft>
                <a:spcPts val="0"/>
              </a:spcAft>
              <a:buClr>
                <a:srgbClr val="FF0000"/>
              </a:buClr>
              <a:buSzPts val="3200"/>
              <a:buFont typeface="Arial"/>
              <a:buNone/>
            </a:pPr>
            <a:r>
              <a:rPr lang="en-US" sz="3200" b="0" i="0" u="none">
                <a:solidFill>
                  <a:srgbClr val="FF0000"/>
                </a:solidFill>
                <a:latin typeface="Calibri"/>
                <a:ea typeface="Calibri"/>
                <a:cs typeface="Calibri"/>
                <a:sym typeface="Calibri"/>
              </a:rPr>
              <a:t>Back-Propagation of Error</a:t>
            </a:r>
            <a:endParaRPr sz="3200" b="0" i="0" u="none">
              <a:solidFill>
                <a:srgbClr val="FF0000"/>
              </a:solidFill>
              <a:latin typeface="Calibri"/>
              <a:ea typeface="Calibri"/>
              <a:cs typeface="Calibri"/>
              <a:sym typeface="Calibri"/>
            </a:endParaRPr>
          </a:p>
          <a:p>
            <a:pPr marL="342900" marR="0" lvl="0" indent="-342900" algn="just" rtl="0">
              <a:lnSpc>
                <a:spcPct val="100000"/>
              </a:lnSpc>
              <a:spcBef>
                <a:spcPts val="48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It is now that we’ll need the </a:t>
            </a:r>
            <a:endParaRPr sz="2400" b="0" i="0" u="none">
              <a:solidFill>
                <a:schemeClr val="dk1"/>
              </a:solidFill>
              <a:latin typeface="Calibri"/>
              <a:ea typeface="Calibri"/>
              <a:cs typeface="Calibri"/>
              <a:sym typeface="Calibri"/>
            </a:endParaRPr>
          </a:p>
          <a:p>
            <a:pPr marL="342900" marR="0" lvl="0" indent="-342900" algn="just" rtl="0">
              <a:lnSpc>
                <a:spcPct val="100000"/>
              </a:lnSpc>
              <a:spcBef>
                <a:spcPts val="480"/>
              </a:spcBef>
              <a:spcAft>
                <a:spcPts val="0"/>
              </a:spcAft>
              <a:buClr>
                <a:schemeClr val="dk1"/>
              </a:buClr>
              <a:buSzPts val="2400"/>
              <a:buFont typeface="Arial"/>
              <a:buNone/>
            </a:pPr>
            <a:r>
              <a:rPr lang="en-US" sz="2400" b="0" i="0" u="none">
                <a:solidFill>
                  <a:schemeClr val="dk1"/>
                </a:solidFill>
                <a:latin typeface="Calibri"/>
                <a:ea typeface="Calibri"/>
                <a:cs typeface="Calibri"/>
                <a:sym typeface="Calibri"/>
              </a:rPr>
              <a:t>         chain rule</a:t>
            </a:r>
            <a:endParaRPr sz="2400" b="0" i="0" u="none">
              <a:solidFill>
                <a:schemeClr val="dk1"/>
              </a:solidFill>
              <a:latin typeface="Calibri"/>
              <a:ea typeface="Calibri"/>
              <a:cs typeface="Calibri"/>
              <a:sym typeface="Calibri"/>
            </a:endParaRPr>
          </a:p>
          <a:p>
            <a:pPr marL="342900" marR="0" lvl="0" indent="-190500" algn="just" rtl="0">
              <a:lnSpc>
                <a:spcPct val="100000"/>
              </a:lnSpc>
              <a:spcBef>
                <a:spcPts val="480"/>
              </a:spcBef>
              <a:spcAft>
                <a:spcPts val="0"/>
              </a:spcAft>
              <a:buClr>
                <a:schemeClr val="dk1"/>
              </a:buClr>
              <a:buSzPts val="2400"/>
              <a:buFont typeface="Arial"/>
              <a:buNone/>
            </a:pPr>
            <a:endParaRPr sz="2400" b="0" i="0" u="none">
              <a:solidFill>
                <a:schemeClr val="dk1"/>
              </a:solidFill>
              <a:latin typeface="Calibri"/>
              <a:ea typeface="Calibri"/>
              <a:cs typeface="Calibri"/>
              <a:sym typeface="Calibri"/>
            </a:endParaRPr>
          </a:p>
          <a:p>
            <a:pPr marL="342900" marR="0" lvl="0" indent="-190500" algn="just" rtl="0">
              <a:lnSpc>
                <a:spcPct val="100000"/>
              </a:lnSpc>
              <a:spcBef>
                <a:spcPts val="480"/>
              </a:spcBef>
              <a:spcAft>
                <a:spcPts val="0"/>
              </a:spcAft>
              <a:buClr>
                <a:schemeClr val="dk1"/>
              </a:buClr>
              <a:buSzPts val="2400"/>
              <a:buFont typeface="Arial"/>
              <a:buNone/>
            </a:pPr>
            <a:endParaRPr sz="2400" b="0" i="0" u="none">
              <a:solidFill>
                <a:schemeClr val="dk1"/>
              </a:solidFill>
              <a:latin typeface="Calibri"/>
              <a:ea typeface="Calibri"/>
              <a:cs typeface="Calibri"/>
              <a:sym typeface="Calibri"/>
            </a:endParaRPr>
          </a:p>
          <a:p>
            <a:pPr marL="342900" marR="0" lvl="0" indent="-342900" algn="just" rtl="0">
              <a:lnSpc>
                <a:spcPct val="100000"/>
              </a:lnSpc>
              <a:spcBef>
                <a:spcPts val="48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Where                                   is the input to output-layer neuron ; that is, the sum of the activations of the hidden-layer neurons multiplied by the relevant (second-layer) weights.</a:t>
            </a:r>
            <a:endParaRPr sz="2400" b="0" i="0" u="none">
              <a:solidFill>
                <a:schemeClr val="dk1"/>
              </a:solidFill>
              <a:latin typeface="Calibri"/>
              <a:ea typeface="Calibri"/>
              <a:cs typeface="Calibri"/>
              <a:sym typeface="Calibri"/>
            </a:endParaRPr>
          </a:p>
          <a:p>
            <a:pPr marL="342900" marR="0" lvl="0" indent="-342900" algn="just" rtl="0">
              <a:lnSpc>
                <a:spcPct val="100000"/>
              </a:lnSpc>
              <a:spcBef>
                <a:spcPts val="48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how the error changes as we vary the input to the output neurons, and also about how those input values change as we vary the weights.</a:t>
            </a:r>
            <a:endParaRPr sz="2400" b="0" i="0" u="none">
              <a:solidFill>
                <a:schemeClr val="dk1"/>
              </a:solidFill>
              <a:latin typeface="Calibri"/>
              <a:ea typeface="Calibri"/>
              <a:cs typeface="Calibri"/>
              <a:sym typeface="Calibri"/>
            </a:endParaRPr>
          </a:p>
          <a:p>
            <a:pPr marL="342900" marR="0" lvl="0" indent="-342900" algn="just" rtl="0">
              <a:lnSpc>
                <a:spcPct val="100000"/>
              </a:lnSpc>
              <a:spcBef>
                <a:spcPts val="48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Let’s think about the second term first (in the third line we use the fact that </a:t>
            </a:r>
            <a:endParaRPr sz="2400" b="0" i="0" u="none">
              <a:solidFill>
                <a:schemeClr val="dk1"/>
              </a:solidFill>
              <a:latin typeface="Calibri"/>
              <a:ea typeface="Calibri"/>
              <a:cs typeface="Calibri"/>
              <a:sym typeface="Calibri"/>
            </a:endParaRPr>
          </a:p>
          <a:p>
            <a:pPr marL="342900" marR="0" lvl="0" indent="-342900" algn="just" rtl="0">
              <a:lnSpc>
                <a:spcPct val="100000"/>
              </a:lnSpc>
              <a:spcBef>
                <a:spcPts val="48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for all values of </a:t>
            </a:r>
            <a:r>
              <a:rPr lang="en-US" sz="2400" b="0" i="1" u="none">
                <a:solidFill>
                  <a:schemeClr val="dk1"/>
                </a:solidFill>
                <a:latin typeface="Calibri"/>
                <a:ea typeface="Calibri"/>
                <a:cs typeface="Calibri"/>
                <a:sym typeface="Calibri"/>
              </a:rPr>
              <a:t>j except j =  ζ , when it is 1):</a:t>
            </a:r>
            <a:endParaRPr sz="2400" b="0" i="1" u="none">
              <a:solidFill>
                <a:schemeClr val="dk1"/>
              </a:solidFill>
              <a:latin typeface="Calibri"/>
              <a:ea typeface="Calibri"/>
              <a:cs typeface="Calibri"/>
              <a:sym typeface="Calibri"/>
            </a:endParaRPr>
          </a:p>
        </p:txBody>
      </p:sp>
      <p:pic>
        <p:nvPicPr>
          <p:cNvPr id="630" name="Google Shape;630;p61"/>
          <p:cNvPicPr preferRelativeResize="0"/>
          <p:nvPr/>
        </p:nvPicPr>
        <p:blipFill rotWithShape="1">
          <a:blip r:embed="rId3">
            <a:alphaModFix/>
          </a:blip>
          <a:srcRect/>
          <a:stretch/>
        </p:blipFill>
        <p:spPr>
          <a:xfrm>
            <a:off x="4876800" y="457200"/>
            <a:ext cx="4267200" cy="990600"/>
          </a:xfrm>
          <a:prstGeom prst="rect">
            <a:avLst/>
          </a:prstGeom>
          <a:noFill/>
          <a:ln>
            <a:noFill/>
          </a:ln>
        </p:spPr>
      </p:pic>
      <p:pic>
        <p:nvPicPr>
          <p:cNvPr id="631" name="Google Shape;631;p61"/>
          <p:cNvPicPr preferRelativeResize="0"/>
          <p:nvPr/>
        </p:nvPicPr>
        <p:blipFill rotWithShape="1">
          <a:blip r:embed="rId4">
            <a:alphaModFix/>
          </a:blip>
          <a:srcRect/>
          <a:stretch/>
        </p:blipFill>
        <p:spPr>
          <a:xfrm>
            <a:off x="1905000" y="2133600"/>
            <a:ext cx="1981200" cy="609600"/>
          </a:xfrm>
          <a:prstGeom prst="rect">
            <a:avLst/>
          </a:prstGeom>
          <a:noFill/>
          <a:ln>
            <a:noFill/>
          </a:ln>
        </p:spPr>
      </p:pic>
      <p:pic>
        <p:nvPicPr>
          <p:cNvPr id="632" name="Google Shape;632;p61"/>
          <p:cNvPicPr preferRelativeResize="0"/>
          <p:nvPr/>
        </p:nvPicPr>
        <p:blipFill rotWithShape="1">
          <a:blip r:embed="rId5">
            <a:alphaModFix/>
          </a:blip>
          <a:srcRect/>
          <a:stretch/>
        </p:blipFill>
        <p:spPr>
          <a:xfrm>
            <a:off x="6400800" y="5410200"/>
            <a:ext cx="2438400" cy="990600"/>
          </a:xfrm>
          <a:prstGeom prst="rect">
            <a:avLst/>
          </a:prstGeom>
          <a:noFill/>
          <a:ln>
            <a:noFill/>
          </a:ln>
        </p:spPr>
      </p:pic>
      <p:sp>
        <p:nvSpPr>
          <p:cNvPr id="633" name="Google Shape;633;p6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pPr marL="0" lvl="0" indent="0" algn="r" rtl="0">
                <a:lnSpc>
                  <a:spcPct val="100000"/>
                </a:lnSpc>
                <a:spcBef>
                  <a:spcPts val="0"/>
                </a:spcBef>
                <a:spcAft>
                  <a:spcPts val="0"/>
                </a:spcAft>
                <a:buSzPts val="1200"/>
                <a:buNone/>
              </a:pPr>
              <a:t>76</a:t>
            </a:fld>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637"/>
        <p:cNvGrpSpPr/>
        <p:nvPr/>
      </p:nvGrpSpPr>
      <p:grpSpPr>
        <a:xfrm>
          <a:off x="0" y="0"/>
          <a:ext cx="0" cy="0"/>
          <a:chOff x="0" y="0"/>
          <a:chExt cx="0" cy="0"/>
        </a:xfrm>
      </p:grpSpPr>
      <p:pic>
        <p:nvPicPr>
          <p:cNvPr id="638" name="Google Shape;638;p62"/>
          <p:cNvPicPr preferRelativeResize="0"/>
          <p:nvPr/>
        </p:nvPicPr>
        <p:blipFill rotWithShape="1">
          <a:blip r:embed="rId3">
            <a:alphaModFix/>
          </a:blip>
          <a:srcRect/>
          <a:stretch/>
        </p:blipFill>
        <p:spPr>
          <a:xfrm>
            <a:off x="609600" y="228600"/>
            <a:ext cx="5486400" cy="1981200"/>
          </a:xfrm>
          <a:prstGeom prst="rect">
            <a:avLst/>
          </a:prstGeom>
          <a:noFill/>
          <a:ln>
            <a:noFill/>
          </a:ln>
        </p:spPr>
      </p:pic>
      <p:pic>
        <p:nvPicPr>
          <p:cNvPr id="639" name="Google Shape;639;p62"/>
          <p:cNvPicPr preferRelativeResize="0">
            <a:picLocks noGrp="1"/>
          </p:cNvPicPr>
          <p:nvPr>
            <p:ph type="body" idx="1"/>
          </p:nvPr>
        </p:nvPicPr>
        <p:blipFill rotWithShape="1">
          <a:blip r:embed="rId4">
            <a:alphaModFix/>
          </a:blip>
          <a:srcRect/>
          <a:stretch/>
        </p:blipFill>
        <p:spPr>
          <a:xfrm>
            <a:off x="3581400" y="2438400"/>
            <a:ext cx="5181600" cy="1219200"/>
          </a:xfrm>
          <a:prstGeom prst="rect">
            <a:avLst/>
          </a:prstGeom>
          <a:noFill/>
          <a:ln>
            <a:noFill/>
          </a:ln>
        </p:spPr>
      </p:pic>
      <p:sp>
        <p:nvSpPr>
          <p:cNvPr id="640" name="Google Shape;640;p62"/>
          <p:cNvSpPr txBox="1"/>
          <p:nvPr/>
        </p:nvSpPr>
        <p:spPr>
          <a:xfrm>
            <a:off x="762000" y="2743200"/>
            <a:ext cx="2971800" cy="36988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800"/>
              <a:buFont typeface="Arial"/>
              <a:buNone/>
            </a:pPr>
            <a:r>
              <a:rPr lang="en-US" sz="1800" b="0" i="0" u="none" strike="noStrike" cap="none">
                <a:solidFill>
                  <a:schemeClr val="dk1"/>
                </a:solidFill>
                <a:latin typeface="Arial"/>
                <a:ea typeface="Arial"/>
                <a:cs typeface="Arial"/>
                <a:sym typeface="Arial"/>
              </a:rPr>
              <a:t>Finally reduce to the form </a:t>
            </a:r>
            <a:endParaRPr sz="1800" b="0" i="0" u="none" strike="noStrike" cap="none">
              <a:solidFill>
                <a:schemeClr val="dk1"/>
              </a:solidFill>
              <a:latin typeface="Arial"/>
              <a:ea typeface="Arial"/>
              <a:cs typeface="Arial"/>
              <a:sym typeface="Arial"/>
            </a:endParaRPr>
          </a:p>
        </p:txBody>
      </p:sp>
      <p:sp>
        <p:nvSpPr>
          <p:cNvPr id="641" name="Google Shape;641;p62"/>
          <p:cNvSpPr txBox="1"/>
          <p:nvPr/>
        </p:nvSpPr>
        <p:spPr>
          <a:xfrm>
            <a:off x="381000" y="3886200"/>
            <a:ext cx="8534400" cy="3416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0000"/>
              </a:buClr>
              <a:buSzPts val="3200"/>
              <a:buFont typeface="Arial"/>
              <a:buNone/>
            </a:pPr>
            <a:r>
              <a:rPr lang="en-US" sz="3200" b="0" i="0" u="none" strike="noStrike" cap="none">
                <a:solidFill>
                  <a:srgbClr val="FF0000"/>
                </a:solidFill>
                <a:latin typeface="Arial"/>
                <a:ea typeface="Arial"/>
                <a:cs typeface="Arial"/>
                <a:sym typeface="Arial"/>
              </a:rPr>
              <a:t>The Output Activation Functions</a:t>
            </a:r>
            <a:endParaRPr sz="3200" b="0" i="0" u="none" strike="noStrike" cap="none">
              <a:solidFill>
                <a:srgbClr val="FF0000"/>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400"/>
              <a:buFont typeface="Arial"/>
              <a:buNone/>
            </a:pPr>
            <a:r>
              <a:rPr lang="en-US" sz="2400" b="0" i="0" u="none" strike="noStrike" cap="none">
                <a:solidFill>
                  <a:schemeClr val="dk1"/>
                </a:solidFill>
                <a:latin typeface="Arial"/>
                <a:ea typeface="Arial"/>
                <a:cs typeface="Arial"/>
                <a:sym typeface="Arial"/>
              </a:rPr>
              <a:t>the three functions are:</a:t>
            </a:r>
            <a:endParaRPr sz="2400" b="0" i="0" u="none" strike="noStrike" cap="none">
              <a:solidFill>
                <a:srgbClr val="FF0000"/>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3200"/>
              <a:buFont typeface="Arial"/>
              <a:buNone/>
            </a:pPr>
            <a:endParaRPr sz="3200" b="0" i="0" u="none" strike="noStrike" cap="none">
              <a:solidFill>
                <a:srgbClr val="FF0000"/>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3200"/>
              <a:buFont typeface="Arial"/>
              <a:buNone/>
            </a:pPr>
            <a:endParaRPr sz="3200" b="0" i="0" u="none" strike="noStrike" cap="none">
              <a:solidFill>
                <a:srgbClr val="FF0000"/>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3200"/>
              <a:buFont typeface="Arial"/>
              <a:buNone/>
            </a:pPr>
            <a:endParaRPr sz="3200" b="0" i="0" u="none" strike="noStrike" cap="none">
              <a:solidFill>
                <a:srgbClr val="FF0000"/>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3200"/>
              <a:buFont typeface="Arial"/>
              <a:buNone/>
            </a:pPr>
            <a:endParaRPr sz="3200" b="0" i="0" u="none" strike="noStrike" cap="none">
              <a:solidFill>
                <a:srgbClr val="FF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rgbClr val="FF0000"/>
              </a:solidFill>
              <a:latin typeface="Arial"/>
              <a:ea typeface="Arial"/>
              <a:cs typeface="Arial"/>
              <a:sym typeface="Arial"/>
            </a:endParaRPr>
          </a:p>
        </p:txBody>
      </p:sp>
      <p:pic>
        <p:nvPicPr>
          <p:cNvPr id="642" name="Google Shape;642;p62"/>
          <p:cNvPicPr preferRelativeResize="0"/>
          <p:nvPr/>
        </p:nvPicPr>
        <p:blipFill rotWithShape="1">
          <a:blip r:embed="rId5">
            <a:alphaModFix/>
          </a:blip>
          <a:srcRect/>
          <a:stretch/>
        </p:blipFill>
        <p:spPr>
          <a:xfrm>
            <a:off x="457200" y="4953000"/>
            <a:ext cx="5486400" cy="1676400"/>
          </a:xfrm>
          <a:prstGeom prst="rect">
            <a:avLst/>
          </a:prstGeom>
          <a:noFill/>
          <a:ln>
            <a:noFill/>
          </a:ln>
        </p:spPr>
      </p:pic>
      <p:sp>
        <p:nvSpPr>
          <p:cNvPr id="643" name="Google Shape;643;p6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pPr marL="0" lvl="0" indent="0" algn="r" rtl="0">
                <a:lnSpc>
                  <a:spcPct val="100000"/>
                </a:lnSpc>
                <a:spcBef>
                  <a:spcPts val="0"/>
                </a:spcBef>
                <a:spcAft>
                  <a:spcPts val="0"/>
                </a:spcAft>
                <a:buSzPts val="1200"/>
                <a:buNone/>
              </a:pPr>
              <a:t>77</a:t>
            </a:fld>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442"/>
        <p:cNvGrpSpPr/>
        <p:nvPr/>
      </p:nvGrpSpPr>
      <p:grpSpPr>
        <a:xfrm>
          <a:off x="0" y="0"/>
          <a:ext cx="0" cy="0"/>
          <a:chOff x="0" y="0"/>
          <a:chExt cx="0" cy="0"/>
        </a:xfrm>
      </p:grpSpPr>
      <p:sp>
        <p:nvSpPr>
          <p:cNvPr id="443" name="Google Shape;443;p58"/>
          <p:cNvSpPr txBox="1">
            <a:spLocks noGrp="1"/>
          </p:cNvSpPr>
          <p:nvPr>
            <p:ph type="title"/>
          </p:nvPr>
        </p:nvSpPr>
        <p:spPr>
          <a:xfrm>
            <a:off x="762000" y="0"/>
            <a:ext cx="8077200" cy="8382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4000"/>
              <a:buFont typeface="Calibri"/>
              <a:buNone/>
            </a:pPr>
            <a:r>
              <a:rPr lang="en-US" sz="3200" b="0" i="0" u="none" dirty="0">
                <a:solidFill>
                  <a:srgbClr val="FF0000"/>
                </a:solidFill>
                <a:latin typeface="Times New Roman" panose="02020603050405020304" pitchFamily="18" charset="0"/>
                <a:cs typeface="Times New Roman" panose="02020603050405020304" pitchFamily="18" charset="0"/>
                <a:sym typeface="Calibri"/>
              </a:rPr>
              <a:t>Radial Basis Functions and Splines</a:t>
            </a:r>
            <a:endParaRPr sz="3200" dirty="0">
              <a:solidFill>
                <a:srgbClr val="FF0000"/>
              </a:solidFill>
              <a:latin typeface="Times New Roman" panose="02020603050405020304" pitchFamily="18" charset="0"/>
              <a:cs typeface="Times New Roman" panose="02020603050405020304" pitchFamily="18" charset="0"/>
            </a:endParaRPr>
          </a:p>
        </p:txBody>
      </p:sp>
      <p:sp>
        <p:nvSpPr>
          <p:cNvPr id="444" name="Google Shape;444;p58"/>
          <p:cNvSpPr txBox="1">
            <a:spLocks noGrp="1"/>
          </p:cNvSpPr>
          <p:nvPr>
            <p:ph type="body" idx="1"/>
          </p:nvPr>
        </p:nvSpPr>
        <p:spPr>
          <a:xfrm>
            <a:off x="228600" y="821872"/>
            <a:ext cx="8686800" cy="5715000"/>
          </a:xfrm>
          <a:prstGeom prst="rect">
            <a:avLst/>
          </a:prstGeom>
          <a:noFill/>
          <a:ln>
            <a:noFill/>
          </a:ln>
        </p:spPr>
        <p:txBody>
          <a:bodyPr spcFirstLastPara="1" wrap="square" lIns="91425" tIns="45700" rIns="91425" bIns="45700" anchor="t" anchorCtr="0">
            <a:noAutofit/>
          </a:bodyPr>
          <a:lstStyle/>
          <a:p>
            <a:pPr marL="342900" marR="0" lvl="0" indent="-342900" algn="just" rtl="0">
              <a:lnSpc>
                <a:spcPct val="100000"/>
              </a:lnSpc>
              <a:spcBef>
                <a:spcPts val="0"/>
              </a:spcBef>
              <a:spcAft>
                <a:spcPts val="0"/>
              </a:spcAft>
              <a:buClr>
                <a:schemeClr val="dk1"/>
              </a:buClr>
              <a:buSzPts val="2400"/>
              <a:buFont typeface="Arial"/>
              <a:buChar char="•"/>
            </a:pPr>
            <a:r>
              <a:rPr lang="en-US" sz="2400" dirty="0" smtClean="0">
                <a:latin typeface="Times New Roman" panose="02020603050405020304" pitchFamily="18" charset="0"/>
                <a:cs typeface="Times New Roman" panose="02020603050405020304" pitchFamily="18" charset="0"/>
              </a:rPr>
              <a:t>Data can be either linearly separable or non-linearly separable</a:t>
            </a:r>
          </a:p>
          <a:p>
            <a:pPr marL="342900" marR="0" lvl="0" indent="-342900" algn="just" rtl="0">
              <a:lnSpc>
                <a:spcPct val="100000"/>
              </a:lnSpc>
              <a:spcBef>
                <a:spcPts val="0"/>
              </a:spcBef>
              <a:spcAft>
                <a:spcPts val="0"/>
              </a:spcAft>
              <a:buClr>
                <a:schemeClr val="dk1"/>
              </a:buClr>
              <a:buSzPts val="2400"/>
              <a:buFont typeface="Arial"/>
              <a:buChar char="•"/>
            </a:pPr>
            <a:r>
              <a:rPr lang="en-US" sz="2400" dirty="0" smtClean="0">
                <a:latin typeface="Times New Roman" panose="02020603050405020304" pitchFamily="18" charset="0"/>
                <a:cs typeface="Times New Roman" panose="02020603050405020304" pitchFamily="18" charset="0"/>
              </a:rPr>
              <a:t>Single-layer perceptron can be used for classifying linearly separable data</a:t>
            </a:r>
          </a:p>
          <a:p>
            <a:pPr marL="342900" marR="0" lvl="0" indent="-342900" algn="just" rtl="0">
              <a:lnSpc>
                <a:spcPct val="100000"/>
              </a:lnSpc>
              <a:spcBef>
                <a:spcPts val="0"/>
              </a:spcBef>
              <a:spcAft>
                <a:spcPts val="0"/>
              </a:spcAft>
              <a:buClr>
                <a:schemeClr val="dk1"/>
              </a:buClr>
              <a:buSzPts val="2400"/>
              <a:buFont typeface="Arial"/>
              <a:buChar char="•"/>
            </a:pPr>
            <a:r>
              <a:rPr lang="en-US" sz="2400" dirty="0" smtClean="0">
                <a:latin typeface="Times New Roman" panose="02020603050405020304" pitchFamily="18" charset="0"/>
                <a:cs typeface="Times New Roman" panose="02020603050405020304" pitchFamily="18" charset="0"/>
              </a:rPr>
              <a:t>A multi-layer perceptron is required for classifying non-linearly separable data</a:t>
            </a:r>
          </a:p>
          <a:p>
            <a:pPr marL="342900" marR="0" lvl="0" indent="-342900" algn="just" rtl="0">
              <a:lnSpc>
                <a:spcPct val="100000"/>
              </a:lnSpc>
              <a:spcBef>
                <a:spcPts val="0"/>
              </a:spcBef>
              <a:spcAft>
                <a:spcPts val="0"/>
              </a:spcAft>
              <a:buClr>
                <a:schemeClr val="dk1"/>
              </a:buClr>
              <a:buSzPts val="2400"/>
              <a:buFont typeface="Arial"/>
              <a:buChar char="•"/>
            </a:pPr>
            <a:endParaRPr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78</a:t>
            </a:fld>
            <a:endParaRPr lang="en-US"/>
          </a:p>
        </p:txBody>
      </p:sp>
      <p:pic>
        <p:nvPicPr>
          <p:cNvPr id="2" name="Picture 1"/>
          <p:cNvPicPr>
            <a:picLocks noChangeAspect="1"/>
          </p:cNvPicPr>
          <p:nvPr/>
        </p:nvPicPr>
        <p:blipFill>
          <a:blip r:embed="rId3"/>
          <a:stretch>
            <a:fillRect/>
          </a:stretch>
        </p:blipFill>
        <p:spPr>
          <a:xfrm>
            <a:off x="-19665" y="2959510"/>
            <a:ext cx="9163665" cy="3898489"/>
          </a:xfrm>
          <a:prstGeom prst="rect">
            <a:avLst/>
          </a:prstGeom>
        </p:spPr>
      </p:pic>
    </p:spTree>
    <p:extLst>
      <p:ext uri="{BB962C8B-B14F-4D97-AF65-F5344CB8AC3E}">
        <p14:creationId xmlns:p14="http://schemas.microsoft.com/office/powerpoint/2010/main" xmlns="" val="220686612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285135"/>
            <a:ext cx="8229600" cy="5841027"/>
          </a:xfrm>
        </p:spPr>
        <p:txBody>
          <a:bodyPr/>
          <a:lstStyle/>
          <a:p>
            <a:pPr algn="just"/>
            <a:r>
              <a:rPr lang="en-US" sz="2800" dirty="0" smtClean="0">
                <a:latin typeface="Times New Roman" panose="02020603050405020304" pitchFamily="18" charset="0"/>
                <a:cs typeface="Times New Roman" panose="02020603050405020304" pitchFamily="18" charset="0"/>
              </a:rPr>
              <a:t>Radial basic function is  a type of Multi-layer perceptron which has one input layer, one </a:t>
            </a:r>
            <a:r>
              <a:rPr lang="en-US" sz="2800" smtClean="0">
                <a:latin typeface="Times New Roman" panose="02020603050405020304" pitchFamily="18" charset="0"/>
                <a:cs typeface="Times New Roman" panose="02020603050405020304" pitchFamily="18" charset="0"/>
              </a:rPr>
              <a:t>output </a:t>
            </a:r>
            <a:r>
              <a:rPr lang="en-US" sz="2800" smtClean="0">
                <a:latin typeface="Times New Roman" panose="02020603050405020304" pitchFamily="18" charset="0"/>
                <a:cs typeface="Times New Roman" panose="02020603050405020304" pitchFamily="18" charset="0"/>
              </a:rPr>
              <a:t>layer </a:t>
            </a:r>
            <a:r>
              <a:rPr lang="en-US" sz="2800" dirty="0" smtClean="0">
                <a:latin typeface="Times New Roman" panose="02020603050405020304" pitchFamily="18" charset="0"/>
                <a:cs typeface="Times New Roman" panose="02020603050405020304" pitchFamily="18" charset="0"/>
              </a:rPr>
              <a:t>and with </a:t>
            </a:r>
            <a:r>
              <a:rPr lang="en-US" sz="2800" dirty="0" smtClean="0">
                <a:solidFill>
                  <a:srgbClr val="FF0000"/>
                </a:solidFill>
                <a:latin typeface="Times New Roman" panose="02020603050405020304" pitchFamily="18" charset="0"/>
                <a:cs typeface="Times New Roman" panose="02020603050405020304" pitchFamily="18" charset="0"/>
              </a:rPr>
              <a:t>strictly one hidden layer</a:t>
            </a:r>
          </a:p>
          <a:p>
            <a:pPr algn="just"/>
            <a:endParaRPr lang="en-US" sz="2800" dirty="0" smtClean="0">
              <a:solidFill>
                <a:srgbClr val="FF0000"/>
              </a:solidFill>
              <a:latin typeface="Times New Roman" panose="02020603050405020304" pitchFamily="18" charset="0"/>
              <a:cs typeface="Times New Roman" panose="02020603050405020304" pitchFamily="18" charset="0"/>
            </a:endParaRPr>
          </a:p>
          <a:p>
            <a:pPr algn="just"/>
            <a:r>
              <a:rPr lang="en-US" sz="2800" dirty="0" smtClean="0">
                <a:latin typeface="Times New Roman" panose="02020603050405020304" pitchFamily="18" charset="0"/>
                <a:cs typeface="Times New Roman" panose="02020603050405020304" pitchFamily="18" charset="0"/>
              </a:rPr>
              <a:t>Whenever we have non-linear data, that non-linear data we need to convert to linear data</a:t>
            </a:r>
          </a:p>
          <a:p>
            <a:pPr algn="just"/>
            <a:r>
              <a:rPr lang="en-US" sz="2800" dirty="0" smtClean="0">
                <a:latin typeface="Times New Roman" panose="02020603050405020304" pitchFamily="18" charset="0"/>
                <a:cs typeface="Times New Roman" panose="02020603050405020304" pitchFamily="18" charset="0"/>
              </a:rPr>
              <a:t>To do, for each neuron in the hidden layer uses non-linear radial basic function as the activation function, which convert the input parameters into higher dimension space so that we can convert that to linearly separable data</a:t>
            </a:r>
          </a:p>
          <a:p>
            <a:pPr algn="just"/>
            <a:endParaRPr lang="en-US" sz="280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79</a:t>
            </a:fld>
            <a:endParaRPr lang="en-US"/>
          </a:p>
        </p:txBody>
      </p:sp>
    </p:spTree>
    <p:extLst>
      <p:ext uri="{BB962C8B-B14F-4D97-AF65-F5344CB8AC3E}">
        <p14:creationId xmlns:p14="http://schemas.microsoft.com/office/powerpoint/2010/main" xmlns="" val="34409832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g2d0940dc846_0_16"/>
          <p:cNvSpPr txBox="1">
            <a:spLocks noGrp="1"/>
          </p:cNvSpPr>
          <p:nvPr>
            <p:ph type="body" idx="1"/>
          </p:nvPr>
        </p:nvSpPr>
        <p:spPr>
          <a:xfrm>
            <a:off x="104725" y="234975"/>
            <a:ext cx="8582100" cy="6858000"/>
          </a:xfrm>
          <a:prstGeom prst="rect">
            <a:avLst/>
          </a:prstGeom>
        </p:spPr>
        <p:txBody>
          <a:bodyPr spcFirstLastPara="1" wrap="square" lIns="91425" tIns="45700" rIns="91425" bIns="45700" anchor="t" anchorCtr="0">
            <a:noAutofit/>
          </a:bodyPr>
          <a:lstStyle/>
          <a:p>
            <a:pPr marL="457200" lvl="0" indent="-393700" algn="just" rtl="0">
              <a:spcBef>
                <a:spcPts val="360"/>
              </a:spcBef>
              <a:spcAft>
                <a:spcPts val="0"/>
              </a:spcAft>
              <a:buSzPts val="2600"/>
              <a:buFont typeface="Times New Roman"/>
              <a:buChar char="•"/>
            </a:pPr>
            <a:r>
              <a:rPr lang="en-US" sz="2600">
                <a:latin typeface="Times New Roman"/>
                <a:ea typeface="Times New Roman"/>
                <a:cs typeface="Times New Roman"/>
                <a:sym typeface="Times New Roman"/>
              </a:rPr>
              <a:t>For example, when you </a:t>
            </a:r>
            <a:endParaRPr sz="2600">
              <a:latin typeface="Times New Roman"/>
              <a:ea typeface="Times New Roman"/>
              <a:cs typeface="Times New Roman"/>
              <a:sym typeface="Times New Roman"/>
            </a:endParaRPr>
          </a:p>
          <a:p>
            <a:pPr marL="0" lvl="0" indent="0" algn="just" rtl="0">
              <a:spcBef>
                <a:spcPts val="360"/>
              </a:spcBef>
              <a:spcAft>
                <a:spcPts val="0"/>
              </a:spcAft>
              <a:buNone/>
            </a:pPr>
            <a:r>
              <a:rPr lang="en-US" sz="2600">
                <a:latin typeface="Times New Roman"/>
                <a:ea typeface="Times New Roman"/>
                <a:cs typeface="Times New Roman"/>
                <a:sym typeface="Times New Roman"/>
              </a:rPr>
              <a:t>train this model, we get</a:t>
            </a:r>
            <a:endParaRPr sz="2600">
              <a:latin typeface="Times New Roman"/>
              <a:ea typeface="Times New Roman"/>
              <a:cs typeface="Times New Roman"/>
              <a:sym typeface="Times New Roman"/>
            </a:endParaRPr>
          </a:p>
          <a:p>
            <a:pPr marL="0" lvl="0" indent="0" algn="just" rtl="0">
              <a:spcBef>
                <a:spcPts val="360"/>
              </a:spcBef>
              <a:spcAft>
                <a:spcPts val="0"/>
              </a:spcAft>
              <a:buNone/>
            </a:pPr>
            <a:r>
              <a:rPr lang="en-US" sz="2600">
                <a:latin typeface="Times New Roman"/>
                <a:ea typeface="Times New Roman"/>
                <a:cs typeface="Times New Roman"/>
                <a:sym typeface="Times New Roman"/>
              </a:rPr>
              <a:t>student iq=87 and cgpa= 8.7,</a:t>
            </a:r>
            <a:endParaRPr sz="2600">
              <a:latin typeface="Times New Roman"/>
              <a:ea typeface="Times New Roman"/>
              <a:cs typeface="Times New Roman"/>
              <a:sym typeface="Times New Roman"/>
            </a:endParaRPr>
          </a:p>
          <a:p>
            <a:pPr marL="0" lvl="0" indent="0" algn="just" rtl="0">
              <a:spcBef>
                <a:spcPts val="360"/>
              </a:spcBef>
              <a:spcAft>
                <a:spcPts val="0"/>
              </a:spcAft>
              <a:buNone/>
            </a:pPr>
            <a:r>
              <a:rPr lang="en-US" sz="2600">
                <a:latin typeface="Times New Roman"/>
                <a:ea typeface="Times New Roman"/>
                <a:cs typeface="Times New Roman"/>
                <a:sym typeface="Times New Roman"/>
              </a:rPr>
              <a:t>weights w1=5 .w2=10</a:t>
            </a:r>
            <a:endParaRPr sz="2600">
              <a:latin typeface="Times New Roman"/>
              <a:ea typeface="Times New Roman"/>
              <a:cs typeface="Times New Roman"/>
              <a:sym typeface="Times New Roman"/>
            </a:endParaRPr>
          </a:p>
          <a:p>
            <a:pPr marL="0" lvl="0" indent="0" algn="just" rtl="0">
              <a:spcBef>
                <a:spcPts val="360"/>
              </a:spcBef>
              <a:spcAft>
                <a:spcPts val="0"/>
              </a:spcAft>
              <a:buNone/>
            </a:pPr>
            <a:r>
              <a:rPr lang="en-US" sz="2600">
                <a:latin typeface="Times New Roman"/>
                <a:ea typeface="Times New Roman"/>
                <a:cs typeface="Times New Roman"/>
                <a:sym typeface="Times New Roman"/>
              </a:rPr>
              <a:t>b=3</a:t>
            </a:r>
            <a:endParaRPr sz="2600">
              <a:latin typeface="Times New Roman"/>
              <a:ea typeface="Times New Roman"/>
              <a:cs typeface="Times New Roman"/>
              <a:sym typeface="Times New Roman"/>
            </a:endParaRPr>
          </a:p>
          <a:p>
            <a:pPr marL="457200" lvl="0" indent="-393700" algn="just" rtl="0">
              <a:spcBef>
                <a:spcPts val="360"/>
              </a:spcBef>
              <a:spcAft>
                <a:spcPts val="0"/>
              </a:spcAft>
              <a:buSzPts val="2600"/>
              <a:buFont typeface="Times New Roman"/>
              <a:buChar char="•"/>
            </a:pPr>
            <a:r>
              <a:rPr lang="en-US" sz="2600">
                <a:latin typeface="Times New Roman"/>
                <a:ea typeface="Times New Roman"/>
                <a:cs typeface="Times New Roman"/>
                <a:sym typeface="Times New Roman"/>
              </a:rPr>
              <a:t>For the given values,</a:t>
            </a:r>
            <a:endParaRPr sz="2600">
              <a:latin typeface="Times New Roman"/>
              <a:ea typeface="Times New Roman"/>
              <a:cs typeface="Times New Roman"/>
              <a:sym typeface="Times New Roman"/>
            </a:endParaRPr>
          </a:p>
          <a:p>
            <a:pPr marL="0" lvl="0" indent="0" algn="just" rtl="0">
              <a:spcBef>
                <a:spcPts val="360"/>
              </a:spcBef>
              <a:spcAft>
                <a:spcPts val="0"/>
              </a:spcAft>
              <a:buNone/>
            </a:pPr>
            <a:r>
              <a:rPr lang="en-US" sz="2600">
                <a:latin typeface="Times New Roman"/>
                <a:ea typeface="Times New Roman"/>
                <a:cs typeface="Times New Roman"/>
                <a:sym typeface="Times New Roman"/>
              </a:rPr>
              <a:t>we get the line like below</a:t>
            </a:r>
            <a:endParaRPr sz="2600">
              <a:latin typeface="Times New Roman"/>
              <a:ea typeface="Times New Roman"/>
              <a:cs typeface="Times New Roman"/>
              <a:sym typeface="Times New Roman"/>
            </a:endParaRPr>
          </a:p>
          <a:p>
            <a:pPr marL="0" lvl="0" indent="0" algn="just" rtl="0">
              <a:spcBef>
                <a:spcPts val="360"/>
              </a:spcBef>
              <a:spcAft>
                <a:spcPts val="0"/>
              </a:spcAft>
              <a:buNone/>
            </a:pPr>
            <a:r>
              <a:rPr lang="en-US" sz="2600">
                <a:latin typeface="Times New Roman"/>
                <a:ea typeface="Times New Roman"/>
                <a:cs typeface="Times New Roman"/>
                <a:sym typeface="Times New Roman"/>
              </a:rPr>
              <a:t>with the equation:</a:t>
            </a:r>
            <a:endParaRPr sz="2600">
              <a:latin typeface="Times New Roman"/>
              <a:ea typeface="Times New Roman"/>
              <a:cs typeface="Times New Roman"/>
              <a:sym typeface="Times New Roman"/>
            </a:endParaRPr>
          </a:p>
          <a:p>
            <a:pPr marL="0" lvl="0" indent="0" algn="just" rtl="0">
              <a:spcBef>
                <a:spcPts val="360"/>
              </a:spcBef>
              <a:spcAft>
                <a:spcPts val="0"/>
              </a:spcAft>
              <a:buNone/>
            </a:pPr>
            <a:r>
              <a:rPr lang="en-US" sz="2600">
                <a:latin typeface="Times New Roman"/>
                <a:ea typeface="Times New Roman"/>
                <a:cs typeface="Times New Roman"/>
                <a:sym typeface="Times New Roman"/>
              </a:rPr>
              <a:t> 5x+10y+3=0</a:t>
            </a:r>
            <a:endParaRPr sz="2600">
              <a:latin typeface="Times New Roman"/>
              <a:ea typeface="Times New Roman"/>
              <a:cs typeface="Times New Roman"/>
              <a:sym typeface="Times New Roman"/>
            </a:endParaRPr>
          </a:p>
          <a:p>
            <a:pPr marL="0" lvl="0" indent="0" algn="just" rtl="0">
              <a:spcBef>
                <a:spcPts val="360"/>
              </a:spcBef>
              <a:spcAft>
                <a:spcPts val="0"/>
              </a:spcAft>
              <a:buNone/>
            </a:pPr>
            <a:endParaRPr sz="2600">
              <a:latin typeface="Times New Roman"/>
              <a:ea typeface="Times New Roman"/>
              <a:cs typeface="Times New Roman"/>
              <a:sym typeface="Times New Roman"/>
            </a:endParaRPr>
          </a:p>
        </p:txBody>
      </p:sp>
      <p:sp>
        <p:nvSpPr>
          <p:cNvPr id="120" name="Google Shape;120;g2d0940dc846_0_16"/>
          <p:cNvSpPr txBox="1">
            <a:spLocks noGrp="1"/>
          </p:cNvSpPr>
          <p:nvPr>
            <p:ph type="sldNum" idx="12"/>
          </p:nvPr>
        </p:nvSpPr>
        <p:spPr>
          <a:xfrm>
            <a:off x="6553200" y="6356350"/>
            <a:ext cx="21336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8</a:t>
            </a:fld>
            <a:endParaRPr/>
          </a:p>
        </p:txBody>
      </p:sp>
      <p:pic>
        <p:nvPicPr>
          <p:cNvPr id="121" name="Google Shape;121;g2d0940dc846_0_16"/>
          <p:cNvPicPr preferRelativeResize="0"/>
          <p:nvPr/>
        </p:nvPicPr>
        <p:blipFill>
          <a:blip r:embed="rId3">
            <a:alphaModFix/>
          </a:blip>
          <a:stretch>
            <a:fillRect/>
          </a:stretch>
        </p:blipFill>
        <p:spPr>
          <a:xfrm>
            <a:off x="4159045" y="84975"/>
            <a:ext cx="4984955" cy="3815274"/>
          </a:xfrm>
          <a:prstGeom prst="rect">
            <a:avLst/>
          </a:prstGeom>
          <a:noFill/>
          <a:ln>
            <a:noFill/>
          </a:ln>
        </p:spPr>
      </p:pic>
      <p:pic>
        <p:nvPicPr>
          <p:cNvPr id="122" name="Google Shape;122;g2d0940dc846_0_16"/>
          <p:cNvPicPr preferRelativeResize="0"/>
          <p:nvPr/>
        </p:nvPicPr>
        <p:blipFill>
          <a:blip r:embed="rId4">
            <a:alphaModFix/>
          </a:blip>
          <a:stretch>
            <a:fillRect/>
          </a:stretch>
        </p:blipFill>
        <p:spPr>
          <a:xfrm>
            <a:off x="0" y="4538800"/>
            <a:ext cx="6029325" cy="2319201"/>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74171" y="163286"/>
            <a:ext cx="8512629" cy="5962876"/>
          </a:xfrm>
        </p:spPr>
        <p:txBody>
          <a:bodyPr/>
          <a:lstStyle/>
          <a:p>
            <a:pPr marL="114300" indent="0">
              <a:buNone/>
            </a:pPr>
            <a:r>
              <a:rPr lang="en-US" sz="2400" dirty="0" smtClean="0">
                <a:solidFill>
                  <a:schemeClr val="bg2">
                    <a:lumMod val="75000"/>
                  </a:schemeClr>
                </a:solidFill>
                <a:latin typeface="Times New Roman" panose="02020603050405020304" pitchFamily="18" charset="0"/>
                <a:cs typeface="Times New Roman" panose="02020603050405020304" pitchFamily="18" charset="0"/>
              </a:rPr>
              <a:t>This network is useful for:</a:t>
            </a:r>
          </a:p>
          <a:p>
            <a:pPr lvl="1"/>
            <a:r>
              <a:rPr lang="en-US" sz="2400" dirty="0" smtClean="0">
                <a:latin typeface="Times New Roman" panose="02020603050405020304" pitchFamily="18" charset="0"/>
                <a:cs typeface="Times New Roman" panose="02020603050405020304" pitchFamily="18" charset="0"/>
              </a:rPr>
              <a:t>Interpolation</a:t>
            </a:r>
          </a:p>
          <a:p>
            <a:pPr lvl="1"/>
            <a:r>
              <a:rPr lang="en-US" sz="2400" dirty="0" smtClean="0">
                <a:latin typeface="Times New Roman" panose="02020603050405020304" pitchFamily="18" charset="0"/>
                <a:cs typeface="Times New Roman" panose="02020603050405020304" pitchFamily="18" charset="0"/>
              </a:rPr>
              <a:t>Function approximation</a:t>
            </a:r>
          </a:p>
          <a:p>
            <a:pPr lvl="1"/>
            <a:r>
              <a:rPr lang="en-US" sz="2400" dirty="0" smtClean="0">
                <a:latin typeface="Times New Roman" panose="02020603050405020304" pitchFamily="18" charset="0"/>
                <a:cs typeface="Times New Roman" panose="02020603050405020304" pitchFamily="18" charset="0"/>
              </a:rPr>
              <a:t>Time series prediction</a:t>
            </a:r>
          </a:p>
          <a:p>
            <a:pPr lvl="1"/>
            <a:r>
              <a:rPr lang="en-US" sz="2400" dirty="0" smtClean="0">
                <a:latin typeface="Times New Roman" panose="02020603050405020304" pitchFamily="18" charset="0"/>
                <a:cs typeface="Times New Roman" panose="02020603050405020304" pitchFamily="18" charset="0"/>
              </a:rPr>
              <a:t>Classification</a:t>
            </a:r>
          </a:p>
          <a:p>
            <a:pPr lvl="1"/>
            <a:r>
              <a:rPr lang="en-US" sz="2400" dirty="0" smtClean="0">
                <a:latin typeface="Times New Roman" panose="02020603050405020304" pitchFamily="18" charset="0"/>
                <a:cs typeface="Times New Roman" panose="02020603050405020304" pitchFamily="18" charset="0"/>
              </a:rPr>
              <a:t>System control</a:t>
            </a:r>
          </a:p>
          <a:p>
            <a:pPr marL="571500" lvl="1" indent="0">
              <a:buNone/>
            </a:pPr>
            <a:r>
              <a:rPr lang="en-US" sz="2400" dirty="0" smtClean="0">
                <a:solidFill>
                  <a:schemeClr val="bg2">
                    <a:lumMod val="75000"/>
                  </a:schemeClr>
                </a:solidFill>
                <a:latin typeface="Times New Roman" panose="02020603050405020304" pitchFamily="18" charset="0"/>
                <a:cs typeface="Times New Roman" panose="02020603050405020304" pitchFamily="18" charset="0"/>
              </a:rPr>
              <a:t>Typical radial basic functions are</a:t>
            </a:r>
          </a:p>
          <a:p>
            <a:pPr lvl="1"/>
            <a:r>
              <a:rPr lang="en-US" sz="2400" dirty="0" smtClean="0">
                <a:latin typeface="Times New Roman" panose="02020603050405020304" pitchFamily="18" charset="0"/>
                <a:cs typeface="Times New Roman" panose="02020603050405020304" pitchFamily="18" charset="0"/>
              </a:rPr>
              <a:t>The Gaussian RBF which decreases the distance from the center</a:t>
            </a:r>
          </a:p>
          <a:p>
            <a:pPr lvl="1"/>
            <a:endParaRPr lang="en-US" sz="2400" dirty="0" smtClean="0">
              <a:latin typeface="Times New Roman" panose="02020603050405020304" pitchFamily="18" charset="0"/>
              <a:cs typeface="Times New Roman" panose="02020603050405020304" pitchFamily="18" charset="0"/>
            </a:endParaRPr>
          </a:p>
          <a:p>
            <a:pPr lvl="1"/>
            <a:endParaRPr lang="en-US" sz="2400" dirty="0" smtClean="0">
              <a:latin typeface="Times New Roman" panose="02020603050405020304" pitchFamily="18" charset="0"/>
              <a:cs typeface="Times New Roman" panose="02020603050405020304" pitchFamily="18" charset="0"/>
            </a:endParaRPr>
          </a:p>
          <a:p>
            <a:pPr lvl="1"/>
            <a:r>
              <a:rPr lang="en-US" sz="2400" dirty="0" smtClean="0">
                <a:latin typeface="Times New Roman" panose="02020603050405020304" pitchFamily="18" charset="0"/>
                <a:cs typeface="Times New Roman" panose="02020603050405020304" pitchFamily="18" charset="0"/>
              </a:rPr>
              <a:t>Where c is the center and r is the radius</a:t>
            </a:r>
          </a:p>
          <a:p>
            <a:pPr lvl="1"/>
            <a:r>
              <a:rPr lang="en-US" sz="2400" dirty="0" smtClean="0">
                <a:latin typeface="Times New Roman" panose="02020603050405020304" pitchFamily="18" charset="0"/>
                <a:cs typeface="Times New Roman" panose="02020603050405020304" pitchFamily="18" charset="0"/>
              </a:rPr>
              <a:t>A </a:t>
            </a:r>
            <a:r>
              <a:rPr lang="en-US" sz="2400" dirty="0" err="1" smtClean="0">
                <a:latin typeface="Times New Roman" panose="02020603050405020304" pitchFamily="18" charset="0"/>
                <a:cs typeface="Times New Roman" panose="02020603050405020304" pitchFamily="18" charset="0"/>
              </a:rPr>
              <a:t>Multiquadric</a:t>
            </a:r>
            <a:r>
              <a:rPr lang="en-US" sz="2400" dirty="0" smtClean="0">
                <a:latin typeface="Times New Roman" panose="02020603050405020304" pitchFamily="18" charset="0"/>
                <a:cs typeface="Times New Roman" panose="02020603050405020304" pitchFamily="18" charset="0"/>
              </a:rPr>
              <a:t> RBF , </a:t>
            </a:r>
            <a:r>
              <a:rPr lang="en-US" sz="2400" dirty="0">
                <a:latin typeface="Times New Roman" panose="02020603050405020304" pitchFamily="18" charset="0"/>
                <a:cs typeface="Times New Roman" panose="02020603050405020304" pitchFamily="18" charset="0"/>
              </a:rPr>
              <a:t>which </a:t>
            </a:r>
            <a:r>
              <a:rPr lang="en-US" sz="2400" dirty="0" smtClean="0">
                <a:latin typeface="Times New Roman" panose="02020603050405020304" pitchFamily="18" charset="0"/>
                <a:cs typeface="Times New Roman" panose="02020603050405020304" pitchFamily="18" charset="0"/>
              </a:rPr>
              <a:t>increases the distance </a:t>
            </a:r>
            <a:r>
              <a:rPr lang="en-US" sz="2400" dirty="0">
                <a:latin typeface="Times New Roman" panose="02020603050405020304" pitchFamily="18" charset="0"/>
                <a:cs typeface="Times New Roman" panose="02020603050405020304" pitchFamily="18" charset="0"/>
              </a:rPr>
              <a:t>from the center</a:t>
            </a:r>
          </a:p>
          <a:p>
            <a:pPr lvl="1"/>
            <a:endParaRPr lang="en-US" sz="2400" dirty="0" smtClean="0">
              <a:latin typeface="Times New Roman" panose="02020603050405020304" pitchFamily="18" charset="0"/>
              <a:cs typeface="Times New Roman" panose="02020603050405020304" pitchFamily="18" charset="0"/>
            </a:endParaRPr>
          </a:p>
          <a:p>
            <a:pPr lvl="1"/>
            <a:endParaRPr lang="en-US" sz="2400" dirty="0" smtClean="0">
              <a:latin typeface="Times New Roman" panose="02020603050405020304" pitchFamily="18" charset="0"/>
              <a:cs typeface="Times New Roman" panose="02020603050405020304" pitchFamily="18" charset="0"/>
            </a:endParaRPr>
          </a:p>
          <a:p>
            <a:endParaRPr lang="en-US" sz="240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80</a:t>
            </a:fld>
            <a:endParaRPr lang="en-US"/>
          </a:p>
        </p:txBody>
      </p:sp>
      <p:pic>
        <p:nvPicPr>
          <p:cNvPr id="5" name="Picture 4"/>
          <p:cNvPicPr>
            <a:picLocks noChangeAspect="1"/>
          </p:cNvPicPr>
          <p:nvPr/>
        </p:nvPicPr>
        <p:blipFill>
          <a:blip r:embed="rId3"/>
          <a:stretch>
            <a:fillRect/>
          </a:stretch>
        </p:blipFill>
        <p:spPr>
          <a:xfrm>
            <a:off x="2648461" y="3533714"/>
            <a:ext cx="2410161" cy="857370"/>
          </a:xfrm>
          <a:prstGeom prst="rect">
            <a:avLst/>
          </a:prstGeom>
        </p:spPr>
      </p:pic>
      <p:pic>
        <p:nvPicPr>
          <p:cNvPr id="6" name="Picture 5"/>
          <p:cNvPicPr>
            <a:picLocks noChangeAspect="1"/>
          </p:cNvPicPr>
          <p:nvPr/>
        </p:nvPicPr>
        <p:blipFill>
          <a:blip r:embed="rId4"/>
          <a:stretch>
            <a:fillRect/>
          </a:stretch>
        </p:blipFill>
        <p:spPr>
          <a:xfrm>
            <a:off x="2724660" y="5780314"/>
            <a:ext cx="3419952" cy="941243"/>
          </a:xfrm>
          <a:prstGeom prst="rect">
            <a:avLst/>
          </a:prstGeom>
        </p:spPr>
      </p:pic>
    </p:spTree>
    <p:extLst>
      <p:ext uri="{BB962C8B-B14F-4D97-AF65-F5344CB8AC3E}">
        <p14:creationId xmlns:p14="http://schemas.microsoft.com/office/powerpoint/2010/main" xmlns="" val="284975214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647"/>
        <p:cNvGrpSpPr/>
        <p:nvPr/>
      </p:nvGrpSpPr>
      <p:grpSpPr>
        <a:xfrm>
          <a:off x="0" y="0"/>
          <a:ext cx="0" cy="0"/>
          <a:chOff x="0" y="0"/>
          <a:chExt cx="0" cy="0"/>
        </a:xfrm>
      </p:grpSpPr>
      <p:sp>
        <p:nvSpPr>
          <p:cNvPr id="648" name="Google Shape;648;p63"/>
          <p:cNvSpPr txBox="1">
            <a:spLocks noGrp="1"/>
          </p:cNvSpPr>
          <p:nvPr>
            <p:ph type="title"/>
          </p:nvPr>
        </p:nvSpPr>
        <p:spPr>
          <a:xfrm>
            <a:off x="762000" y="0"/>
            <a:ext cx="8077200" cy="8382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4000"/>
              <a:buFont typeface="Calibri"/>
              <a:buNone/>
            </a:pPr>
            <a:r>
              <a:rPr lang="en-US" sz="4000" b="0" i="0" u="none">
                <a:solidFill>
                  <a:schemeClr val="dk1"/>
                </a:solidFill>
                <a:latin typeface="Calibri"/>
                <a:ea typeface="Calibri"/>
                <a:cs typeface="Calibri"/>
                <a:sym typeface="Calibri"/>
              </a:rPr>
              <a:t>Radial Basis Functions and Splines</a:t>
            </a:r>
            <a:endParaRPr sz="4000" b="0" i="0" u="none">
              <a:solidFill>
                <a:schemeClr val="dk1"/>
              </a:solidFill>
              <a:latin typeface="Calibri"/>
              <a:ea typeface="Calibri"/>
              <a:cs typeface="Calibri"/>
              <a:sym typeface="Calibri"/>
            </a:endParaRPr>
          </a:p>
        </p:txBody>
      </p:sp>
      <p:sp>
        <p:nvSpPr>
          <p:cNvPr id="649" name="Google Shape;649;p63"/>
          <p:cNvSpPr txBox="1">
            <a:spLocks noGrp="1"/>
          </p:cNvSpPr>
          <p:nvPr>
            <p:ph type="body" idx="1"/>
          </p:nvPr>
        </p:nvSpPr>
        <p:spPr>
          <a:xfrm>
            <a:off x="228600" y="858520"/>
            <a:ext cx="8686800" cy="5998845"/>
          </a:xfrm>
          <a:prstGeom prst="rect">
            <a:avLst/>
          </a:prstGeom>
          <a:noFill/>
          <a:ln>
            <a:noFill/>
          </a:ln>
        </p:spPr>
        <p:txBody>
          <a:bodyPr spcFirstLastPara="1" wrap="square" lIns="91425" tIns="45700" rIns="91425" bIns="45700" anchor="t" anchorCtr="0">
            <a:noAutofit/>
          </a:bodyPr>
          <a:lstStyle/>
          <a:p>
            <a:pPr marL="342900" marR="0" lvl="0" indent="-342900" algn="just" rtl="0">
              <a:lnSpc>
                <a:spcPct val="100000"/>
              </a:lnSpc>
              <a:spcBef>
                <a:spcPts val="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Radial Basis Functions are real valued functions tha uses supervised Machine learnig to perform Non linear Clsassification.</a:t>
            </a:r>
            <a:endParaRPr sz="2400" b="0" i="0" u="none">
              <a:solidFill>
                <a:schemeClr val="dk1"/>
              </a:solidFill>
              <a:latin typeface="Calibri"/>
              <a:ea typeface="Calibri"/>
              <a:cs typeface="Calibri"/>
              <a:sym typeface="Calibri"/>
            </a:endParaRPr>
          </a:p>
          <a:p>
            <a:pPr marL="342900" marR="0" lvl="0" indent="-342900" algn="just" rtl="0">
              <a:lnSpc>
                <a:spcPct val="100000"/>
              </a:lnSpc>
              <a:spcBef>
                <a:spcPts val="48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supervised one, the radial basis function (RBF) network. Fig  shows a set of nodes that represent radial bases in weight space. </a:t>
            </a:r>
            <a:endParaRPr sz="2400" b="0" i="0" u="none">
              <a:solidFill>
                <a:schemeClr val="dk1"/>
              </a:solidFill>
              <a:latin typeface="Calibri"/>
              <a:ea typeface="Calibri"/>
              <a:cs typeface="Calibri"/>
              <a:sym typeface="Calibri"/>
            </a:endParaRPr>
          </a:p>
          <a:p>
            <a:pPr marL="342900" marR="0" lvl="0" indent="-342900" algn="just" rtl="0">
              <a:lnSpc>
                <a:spcPct val="100000"/>
              </a:lnSpc>
              <a:spcBef>
                <a:spcPts val="48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They are often known as centres because they each form the centres of their own circle or ellipse.</a:t>
            </a:r>
            <a:endParaRPr sz="2400" b="0" i="0" u="none">
              <a:solidFill>
                <a:schemeClr val="dk1"/>
              </a:solidFill>
              <a:latin typeface="Calibri"/>
              <a:ea typeface="Calibri"/>
              <a:cs typeface="Calibri"/>
              <a:sym typeface="Calibri"/>
            </a:endParaRPr>
          </a:p>
          <a:p>
            <a:pPr marL="342900" marR="0" lvl="0" indent="-342900" algn="just" rtl="0">
              <a:lnSpc>
                <a:spcPct val="100000"/>
              </a:lnSpc>
              <a:spcBef>
                <a:spcPts val="480"/>
              </a:spcBef>
              <a:spcAft>
                <a:spcPts val="0"/>
              </a:spcAft>
              <a:buClr>
                <a:schemeClr val="dk1"/>
              </a:buClr>
              <a:buSzPts val="2400"/>
              <a:buFont typeface="Arial"/>
              <a:buChar char="•"/>
            </a:pPr>
            <a:r>
              <a:rPr lang="en-US" sz="2400">
                <a:latin typeface="Arial"/>
                <a:ea typeface="Arial"/>
                <a:cs typeface="Arial"/>
                <a:sym typeface="Arial"/>
              </a:rPr>
              <a:t> </a:t>
            </a:r>
            <a:endParaRPr sz="2400">
              <a:latin typeface="Arial"/>
              <a:ea typeface="Arial"/>
              <a:cs typeface="Arial"/>
              <a:sym typeface="Arial"/>
            </a:endParaRPr>
          </a:p>
          <a:p>
            <a:pPr marL="342900" marR="0" lvl="0" indent="-190500" algn="just" rtl="0">
              <a:lnSpc>
                <a:spcPct val="100000"/>
              </a:lnSpc>
              <a:spcBef>
                <a:spcPts val="480"/>
              </a:spcBef>
              <a:spcAft>
                <a:spcPts val="0"/>
              </a:spcAft>
              <a:buClr>
                <a:schemeClr val="dk1"/>
              </a:buClr>
              <a:buSzPts val="2400"/>
              <a:buFont typeface="Arial"/>
              <a:buNone/>
            </a:pPr>
            <a:endParaRPr sz="2400">
              <a:latin typeface="Arial"/>
              <a:ea typeface="Arial"/>
              <a:cs typeface="Arial"/>
              <a:sym typeface="Arial"/>
            </a:endParaRPr>
          </a:p>
          <a:p>
            <a:pPr marL="342900" marR="0" lvl="0" indent="-190500" algn="just" rtl="0">
              <a:lnSpc>
                <a:spcPct val="100000"/>
              </a:lnSpc>
              <a:spcBef>
                <a:spcPts val="480"/>
              </a:spcBef>
              <a:spcAft>
                <a:spcPts val="0"/>
              </a:spcAft>
              <a:buClr>
                <a:schemeClr val="dk1"/>
              </a:buClr>
              <a:buSzPts val="2400"/>
              <a:buFont typeface="Arial"/>
              <a:buNone/>
            </a:pPr>
            <a:endParaRPr sz="2400">
              <a:latin typeface="Arial"/>
              <a:ea typeface="Arial"/>
              <a:cs typeface="Arial"/>
              <a:sym typeface="Arial"/>
            </a:endParaRPr>
          </a:p>
          <a:p>
            <a:pPr marL="0" marR="0" lvl="0" indent="0" algn="just" rtl="0">
              <a:lnSpc>
                <a:spcPct val="100000"/>
              </a:lnSpc>
              <a:spcBef>
                <a:spcPts val="480"/>
              </a:spcBef>
              <a:spcAft>
                <a:spcPts val="0"/>
              </a:spcAft>
              <a:buClr>
                <a:schemeClr val="dk1"/>
              </a:buClr>
              <a:buSzPts val="2400"/>
              <a:buFont typeface="Arial"/>
              <a:buNone/>
            </a:pPr>
            <a:endParaRPr sz="2400">
              <a:latin typeface="Arial"/>
              <a:ea typeface="Arial"/>
              <a:cs typeface="Arial"/>
              <a:sym typeface="Arial"/>
            </a:endParaRPr>
          </a:p>
          <a:p>
            <a:pPr marL="342900" marR="0" lvl="0" indent="-342900" algn="just" rtl="0">
              <a:lnSpc>
                <a:spcPct val="100000"/>
              </a:lnSpc>
              <a:spcBef>
                <a:spcPts val="480"/>
              </a:spcBef>
              <a:spcAft>
                <a:spcPts val="0"/>
              </a:spcAft>
              <a:buClr>
                <a:schemeClr val="dk1"/>
              </a:buClr>
              <a:buSzPts val="2400"/>
              <a:buFont typeface="Arial"/>
              <a:buChar char="•"/>
            </a:pPr>
            <a:r>
              <a:rPr lang="en-US" sz="2400">
                <a:latin typeface="Arial"/>
                <a:ea typeface="Arial"/>
                <a:cs typeface="Arial"/>
                <a:sym typeface="Arial"/>
              </a:rPr>
              <a:t>The effect of radial basis functions in weight space. The points show the position of the RBF in weight space, while the circle around each point shows the receptive field of the node. In higher dimensions these circles become hyper spheres.</a:t>
            </a:r>
            <a:endParaRPr sz="2400" b="0" i="0" u="none">
              <a:solidFill>
                <a:schemeClr val="dk1"/>
              </a:solidFill>
              <a:latin typeface="Arial"/>
              <a:ea typeface="Arial"/>
              <a:cs typeface="Arial"/>
              <a:sym typeface="Arial"/>
            </a:endParaRPr>
          </a:p>
          <a:p>
            <a:pPr marL="342900" marR="0" lvl="0" indent="-190500" algn="just" rtl="0">
              <a:lnSpc>
                <a:spcPct val="100000"/>
              </a:lnSpc>
              <a:spcBef>
                <a:spcPts val="480"/>
              </a:spcBef>
              <a:spcAft>
                <a:spcPts val="0"/>
              </a:spcAft>
              <a:buClr>
                <a:schemeClr val="dk1"/>
              </a:buClr>
              <a:buSzPts val="2400"/>
              <a:buFont typeface="Arial"/>
              <a:buNone/>
            </a:pPr>
            <a:endParaRPr sz="2400" b="0" i="0" u="none">
              <a:solidFill>
                <a:schemeClr val="dk1"/>
              </a:solidFill>
              <a:latin typeface="Calibri"/>
              <a:ea typeface="Calibri"/>
              <a:cs typeface="Calibri"/>
              <a:sym typeface="Calibri"/>
            </a:endParaRPr>
          </a:p>
        </p:txBody>
      </p:sp>
      <p:sp>
        <p:nvSpPr>
          <p:cNvPr id="650" name="Google Shape;650;p6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pPr marL="0" lvl="0" indent="0" algn="r" rtl="0">
                <a:lnSpc>
                  <a:spcPct val="100000"/>
                </a:lnSpc>
                <a:spcBef>
                  <a:spcPts val="0"/>
                </a:spcBef>
                <a:spcAft>
                  <a:spcPts val="0"/>
                </a:spcAft>
                <a:buSzPts val="1200"/>
                <a:buNone/>
              </a:pPr>
              <a:t>81</a:t>
            </a:fld>
            <a:endParaRPr/>
          </a:p>
        </p:txBody>
      </p:sp>
      <p:pic>
        <p:nvPicPr>
          <p:cNvPr id="651" name="Google Shape;651;p63"/>
          <p:cNvPicPr preferRelativeResize="0"/>
          <p:nvPr/>
        </p:nvPicPr>
        <p:blipFill rotWithShape="1">
          <a:blip r:embed="rId3">
            <a:alphaModFix/>
          </a:blip>
          <a:srcRect/>
          <a:stretch/>
        </p:blipFill>
        <p:spPr>
          <a:xfrm>
            <a:off x="5175250" y="3048000"/>
            <a:ext cx="2528570" cy="1680845"/>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678"/>
        <p:cNvGrpSpPr/>
        <p:nvPr/>
      </p:nvGrpSpPr>
      <p:grpSpPr>
        <a:xfrm>
          <a:off x="0" y="0"/>
          <a:ext cx="0" cy="0"/>
          <a:chOff x="0" y="0"/>
          <a:chExt cx="0" cy="0"/>
        </a:xfrm>
      </p:grpSpPr>
      <p:sp>
        <p:nvSpPr>
          <p:cNvPr id="679" name="Google Shape;679;p67"/>
          <p:cNvSpPr txBox="1">
            <a:spLocks noGrp="1"/>
          </p:cNvSpPr>
          <p:nvPr>
            <p:ph type="body" idx="1"/>
          </p:nvPr>
        </p:nvSpPr>
        <p:spPr>
          <a:xfrm>
            <a:off x="457200" y="1600200"/>
            <a:ext cx="8229600" cy="4525962"/>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360"/>
              </a:spcBef>
              <a:spcAft>
                <a:spcPts val="0"/>
              </a:spcAft>
              <a:buClr>
                <a:schemeClr val="dk1"/>
              </a:buClr>
              <a:buSzPts val="1800"/>
              <a:buNone/>
            </a:pPr>
            <a:endParaRPr/>
          </a:p>
        </p:txBody>
      </p:sp>
      <p:sp>
        <p:nvSpPr>
          <p:cNvPr id="680" name="Google Shape;680;p6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pPr marL="0" lvl="0" indent="0" algn="r" rtl="0">
                <a:lnSpc>
                  <a:spcPct val="100000"/>
                </a:lnSpc>
                <a:spcBef>
                  <a:spcPts val="0"/>
                </a:spcBef>
                <a:spcAft>
                  <a:spcPts val="0"/>
                </a:spcAft>
                <a:buSzPts val="1200"/>
                <a:buNone/>
              </a:pPr>
              <a:t>82</a:t>
            </a:fld>
            <a:endParaRPr/>
          </a:p>
        </p:txBody>
      </p:sp>
      <p:pic>
        <p:nvPicPr>
          <p:cNvPr id="681" name="Google Shape;681;p67" descr="rbf4"/>
          <p:cNvPicPr preferRelativeResize="0"/>
          <p:nvPr/>
        </p:nvPicPr>
        <p:blipFill rotWithShape="1">
          <a:blip r:embed="rId3">
            <a:alphaModFix/>
          </a:blip>
          <a:srcRect/>
          <a:stretch/>
        </p:blipFill>
        <p:spPr>
          <a:xfrm>
            <a:off x="207645" y="1054735"/>
            <a:ext cx="8759190" cy="4768850"/>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685"/>
        <p:cNvGrpSpPr/>
        <p:nvPr/>
      </p:nvGrpSpPr>
      <p:grpSpPr>
        <a:xfrm>
          <a:off x="0" y="0"/>
          <a:ext cx="0" cy="0"/>
          <a:chOff x="0" y="0"/>
          <a:chExt cx="0" cy="0"/>
        </a:xfrm>
      </p:grpSpPr>
      <p:sp>
        <p:nvSpPr>
          <p:cNvPr id="686" name="Google Shape;686;p68"/>
          <p:cNvSpPr txBox="1">
            <a:spLocks noGrp="1"/>
          </p:cNvSpPr>
          <p:nvPr>
            <p:ph type="body" idx="1"/>
          </p:nvPr>
        </p:nvSpPr>
        <p:spPr>
          <a:xfrm>
            <a:off x="457200" y="1600200"/>
            <a:ext cx="8229600" cy="4525962"/>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360"/>
              </a:spcBef>
              <a:spcAft>
                <a:spcPts val="0"/>
              </a:spcAft>
              <a:buClr>
                <a:schemeClr val="dk1"/>
              </a:buClr>
              <a:buSzPts val="1800"/>
              <a:buNone/>
            </a:pPr>
            <a:endParaRPr/>
          </a:p>
        </p:txBody>
      </p:sp>
      <p:sp>
        <p:nvSpPr>
          <p:cNvPr id="687" name="Google Shape;687;p6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pPr marL="0" lvl="0" indent="0" algn="r" rtl="0">
                <a:lnSpc>
                  <a:spcPct val="100000"/>
                </a:lnSpc>
                <a:spcBef>
                  <a:spcPts val="0"/>
                </a:spcBef>
                <a:spcAft>
                  <a:spcPts val="0"/>
                </a:spcAft>
                <a:buSzPts val="1200"/>
                <a:buNone/>
              </a:pPr>
              <a:t>83</a:t>
            </a:fld>
            <a:endParaRPr/>
          </a:p>
        </p:txBody>
      </p:sp>
      <p:pic>
        <p:nvPicPr>
          <p:cNvPr id="688" name="Google Shape;688;p68" descr="rbf5"/>
          <p:cNvPicPr preferRelativeResize="0"/>
          <p:nvPr/>
        </p:nvPicPr>
        <p:blipFill rotWithShape="1">
          <a:blip r:embed="rId3">
            <a:alphaModFix/>
          </a:blip>
          <a:srcRect/>
          <a:stretch/>
        </p:blipFill>
        <p:spPr>
          <a:xfrm>
            <a:off x="175895" y="635635"/>
            <a:ext cx="8968105" cy="5490210"/>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692"/>
        <p:cNvGrpSpPr/>
        <p:nvPr/>
      </p:nvGrpSpPr>
      <p:grpSpPr>
        <a:xfrm>
          <a:off x="0" y="0"/>
          <a:ext cx="0" cy="0"/>
          <a:chOff x="0" y="0"/>
          <a:chExt cx="0" cy="0"/>
        </a:xfrm>
      </p:grpSpPr>
      <p:sp>
        <p:nvSpPr>
          <p:cNvPr id="693" name="Google Shape;693;p69"/>
          <p:cNvSpPr txBox="1">
            <a:spLocks noGrp="1"/>
          </p:cNvSpPr>
          <p:nvPr>
            <p:ph type="body" idx="1"/>
          </p:nvPr>
        </p:nvSpPr>
        <p:spPr>
          <a:xfrm>
            <a:off x="457200" y="1600200"/>
            <a:ext cx="8229600" cy="4525962"/>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360"/>
              </a:spcBef>
              <a:spcAft>
                <a:spcPts val="0"/>
              </a:spcAft>
              <a:buClr>
                <a:schemeClr val="dk1"/>
              </a:buClr>
              <a:buSzPts val="1800"/>
              <a:buNone/>
            </a:pPr>
            <a:endParaRPr/>
          </a:p>
        </p:txBody>
      </p:sp>
      <p:sp>
        <p:nvSpPr>
          <p:cNvPr id="694" name="Google Shape;694;p6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pPr marL="0" lvl="0" indent="0" algn="r" rtl="0">
                <a:lnSpc>
                  <a:spcPct val="100000"/>
                </a:lnSpc>
                <a:spcBef>
                  <a:spcPts val="0"/>
                </a:spcBef>
                <a:spcAft>
                  <a:spcPts val="0"/>
                </a:spcAft>
                <a:buSzPts val="1200"/>
                <a:buNone/>
              </a:pPr>
              <a:t>84</a:t>
            </a:fld>
            <a:endParaRPr/>
          </a:p>
        </p:txBody>
      </p:sp>
      <p:pic>
        <p:nvPicPr>
          <p:cNvPr id="695" name="Google Shape;695;p69" descr="rbf6"/>
          <p:cNvPicPr preferRelativeResize="0"/>
          <p:nvPr/>
        </p:nvPicPr>
        <p:blipFill rotWithShape="1">
          <a:blip r:embed="rId3">
            <a:alphaModFix/>
          </a:blip>
          <a:srcRect/>
          <a:stretch/>
        </p:blipFill>
        <p:spPr>
          <a:xfrm>
            <a:off x="0" y="601980"/>
            <a:ext cx="9144000" cy="5227955"/>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699"/>
        <p:cNvGrpSpPr/>
        <p:nvPr/>
      </p:nvGrpSpPr>
      <p:grpSpPr>
        <a:xfrm>
          <a:off x="0" y="0"/>
          <a:ext cx="0" cy="0"/>
          <a:chOff x="0" y="0"/>
          <a:chExt cx="0" cy="0"/>
        </a:xfrm>
      </p:grpSpPr>
      <p:sp>
        <p:nvSpPr>
          <p:cNvPr id="700" name="Google Shape;700;p7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pPr marL="0" lvl="0" indent="0" algn="r" rtl="0">
                <a:lnSpc>
                  <a:spcPct val="100000"/>
                </a:lnSpc>
                <a:spcBef>
                  <a:spcPts val="0"/>
                </a:spcBef>
                <a:spcAft>
                  <a:spcPts val="0"/>
                </a:spcAft>
                <a:buSzPts val="1200"/>
                <a:buNone/>
              </a:pPr>
              <a:t>85</a:t>
            </a:fld>
            <a:endParaRPr/>
          </a:p>
        </p:txBody>
      </p:sp>
      <p:pic>
        <p:nvPicPr>
          <p:cNvPr id="701" name="Google Shape;701;p70" descr="rbf7"/>
          <p:cNvPicPr preferRelativeResize="0"/>
          <p:nvPr/>
        </p:nvPicPr>
        <p:blipFill rotWithShape="1">
          <a:blip r:embed="rId3">
            <a:alphaModFix/>
          </a:blip>
          <a:srcRect/>
          <a:stretch/>
        </p:blipFill>
        <p:spPr>
          <a:xfrm>
            <a:off x="457835" y="688340"/>
            <a:ext cx="7989570" cy="2816860"/>
          </a:xfrm>
          <a:prstGeom prst="rect">
            <a:avLst/>
          </a:prstGeom>
          <a:noFill/>
          <a:ln>
            <a:noFill/>
          </a:ln>
        </p:spPr>
      </p:pic>
      <p:pic>
        <p:nvPicPr>
          <p:cNvPr id="702" name="Google Shape;702;p70" descr="rbf8"/>
          <p:cNvPicPr preferRelativeResize="0"/>
          <p:nvPr/>
        </p:nvPicPr>
        <p:blipFill rotWithShape="1">
          <a:blip r:embed="rId4">
            <a:alphaModFix/>
          </a:blip>
          <a:srcRect/>
          <a:stretch/>
        </p:blipFill>
        <p:spPr>
          <a:xfrm>
            <a:off x="876300" y="4451985"/>
            <a:ext cx="7571105" cy="2269490"/>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706"/>
        <p:cNvGrpSpPr/>
        <p:nvPr/>
      </p:nvGrpSpPr>
      <p:grpSpPr>
        <a:xfrm>
          <a:off x="0" y="0"/>
          <a:ext cx="0" cy="0"/>
          <a:chOff x="0" y="0"/>
          <a:chExt cx="0" cy="0"/>
        </a:xfrm>
      </p:grpSpPr>
      <p:sp>
        <p:nvSpPr>
          <p:cNvPr id="707" name="Google Shape;707;p71"/>
          <p:cNvSpPr txBox="1">
            <a:spLocks noGrp="1"/>
          </p:cNvSpPr>
          <p:nvPr>
            <p:ph type="body" idx="1"/>
          </p:nvPr>
        </p:nvSpPr>
        <p:spPr>
          <a:xfrm>
            <a:off x="457200" y="1600200"/>
            <a:ext cx="8229600" cy="4525962"/>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360"/>
              </a:spcBef>
              <a:spcAft>
                <a:spcPts val="0"/>
              </a:spcAft>
              <a:buClr>
                <a:schemeClr val="dk1"/>
              </a:buClr>
              <a:buSzPts val="1800"/>
              <a:buNone/>
            </a:pPr>
            <a:endParaRPr/>
          </a:p>
        </p:txBody>
      </p:sp>
      <p:sp>
        <p:nvSpPr>
          <p:cNvPr id="708" name="Google Shape;708;p7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pPr marL="0" lvl="0" indent="0" algn="r" rtl="0">
                <a:lnSpc>
                  <a:spcPct val="100000"/>
                </a:lnSpc>
                <a:spcBef>
                  <a:spcPts val="0"/>
                </a:spcBef>
                <a:spcAft>
                  <a:spcPts val="0"/>
                </a:spcAft>
                <a:buSzPts val="1200"/>
                <a:buNone/>
              </a:pPr>
              <a:t>86</a:t>
            </a:fld>
            <a:endParaRPr/>
          </a:p>
        </p:txBody>
      </p:sp>
      <p:pic>
        <p:nvPicPr>
          <p:cNvPr id="709" name="Google Shape;709;p71" descr="rbfe1"/>
          <p:cNvPicPr preferRelativeResize="0"/>
          <p:nvPr/>
        </p:nvPicPr>
        <p:blipFill rotWithShape="1">
          <a:blip r:embed="rId3">
            <a:alphaModFix/>
          </a:blip>
          <a:srcRect/>
          <a:stretch/>
        </p:blipFill>
        <p:spPr>
          <a:xfrm>
            <a:off x="0" y="187325"/>
            <a:ext cx="9144000" cy="6263640"/>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713"/>
        <p:cNvGrpSpPr/>
        <p:nvPr/>
      </p:nvGrpSpPr>
      <p:grpSpPr>
        <a:xfrm>
          <a:off x="0" y="0"/>
          <a:ext cx="0" cy="0"/>
          <a:chOff x="0" y="0"/>
          <a:chExt cx="0" cy="0"/>
        </a:xfrm>
      </p:grpSpPr>
      <p:sp>
        <p:nvSpPr>
          <p:cNvPr id="714" name="Google Shape;714;p7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pPr marL="0" lvl="0" indent="0" algn="r" rtl="0">
                <a:lnSpc>
                  <a:spcPct val="100000"/>
                </a:lnSpc>
                <a:spcBef>
                  <a:spcPts val="0"/>
                </a:spcBef>
                <a:spcAft>
                  <a:spcPts val="0"/>
                </a:spcAft>
                <a:buSzPts val="1200"/>
                <a:buNone/>
              </a:pPr>
              <a:t>87</a:t>
            </a:fld>
            <a:endParaRPr/>
          </a:p>
        </p:txBody>
      </p:sp>
      <p:pic>
        <p:nvPicPr>
          <p:cNvPr id="715" name="Google Shape;715;p72" descr="rbfe2"/>
          <p:cNvPicPr preferRelativeResize="0"/>
          <p:nvPr/>
        </p:nvPicPr>
        <p:blipFill rotWithShape="1">
          <a:blip r:embed="rId3">
            <a:alphaModFix/>
          </a:blip>
          <a:srcRect/>
          <a:stretch/>
        </p:blipFill>
        <p:spPr>
          <a:xfrm>
            <a:off x="186055" y="358775"/>
            <a:ext cx="8812530" cy="5807710"/>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719"/>
        <p:cNvGrpSpPr/>
        <p:nvPr/>
      </p:nvGrpSpPr>
      <p:grpSpPr>
        <a:xfrm>
          <a:off x="0" y="0"/>
          <a:ext cx="0" cy="0"/>
          <a:chOff x="0" y="0"/>
          <a:chExt cx="0" cy="0"/>
        </a:xfrm>
      </p:grpSpPr>
      <p:sp>
        <p:nvSpPr>
          <p:cNvPr id="720" name="Google Shape;720;p7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pPr marL="0" lvl="0" indent="0" algn="r" rtl="0">
                <a:lnSpc>
                  <a:spcPct val="100000"/>
                </a:lnSpc>
                <a:spcBef>
                  <a:spcPts val="0"/>
                </a:spcBef>
                <a:spcAft>
                  <a:spcPts val="0"/>
                </a:spcAft>
                <a:buSzPts val="1200"/>
                <a:buNone/>
              </a:pPr>
              <a:t>88</a:t>
            </a:fld>
            <a:endParaRPr/>
          </a:p>
        </p:txBody>
      </p:sp>
      <p:pic>
        <p:nvPicPr>
          <p:cNvPr id="721" name="Google Shape;721;p73" descr="rbfe3"/>
          <p:cNvPicPr preferRelativeResize="0"/>
          <p:nvPr/>
        </p:nvPicPr>
        <p:blipFill rotWithShape="1">
          <a:blip r:embed="rId3">
            <a:alphaModFix/>
          </a:blip>
          <a:srcRect/>
          <a:stretch/>
        </p:blipFill>
        <p:spPr>
          <a:xfrm>
            <a:off x="290830" y="253365"/>
            <a:ext cx="8853170" cy="6103620"/>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725"/>
        <p:cNvGrpSpPr/>
        <p:nvPr/>
      </p:nvGrpSpPr>
      <p:grpSpPr>
        <a:xfrm>
          <a:off x="0" y="0"/>
          <a:ext cx="0" cy="0"/>
          <a:chOff x="0" y="0"/>
          <a:chExt cx="0" cy="0"/>
        </a:xfrm>
      </p:grpSpPr>
      <p:sp>
        <p:nvSpPr>
          <p:cNvPr id="726" name="Google Shape;726;p7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pPr marL="0" lvl="0" indent="0" algn="r" rtl="0">
                <a:lnSpc>
                  <a:spcPct val="100000"/>
                </a:lnSpc>
                <a:spcBef>
                  <a:spcPts val="0"/>
                </a:spcBef>
                <a:spcAft>
                  <a:spcPts val="0"/>
                </a:spcAft>
                <a:buSzPts val="1200"/>
                <a:buNone/>
              </a:pPr>
              <a:t>89</a:t>
            </a:fld>
            <a:endParaRPr/>
          </a:p>
        </p:txBody>
      </p:sp>
      <p:pic>
        <p:nvPicPr>
          <p:cNvPr id="727" name="Google Shape;727;p74" descr="rbfe4"/>
          <p:cNvPicPr preferRelativeResize="0"/>
          <p:nvPr/>
        </p:nvPicPr>
        <p:blipFill rotWithShape="1">
          <a:blip r:embed="rId3">
            <a:alphaModFix/>
          </a:blip>
          <a:srcRect/>
          <a:stretch/>
        </p:blipFill>
        <p:spPr>
          <a:xfrm>
            <a:off x="259715" y="161925"/>
            <a:ext cx="8625205" cy="632968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g2d0940dc846_0_25"/>
          <p:cNvSpPr txBox="1">
            <a:spLocks noGrp="1"/>
          </p:cNvSpPr>
          <p:nvPr>
            <p:ph type="body" idx="1"/>
          </p:nvPr>
        </p:nvSpPr>
        <p:spPr>
          <a:xfrm>
            <a:off x="104700" y="278400"/>
            <a:ext cx="8582100" cy="6443100"/>
          </a:xfrm>
          <a:prstGeom prst="rect">
            <a:avLst/>
          </a:prstGeom>
        </p:spPr>
        <p:txBody>
          <a:bodyPr spcFirstLastPara="1" wrap="square" lIns="91425" tIns="45700" rIns="91425" bIns="45700" anchor="t" anchorCtr="0">
            <a:noAutofit/>
          </a:bodyPr>
          <a:lstStyle/>
          <a:p>
            <a:pPr marL="457200" lvl="0" indent="-393700" algn="just" rtl="0">
              <a:spcBef>
                <a:spcPts val="360"/>
              </a:spcBef>
              <a:spcAft>
                <a:spcPts val="0"/>
              </a:spcAft>
              <a:buSzPts val="2600"/>
              <a:buFont typeface="Times New Roman"/>
              <a:buChar char="•"/>
            </a:pPr>
            <a:r>
              <a:rPr lang="en-US" sz="2600">
                <a:latin typeface="Times New Roman"/>
                <a:ea typeface="Times New Roman"/>
                <a:cs typeface="Times New Roman"/>
                <a:sym typeface="Times New Roman"/>
              </a:rPr>
              <a:t>Then calculate z.</a:t>
            </a:r>
            <a:endParaRPr sz="2600">
              <a:latin typeface="Times New Roman"/>
              <a:ea typeface="Times New Roman"/>
              <a:cs typeface="Times New Roman"/>
              <a:sym typeface="Times New Roman"/>
            </a:endParaRPr>
          </a:p>
          <a:p>
            <a:pPr marL="457200" lvl="0" indent="-393700" algn="just" rtl="0">
              <a:spcBef>
                <a:spcPts val="0"/>
              </a:spcBef>
              <a:spcAft>
                <a:spcPts val="0"/>
              </a:spcAft>
              <a:buSzPts val="2600"/>
              <a:buFont typeface="Times New Roman"/>
              <a:buChar char="•"/>
            </a:pPr>
            <a:r>
              <a:rPr lang="en-US" sz="2600">
                <a:latin typeface="Times New Roman"/>
                <a:ea typeface="Times New Roman"/>
                <a:cs typeface="Times New Roman"/>
                <a:sym typeface="Times New Roman"/>
              </a:rPr>
              <a:t>then send z value to sigmoid function</a:t>
            </a:r>
            <a:endParaRPr sz="2600">
              <a:latin typeface="Times New Roman"/>
              <a:ea typeface="Times New Roman"/>
              <a:cs typeface="Times New Roman"/>
              <a:sym typeface="Times New Roman"/>
            </a:endParaRPr>
          </a:p>
          <a:p>
            <a:pPr marL="457200" lvl="0" indent="-393700" algn="just" rtl="0">
              <a:spcBef>
                <a:spcPts val="0"/>
              </a:spcBef>
              <a:spcAft>
                <a:spcPts val="0"/>
              </a:spcAft>
              <a:buSzPts val="2600"/>
              <a:buFont typeface="Times New Roman"/>
              <a:buChar char="•"/>
            </a:pPr>
            <a:endParaRPr sz="2600">
              <a:latin typeface="Times New Roman"/>
              <a:ea typeface="Times New Roman"/>
              <a:cs typeface="Times New Roman"/>
              <a:sym typeface="Times New Roman"/>
            </a:endParaRPr>
          </a:p>
          <a:p>
            <a:pPr marL="457200" lvl="0" indent="-393700" algn="just" rtl="0">
              <a:spcBef>
                <a:spcPts val="0"/>
              </a:spcBef>
              <a:spcAft>
                <a:spcPts val="0"/>
              </a:spcAft>
              <a:buSzPts val="2600"/>
              <a:buFont typeface="Times New Roman"/>
              <a:buChar char="•"/>
            </a:pPr>
            <a:endParaRPr sz="2600">
              <a:latin typeface="Times New Roman"/>
              <a:ea typeface="Times New Roman"/>
              <a:cs typeface="Times New Roman"/>
              <a:sym typeface="Times New Roman"/>
            </a:endParaRPr>
          </a:p>
          <a:p>
            <a:pPr marL="457200" lvl="0" indent="-393700" algn="just" rtl="0">
              <a:spcBef>
                <a:spcPts val="0"/>
              </a:spcBef>
              <a:spcAft>
                <a:spcPts val="0"/>
              </a:spcAft>
              <a:buSzPts val="2600"/>
              <a:buFont typeface="Times New Roman"/>
              <a:buChar char="•"/>
            </a:pPr>
            <a:endParaRPr sz="2600">
              <a:latin typeface="Times New Roman"/>
              <a:ea typeface="Times New Roman"/>
              <a:cs typeface="Times New Roman"/>
              <a:sym typeface="Times New Roman"/>
            </a:endParaRPr>
          </a:p>
          <a:p>
            <a:pPr marL="457200" lvl="0" indent="-393700" algn="just" rtl="0">
              <a:spcBef>
                <a:spcPts val="0"/>
              </a:spcBef>
              <a:spcAft>
                <a:spcPts val="0"/>
              </a:spcAft>
              <a:buSzPts val="2600"/>
              <a:buFont typeface="Times New Roman"/>
              <a:buChar char="•"/>
            </a:pPr>
            <a:endParaRPr sz="2600">
              <a:latin typeface="Times New Roman"/>
              <a:ea typeface="Times New Roman"/>
              <a:cs typeface="Times New Roman"/>
              <a:sym typeface="Times New Roman"/>
            </a:endParaRPr>
          </a:p>
          <a:p>
            <a:pPr marL="457200" lvl="0" indent="-393700" algn="just" rtl="0">
              <a:spcBef>
                <a:spcPts val="0"/>
              </a:spcBef>
              <a:spcAft>
                <a:spcPts val="0"/>
              </a:spcAft>
              <a:buSzPts val="2600"/>
              <a:buFont typeface="Times New Roman"/>
              <a:buChar char="•"/>
            </a:pPr>
            <a:endParaRPr sz="2600">
              <a:latin typeface="Times New Roman"/>
              <a:ea typeface="Times New Roman"/>
              <a:cs typeface="Times New Roman"/>
              <a:sym typeface="Times New Roman"/>
            </a:endParaRPr>
          </a:p>
          <a:p>
            <a:pPr marL="457200" lvl="0" indent="0" algn="just" rtl="0">
              <a:spcBef>
                <a:spcPts val="360"/>
              </a:spcBef>
              <a:spcAft>
                <a:spcPts val="0"/>
              </a:spcAft>
              <a:buNone/>
            </a:pPr>
            <a:endParaRPr sz="2600">
              <a:latin typeface="Times New Roman"/>
              <a:ea typeface="Times New Roman"/>
              <a:cs typeface="Times New Roman"/>
              <a:sym typeface="Times New Roman"/>
            </a:endParaRPr>
          </a:p>
          <a:p>
            <a:pPr marL="457200" lvl="0" indent="-393700" algn="just" rtl="0">
              <a:spcBef>
                <a:spcPts val="360"/>
              </a:spcBef>
              <a:spcAft>
                <a:spcPts val="0"/>
              </a:spcAft>
              <a:buSzPts val="2600"/>
              <a:buFont typeface="Times New Roman"/>
              <a:buChar char="•"/>
            </a:pPr>
            <a:r>
              <a:rPr lang="en-US" sz="2600">
                <a:latin typeface="Times New Roman"/>
                <a:ea typeface="Times New Roman"/>
                <a:cs typeface="Times New Roman"/>
                <a:sym typeface="Times New Roman"/>
              </a:rPr>
              <a:t>After calculating sigmoid, </a:t>
            </a:r>
            <a:endParaRPr sz="2600">
              <a:latin typeface="Times New Roman"/>
              <a:ea typeface="Times New Roman"/>
              <a:cs typeface="Times New Roman"/>
              <a:sym typeface="Times New Roman"/>
            </a:endParaRPr>
          </a:p>
          <a:p>
            <a:pPr marL="0" lvl="0" indent="0" algn="just" rtl="0">
              <a:spcBef>
                <a:spcPts val="360"/>
              </a:spcBef>
              <a:spcAft>
                <a:spcPts val="0"/>
              </a:spcAft>
              <a:buNone/>
            </a:pPr>
            <a:r>
              <a:rPr lang="en-US" sz="2600">
                <a:latin typeface="Times New Roman"/>
                <a:ea typeface="Times New Roman"/>
                <a:cs typeface="Times New Roman"/>
                <a:sym typeface="Times New Roman"/>
              </a:rPr>
              <a:t>suppose you got probability as 0.8. </a:t>
            </a:r>
            <a:endParaRPr sz="2600">
              <a:latin typeface="Times New Roman"/>
              <a:ea typeface="Times New Roman"/>
              <a:cs typeface="Times New Roman"/>
              <a:sym typeface="Times New Roman"/>
            </a:endParaRPr>
          </a:p>
          <a:p>
            <a:pPr marL="0" lvl="0" indent="0" algn="just" rtl="0">
              <a:spcBef>
                <a:spcPts val="360"/>
              </a:spcBef>
              <a:spcAft>
                <a:spcPts val="0"/>
              </a:spcAft>
              <a:buNone/>
            </a:pPr>
            <a:r>
              <a:rPr lang="en-US" sz="2600">
                <a:latin typeface="Times New Roman"/>
                <a:ea typeface="Times New Roman"/>
                <a:cs typeface="Times New Roman"/>
                <a:sym typeface="Times New Roman"/>
              </a:rPr>
              <a:t>it indicate the chance of placement </a:t>
            </a:r>
            <a:endParaRPr sz="2600">
              <a:latin typeface="Times New Roman"/>
              <a:ea typeface="Times New Roman"/>
              <a:cs typeface="Times New Roman"/>
              <a:sym typeface="Times New Roman"/>
            </a:endParaRPr>
          </a:p>
          <a:p>
            <a:pPr marL="0" lvl="0" indent="0" algn="just" rtl="0">
              <a:spcBef>
                <a:spcPts val="360"/>
              </a:spcBef>
              <a:spcAft>
                <a:spcPts val="0"/>
              </a:spcAft>
              <a:buNone/>
            </a:pPr>
            <a:r>
              <a:rPr lang="en-US" sz="2600">
                <a:latin typeface="Times New Roman"/>
                <a:ea typeface="Times New Roman"/>
                <a:cs typeface="Times New Roman"/>
                <a:sym typeface="Times New Roman"/>
              </a:rPr>
              <a:t>is 0.8. so sigmoid will give you two</a:t>
            </a:r>
            <a:endParaRPr sz="2600">
              <a:latin typeface="Times New Roman"/>
              <a:ea typeface="Times New Roman"/>
              <a:cs typeface="Times New Roman"/>
              <a:sym typeface="Times New Roman"/>
            </a:endParaRPr>
          </a:p>
          <a:p>
            <a:pPr marL="0" lvl="0" indent="0" algn="just" rtl="0">
              <a:spcBef>
                <a:spcPts val="360"/>
              </a:spcBef>
              <a:spcAft>
                <a:spcPts val="0"/>
              </a:spcAft>
              <a:buNone/>
            </a:pPr>
            <a:r>
              <a:rPr lang="en-US" sz="2600">
                <a:latin typeface="Times New Roman"/>
                <a:ea typeface="Times New Roman"/>
                <a:cs typeface="Times New Roman"/>
                <a:sym typeface="Times New Roman"/>
              </a:rPr>
              <a:t> probabilities, probability of yes</a:t>
            </a:r>
            <a:endParaRPr sz="2600">
              <a:latin typeface="Times New Roman"/>
              <a:ea typeface="Times New Roman"/>
              <a:cs typeface="Times New Roman"/>
              <a:sym typeface="Times New Roman"/>
            </a:endParaRPr>
          </a:p>
          <a:p>
            <a:pPr marL="0" lvl="0" indent="0" algn="just" rtl="0">
              <a:spcBef>
                <a:spcPts val="360"/>
              </a:spcBef>
              <a:spcAft>
                <a:spcPts val="0"/>
              </a:spcAft>
              <a:buNone/>
            </a:pPr>
            <a:r>
              <a:rPr lang="en-US" sz="2600">
                <a:latin typeface="Times New Roman"/>
                <a:ea typeface="Times New Roman"/>
                <a:cs typeface="Times New Roman"/>
                <a:sym typeface="Times New Roman"/>
              </a:rPr>
              <a:t>(placment) and probability of no (no placement)</a:t>
            </a:r>
            <a:endParaRPr sz="2600">
              <a:latin typeface="Times New Roman"/>
              <a:ea typeface="Times New Roman"/>
              <a:cs typeface="Times New Roman"/>
              <a:sym typeface="Times New Roman"/>
            </a:endParaRPr>
          </a:p>
          <a:p>
            <a:pPr marL="457200" lvl="0" indent="0" algn="just" rtl="0">
              <a:spcBef>
                <a:spcPts val="360"/>
              </a:spcBef>
              <a:spcAft>
                <a:spcPts val="0"/>
              </a:spcAft>
              <a:buNone/>
            </a:pPr>
            <a:endParaRPr sz="2600">
              <a:latin typeface="Times New Roman"/>
              <a:ea typeface="Times New Roman"/>
              <a:cs typeface="Times New Roman"/>
              <a:sym typeface="Times New Roman"/>
            </a:endParaRPr>
          </a:p>
        </p:txBody>
      </p:sp>
      <p:sp>
        <p:nvSpPr>
          <p:cNvPr id="129" name="Google Shape;129;g2d0940dc846_0_25"/>
          <p:cNvSpPr txBox="1">
            <a:spLocks noGrp="1"/>
          </p:cNvSpPr>
          <p:nvPr>
            <p:ph type="sldNum" idx="12"/>
          </p:nvPr>
        </p:nvSpPr>
        <p:spPr>
          <a:xfrm>
            <a:off x="6553200" y="6356350"/>
            <a:ext cx="21336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9</a:t>
            </a:fld>
            <a:endParaRPr/>
          </a:p>
        </p:txBody>
      </p:sp>
      <p:pic>
        <p:nvPicPr>
          <p:cNvPr id="130" name="Google Shape;130;g2d0940dc846_0_25"/>
          <p:cNvPicPr preferRelativeResize="0"/>
          <p:nvPr/>
        </p:nvPicPr>
        <p:blipFill>
          <a:blip r:embed="rId3">
            <a:alphaModFix/>
          </a:blip>
          <a:stretch>
            <a:fillRect/>
          </a:stretch>
        </p:blipFill>
        <p:spPr>
          <a:xfrm>
            <a:off x="0" y="1358823"/>
            <a:ext cx="9143999" cy="1946300"/>
          </a:xfrm>
          <a:prstGeom prst="rect">
            <a:avLst/>
          </a:prstGeom>
          <a:noFill/>
          <a:ln>
            <a:noFill/>
          </a:ln>
        </p:spPr>
      </p:pic>
      <p:pic>
        <p:nvPicPr>
          <p:cNvPr id="131" name="Google Shape;131;g2d0940dc846_0_25"/>
          <p:cNvPicPr preferRelativeResize="0"/>
          <p:nvPr/>
        </p:nvPicPr>
        <p:blipFill>
          <a:blip r:embed="rId4">
            <a:alphaModFix/>
          </a:blip>
          <a:stretch>
            <a:fillRect/>
          </a:stretch>
        </p:blipFill>
        <p:spPr>
          <a:xfrm>
            <a:off x="5008749" y="3209475"/>
            <a:ext cx="3752949" cy="2645424"/>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731"/>
        <p:cNvGrpSpPr/>
        <p:nvPr/>
      </p:nvGrpSpPr>
      <p:grpSpPr>
        <a:xfrm>
          <a:off x="0" y="0"/>
          <a:ext cx="0" cy="0"/>
          <a:chOff x="0" y="0"/>
          <a:chExt cx="0" cy="0"/>
        </a:xfrm>
      </p:grpSpPr>
      <p:sp>
        <p:nvSpPr>
          <p:cNvPr id="732" name="Google Shape;732;p7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pPr marL="0" lvl="0" indent="0" algn="r" rtl="0">
                <a:lnSpc>
                  <a:spcPct val="100000"/>
                </a:lnSpc>
                <a:spcBef>
                  <a:spcPts val="0"/>
                </a:spcBef>
                <a:spcAft>
                  <a:spcPts val="0"/>
                </a:spcAft>
                <a:buSzPts val="1200"/>
                <a:buNone/>
              </a:pPr>
              <a:t>90</a:t>
            </a:fld>
            <a:endParaRPr/>
          </a:p>
        </p:txBody>
      </p:sp>
      <p:pic>
        <p:nvPicPr>
          <p:cNvPr id="733" name="Google Shape;733;p75" descr="rbfe5"/>
          <p:cNvPicPr preferRelativeResize="0"/>
          <p:nvPr/>
        </p:nvPicPr>
        <p:blipFill rotWithShape="1">
          <a:blip r:embed="rId3">
            <a:alphaModFix/>
          </a:blip>
          <a:srcRect/>
          <a:stretch/>
        </p:blipFill>
        <p:spPr>
          <a:xfrm>
            <a:off x="103505" y="166370"/>
            <a:ext cx="9040495" cy="5880100"/>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737"/>
        <p:cNvGrpSpPr/>
        <p:nvPr/>
      </p:nvGrpSpPr>
      <p:grpSpPr>
        <a:xfrm>
          <a:off x="0" y="0"/>
          <a:ext cx="0" cy="0"/>
          <a:chOff x="0" y="0"/>
          <a:chExt cx="0" cy="0"/>
        </a:xfrm>
      </p:grpSpPr>
      <p:sp>
        <p:nvSpPr>
          <p:cNvPr id="738" name="Google Shape;738;p7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pPr marL="0" lvl="0" indent="0" algn="r" rtl="0">
                <a:lnSpc>
                  <a:spcPct val="100000"/>
                </a:lnSpc>
                <a:spcBef>
                  <a:spcPts val="0"/>
                </a:spcBef>
                <a:spcAft>
                  <a:spcPts val="0"/>
                </a:spcAft>
                <a:buSzPts val="1200"/>
                <a:buNone/>
              </a:pPr>
              <a:t>91</a:t>
            </a:fld>
            <a:endParaRPr/>
          </a:p>
        </p:txBody>
      </p:sp>
      <p:pic>
        <p:nvPicPr>
          <p:cNvPr id="739" name="Google Shape;739;p76" descr="rbfe6"/>
          <p:cNvPicPr preferRelativeResize="0"/>
          <p:nvPr/>
        </p:nvPicPr>
        <p:blipFill rotWithShape="1">
          <a:blip r:embed="rId3">
            <a:alphaModFix/>
          </a:blip>
          <a:srcRect/>
          <a:stretch/>
        </p:blipFill>
        <p:spPr>
          <a:xfrm>
            <a:off x="0" y="451485"/>
            <a:ext cx="9144000" cy="5905500"/>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743"/>
        <p:cNvGrpSpPr/>
        <p:nvPr/>
      </p:nvGrpSpPr>
      <p:grpSpPr>
        <a:xfrm>
          <a:off x="0" y="0"/>
          <a:ext cx="0" cy="0"/>
          <a:chOff x="0" y="0"/>
          <a:chExt cx="0" cy="0"/>
        </a:xfrm>
      </p:grpSpPr>
      <p:sp>
        <p:nvSpPr>
          <p:cNvPr id="744" name="Google Shape;744;p77"/>
          <p:cNvSpPr txBox="1">
            <a:spLocks noGrp="1"/>
          </p:cNvSpPr>
          <p:nvPr>
            <p:ph type="body" idx="1"/>
          </p:nvPr>
        </p:nvSpPr>
        <p:spPr>
          <a:xfrm>
            <a:off x="152400" y="228600"/>
            <a:ext cx="8763000" cy="6400800"/>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chemeClr val="dk1"/>
              </a:buClr>
              <a:buSzPts val="2400"/>
              <a:buFont typeface="Arial"/>
              <a:buNone/>
            </a:pPr>
            <a:endParaRPr sz="2400" b="0" i="0" u="none">
              <a:solidFill>
                <a:schemeClr val="dk1"/>
              </a:solidFill>
              <a:latin typeface="Calibri"/>
              <a:ea typeface="Calibri"/>
              <a:cs typeface="Calibri"/>
              <a:sym typeface="Calibri"/>
            </a:endParaRPr>
          </a:p>
          <a:p>
            <a:pPr marL="342900" marR="0" lvl="0" indent="-342900" algn="just" rtl="0">
              <a:lnSpc>
                <a:spcPct val="100000"/>
              </a:lnSpc>
              <a:spcBef>
                <a:spcPts val="480"/>
              </a:spcBef>
              <a:spcAft>
                <a:spcPts val="0"/>
              </a:spcAft>
              <a:buClr>
                <a:srgbClr val="FF0000"/>
              </a:buClr>
              <a:buSzPts val="2400"/>
              <a:buFont typeface="Arial"/>
              <a:buNone/>
            </a:pPr>
            <a:r>
              <a:rPr lang="en-US" sz="2400" b="0" i="0" u="none">
                <a:solidFill>
                  <a:srgbClr val="FF0000"/>
                </a:solidFill>
                <a:latin typeface="Calibri"/>
                <a:ea typeface="Calibri"/>
                <a:cs typeface="Calibri"/>
                <a:sym typeface="Calibri"/>
              </a:rPr>
              <a:t>INTERPOLATION AND BASIS FUNCTIONS</a:t>
            </a:r>
            <a:endParaRPr sz="2400" b="0" i="0" u="none">
              <a:solidFill>
                <a:srgbClr val="FF0000"/>
              </a:solidFill>
              <a:latin typeface="Calibri"/>
              <a:ea typeface="Calibri"/>
              <a:cs typeface="Calibri"/>
              <a:sym typeface="Calibri"/>
            </a:endParaRPr>
          </a:p>
          <a:p>
            <a:pPr marL="342900" marR="0" lvl="0" indent="-342900" algn="just" rtl="0">
              <a:lnSpc>
                <a:spcPct val="100000"/>
              </a:lnSpc>
              <a:spcBef>
                <a:spcPts val="48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One of the problems is function approximation: given some data, find a function that goes through the data without over-fitting to the noise, so that values between the known data points can be inferred or interpolated.</a:t>
            </a:r>
            <a:endParaRPr sz="2400" b="0" i="0" u="none">
              <a:solidFill>
                <a:schemeClr val="dk1"/>
              </a:solidFill>
              <a:latin typeface="Calibri"/>
              <a:ea typeface="Calibri"/>
              <a:cs typeface="Calibri"/>
              <a:sym typeface="Calibri"/>
            </a:endParaRPr>
          </a:p>
          <a:p>
            <a:pPr marL="342900" marR="0" lvl="0" indent="-342900" algn="l" rtl="0">
              <a:lnSpc>
                <a:spcPct val="100000"/>
              </a:lnSpc>
              <a:spcBef>
                <a:spcPts val="48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RBF network solves this problem by each of the basis functions making a contribution to the output whenever the input is within its receptive field. So several RBF nodes will probably respond for each input.</a:t>
            </a:r>
            <a:endParaRPr sz="2400" b="0" i="0" u="none">
              <a:solidFill>
                <a:schemeClr val="dk1"/>
              </a:solidFill>
              <a:latin typeface="Calibri"/>
              <a:ea typeface="Calibri"/>
              <a:cs typeface="Calibri"/>
              <a:sym typeface="Calibri"/>
            </a:endParaRPr>
          </a:p>
        </p:txBody>
      </p:sp>
      <p:sp>
        <p:nvSpPr>
          <p:cNvPr id="745" name="Google Shape;745;p7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pPr marL="0" lvl="0" indent="0" algn="r" rtl="0">
                <a:lnSpc>
                  <a:spcPct val="100000"/>
                </a:lnSpc>
                <a:spcBef>
                  <a:spcPts val="0"/>
                </a:spcBef>
                <a:spcAft>
                  <a:spcPts val="0"/>
                </a:spcAft>
                <a:buSzPts val="1200"/>
                <a:buNone/>
              </a:pPr>
              <a:t>92</a:t>
            </a:fld>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749"/>
        <p:cNvGrpSpPr/>
        <p:nvPr/>
      </p:nvGrpSpPr>
      <p:grpSpPr>
        <a:xfrm>
          <a:off x="0" y="0"/>
          <a:ext cx="0" cy="0"/>
          <a:chOff x="0" y="0"/>
          <a:chExt cx="0" cy="0"/>
        </a:xfrm>
      </p:grpSpPr>
      <p:sp>
        <p:nvSpPr>
          <p:cNvPr id="750" name="Google Shape;750;p78"/>
          <p:cNvSpPr txBox="1">
            <a:spLocks noGrp="1"/>
          </p:cNvSpPr>
          <p:nvPr>
            <p:ph type="body" idx="1"/>
          </p:nvPr>
        </p:nvSpPr>
        <p:spPr>
          <a:xfrm>
            <a:off x="152400" y="304800"/>
            <a:ext cx="8839200" cy="6324600"/>
          </a:xfrm>
          <a:prstGeom prst="rect">
            <a:avLst/>
          </a:prstGeom>
          <a:noFill/>
          <a:ln>
            <a:noFill/>
          </a:ln>
        </p:spPr>
        <p:txBody>
          <a:bodyPr spcFirstLastPara="1" wrap="square" lIns="91425" tIns="45700" rIns="91425" bIns="45700" anchor="t" anchorCtr="0">
            <a:noAutofit/>
          </a:bodyPr>
          <a:lstStyle/>
          <a:p>
            <a:pPr marL="342900" marR="0" lvl="0" indent="-342900" algn="just" rtl="0">
              <a:lnSpc>
                <a:spcPct val="100000"/>
              </a:lnSpc>
              <a:spcBef>
                <a:spcPts val="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the receptive fields are not allowed to overlap, and space them out so that they just meet up with each other. </a:t>
            </a:r>
            <a:endParaRPr sz="2400" b="0" i="0" u="none">
              <a:solidFill>
                <a:schemeClr val="dk1"/>
              </a:solidFill>
              <a:latin typeface="Calibri"/>
              <a:ea typeface="Calibri"/>
              <a:cs typeface="Calibri"/>
              <a:sym typeface="Calibri"/>
            </a:endParaRPr>
          </a:p>
          <a:p>
            <a:pPr marL="342900" marR="0" lvl="0" indent="-342900" algn="just" rtl="0">
              <a:lnSpc>
                <a:spcPct val="100000"/>
              </a:lnSpc>
              <a:spcBef>
                <a:spcPts val="48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Gaussian part is not needed as that decides how much each one matches now, either. </a:t>
            </a:r>
            <a:endParaRPr sz="2400" b="0" i="0" u="none">
              <a:solidFill>
                <a:schemeClr val="dk1"/>
              </a:solidFill>
              <a:latin typeface="Calibri"/>
              <a:ea typeface="Calibri"/>
              <a:cs typeface="Calibri"/>
              <a:sym typeface="Calibri"/>
            </a:endParaRPr>
          </a:p>
          <a:p>
            <a:pPr marL="342900" marR="0" lvl="0" indent="-342900" algn="just" rtl="0">
              <a:lnSpc>
                <a:spcPct val="100000"/>
              </a:lnSpc>
              <a:spcBef>
                <a:spcPts val="48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If the data point is within the receptive field of this function then listen only to this function, otherwise ignore it and listen to some other function. </a:t>
            </a:r>
            <a:endParaRPr sz="2400" b="0" i="0" u="none">
              <a:solidFill>
                <a:schemeClr val="dk1"/>
              </a:solidFill>
              <a:latin typeface="Calibri"/>
              <a:ea typeface="Calibri"/>
              <a:cs typeface="Calibri"/>
              <a:sym typeface="Calibri"/>
            </a:endParaRPr>
          </a:p>
          <a:p>
            <a:pPr marL="342900" marR="0" lvl="0" indent="-342900" algn="just" rtl="0">
              <a:lnSpc>
                <a:spcPct val="100000"/>
              </a:lnSpc>
              <a:spcBef>
                <a:spcPts val="48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If each function just returns the average value within its patch, then for one-dimensional data we get a histogram output, Fig 5.5.</a:t>
            </a:r>
            <a:endParaRPr sz="2400" b="0" i="0" u="none">
              <a:solidFill>
                <a:schemeClr val="dk1"/>
              </a:solidFill>
              <a:latin typeface="Calibri"/>
              <a:ea typeface="Calibri"/>
              <a:cs typeface="Calibri"/>
              <a:sym typeface="Calibri"/>
            </a:endParaRPr>
          </a:p>
          <a:p>
            <a:pPr marL="342900" marR="0" lvl="0" indent="-342900" algn="l" rtl="0">
              <a:lnSpc>
                <a:spcPct val="100000"/>
              </a:lnSpc>
              <a:spcBef>
                <a:spcPts val="48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Extend this a bit further so that the lines are not horizontal, but instead reflect the first derivative of the curve at that point, Fig 5.6.</a:t>
            </a:r>
            <a:endParaRPr sz="2400" b="0" i="0" u="none">
              <a:solidFill>
                <a:schemeClr val="dk1"/>
              </a:solidFill>
              <a:latin typeface="Calibri"/>
              <a:ea typeface="Calibri"/>
              <a:cs typeface="Calibri"/>
              <a:sym typeface="Calibri"/>
            </a:endParaRPr>
          </a:p>
          <a:p>
            <a:pPr marL="342900" marR="0" lvl="0" indent="-342900" algn="l" rtl="0">
              <a:lnSpc>
                <a:spcPct val="100000"/>
              </a:lnSpc>
              <a:spcBef>
                <a:spcPts val="48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The output to be continuous, so that the line within the first bin meets up with the line in the second bin at the boundary, so add the extra constraint that the lines have to meet up as well. Fig 5.7</a:t>
            </a:r>
            <a:endParaRPr sz="2400" b="0" i="0" u="none">
              <a:solidFill>
                <a:schemeClr val="dk1"/>
              </a:solidFill>
              <a:latin typeface="Calibri"/>
              <a:ea typeface="Calibri"/>
              <a:cs typeface="Calibri"/>
              <a:sym typeface="Calibri"/>
            </a:endParaRPr>
          </a:p>
        </p:txBody>
      </p:sp>
      <p:sp>
        <p:nvSpPr>
          <p:cNvPr id="751" name="Google Shape;751;p7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pPr marL="0" lvl="0" indent="0" algn="r" rtl="0">
                <a:lnSpc>
                  <a:spcPct val="100000"/>
                </a:lnSpc>
                <a:spcBef>
                  <a:spcPts val="0"/>
                </a:spcBef>
                <a:spcAft>
                  <a:spcPts val="0"/>
                </a:spcAft>
                <a:buSzPts val="1200"/>
                <a:buNone/>
              </a:pPr>
              <a:t>93</a:t>
            </a:fld>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755"/>
        <p:cNvGrpSpPr/>
        <p:nvPr/>
      </p:nvGrpSpPr>
      <p:grpSpPr>
        <a:xfrm>
          <a:off x="0" y="0"/>
          <a:ext cx="0" cy="0"/>
          <a:chOff x="0" y="0"/>
          <a:chExt cx="0" cy="0"/>
        </a:xfrm>
      </p:grpSpPr>
      <p:pic>
        <p:nvPicPr>
          <p:cNvPr id="756" name="Google Shape;756;p79"/>
          <p:cNvPicPr preferRelativeResize="0"/>
          <p:nvPr/>
        </p:nvPicPr>
        <p:blipFill rotWithShape="1">
          <a:blip r:embed="rId3">
            <a:alphaModFix/>
          </a:blip>
          <a:srcRect/>
          <a:stretch/>
        </p:blipFill>
        <p:spPr>
          <a:xfrm>
            <a:off x="0" y="0"/>
            <a:ext cx="4343400" cy="2819400"/>
          </a:xfrm>
          <a:prstGeom prst="rect">
            <a:avLst/>
          </a:prstGeom>
          <a:noFill/>
          <a:ln>
            <a:noFill/>
          </a:ln>
        </p:spPr>
      </p:pic>
      <p:pic>
        <p:nvPicPr>
          <p:cNvPr id="757" name="Google Shape;757;p79"/>
          <p:cNvPicPr preferRelativeResize="0"/>
          <p:nvPr/>
        </p:nvPicPr>
        <p:blipFill rotWithShape="1">
          <a:blip r:embed="rId4">
            <a:alphaModFix/>
          </a:blip>
          <a:srcRect/>
          <a:stretch/>
        </p:blipFill>
        <p:spPr>
          <a:xfrm>
            <a:off x="4648200" y="0"/>
            <a:ext cx="4419600" cy="2800350"/>
          </a:xfrm>
          <a:prstGeom prst="rect">
            <a:avLst/>
          </a:prstGeom>
          <a:noFill/>
          <a:ln>
            <a:noFill/>
          </a:ln>
        </p:spPr>
      </p:pic>
      <p:pic>
        <p:nvPicPr>
          <p:cNvPr id="758" name="Google Shape;758;p79"/>
          <p:cNvPicPr preferRelativeResize="0"/>
          <p:nvPr/>
        </p:nvPicPr>
        <p:blipFill rotWithShape="1">
          <a:blip r:embed="rId5">
            <a:alphaModFix/>
          </a:blip>
          <a:srcRect/>
          <a:stretch/>
        </p:blipFill>
        <p:spPr>
          <a:xfrm>
            <a:off x="0" y="3124200"/>
            <a:ext cx="4419600" cy="2724150"/>
          </a:xfrm>
          <a:prstGeom prst="rect">
            <a:avLst/>
          </a:prstGeom>
          <a:noFill/>
          <a:ln>
            <a:noFill/>
          </a:ln>
        </p:spPr>
      </p:pic>
      <p:pic>
        <p:nvPicPr>
          <p:cNvPr id="759" name="Google Shape;759;p79"/>
          <p:cNvPicPr preferRelativeResize="0"/>
          <p:nvPr/>
        </p:nvPicPr>
        <p:blipFill rotWithShape="1">
          <a:blip r:embed="rId6">
            <a:alphaModFix/>
          </a:blip>
          <a:srcRect/>
          <a:stretch/>
        </p:blipFill>
        <p:spPr>
          <a:xfrm>
            <a:off x="4648200" y="3048000"/>
            <a:ext cx="4495800" cy="2809875"/>
          </a:xfrm>
          <a:prstGeom prst="rect">
            <a:avLst/>
          </a:prstGeom>
          <a:noFill/>
          <a:ln>
            <a:noFill/>
          </a:ln>
        </p:spPr>
      </p:pic>
      <p:sp>
        <p:nvSpPr>
          <p:cNvPr id="760" name="Google Shape;760;p79"/>
          <p:cNvSpPr txBox="1"/>
          <p:nvPr/>
        </p:nvSpPr>
        <p:spPr>
          <a:xfrm>
            <a:off x="0" y="5943600"/>
            <a:ext cx="9144000" cy="923925"/>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1800"/>
              <a:buFont typeface="Arial"/>
              <a:buNone/>
            </a:pPr>
            <a:r>
              <a:rPr lang="en-US" sz="1800" b="0" i="0" u="none" strike="noStrike" cap="none">
                <a:solidFill>
                  <a:schemeClr val="dk1"/>
                </a:solidFill>
                <a:latin typeface="Arial"/>
                <a:ea typeface="Arial"/>
                <a:cs typeface="Arial"/>
                <a:sym typeface="Arial"/>
              </a:rPr>
              <a:t>FIG 5.5 </a:t>
            </a:r>
            <a:r>
              <a:rPr lang="en-US" sz="1800" b="0" i="1" u="none" strike="noStrike" cap="none">
                <a:solidFill>
                  <a:schemeClr val="dk1"/>
                </a:solidFill>
                <a:latin typeface="Arial"/>
                <a:ea typeface="Arial"/>
                <a:cs typeface="Arial"/>
                <a:sym typeface="Arial"/>
              </a:rPr>
              <a:t>Top: Curve showing a function. Second: A set of data points from the curve. Third: Putting a straight horizontal line through each point creates a histogram that </a:t>
            </a:r>
            <a:r>
              <a:rPr lang="en-US" sz="1800" b="0" i="0" u="none" strike="noStrike" cap="none">
                <a:solidFill>
                  <a:schemeClr val="dk1"/>
                </a:solidFill>
                <a:latin typeface="Arial"/>
                <a:ea typeface="Arial"/>
                <a:cs typeface="Arial"/>
                <a:sym typeface="Arial"/>
              </a:rPr>
              <a:t>describes an approximation to the curve. </a:t>
            </a:r>
            <a:r>
              <a:rPr lang="en-US" sz="1800" b="0" i="1" u="none" strike="noStrike" cap="none">
                <a:solidFill>
                  <a:schemeClr val="dk1"/>
                </a:solidFill>
                <a:latin typeface="Arial"/>
                <a:ea typeface="Arial"/>
                <a:cs typeface="Arial"/>
                <a:sym typeface="Arial"/>
              </a:rPr>
              <a:t>Bottom: That approximation.</a:t>
            </a:r>
            <a:endParaRPr sz="1800" b="0" i="1" u="none" strike="noStrike" cap="none">
              <a:solidFill>
                <a:schemeClr val="dk1"/>
              </a:solidFill>
              <a:latin typeface="Arial"/>
              <a:ea typeface="Arial"/>
              <a:cs typeface="Arial"/>
              <a:sym typeface="Arial"/>
            </a:endParaRPr>
          </a:p>
        </p:txBody>
      </p:sp>
      <p:sp>
        <p:nvSpPr>
          <p:cNvPr id="761" name="Google Shape;761;p7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pPr marL="0" lvl="0" indent="0" algn="r" rtl="0">
                <a:lnSpc>
                  <a:spcPct val="100000"/>
                </a:lnSpc>
                <a:spcBef>
                  <a:spcPts val="0"/>
                </a:spcBef>
                <a:spcAft>
                  <a:spcPts val="0"/>
                </a:spcAft>
                <a:buSzPts val="1200"/>
                <a:buNone/>
              </a:pPr>
              <a:t>94</a:t>
            </a:fld>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765"/>
        <p:cNvGrpSpPr/>
        <p:nvPr/>
      </p:nvGrpSpPr>
      <p:grpSpPr>
        <a:xfrm>
          <a:off x="0" y="0"/>
          <a:ext cx="0" cy="0"/>
          <a:chOff x="0" y="0"/>
          <a:chExt cx="0" cy="0"/>
        </a:xfrm>
      </p:grpSpPr>
      <p:pic>
        <p:nvPicPr>
          <p:cNvPr id="766" name="Google Shape;766;p80"/>
          <p:cNvPicPr preferRelativeResize="0"/>
          <p:nvPr/>
        </p:nvPicPr>
        <p:blipFill rotWithShape="1">
          <a:blip r:embed="rId3">
            <a:alphaModFix/>
          </a:blip>
          <a:srcRect/>
          <a:stretch/>
        </p:blipFill>
        <p:spPr>
          <a:xfrm>
            <a:off x="152400" y="0"/>
            <a:ext cx="4495800" cy="2009775"/>
          </a:xfrm>
          <a:prstGeom prst="rect">
            <a:avLst/>
          </a:prstGeom>
          <a:noFill/>
          <a:ln>
            <a:noFill/>
          </a:ln>
        </p:spPr>
      </p:pic>
      <p:sp>
        <p:nvSpPr>
          <p:cNvPr id="767" name="Google Shape;767;p80"/>
          <p:cNvSpPr txBox="1"/>
          <p:nvPr/>
        </p:nvSpPr>
        <p:spPr>
          <a:xfrm>
            <a:off x="5181600" y="0"/>
            <a:ext cx="3962400" cy="1477962"/>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1800"/>
              <a:buFont typeface="Arial"/>
              <a:buNone/>
            </a:pPr>
            <a:r>
              <a:rPr lang="en-US" sz="1800" b="0" i="0" u="none" strike="noStrike" cap="none">
                <a:solidFill>
                  <a:schemeClr val="dk1"/>
                </a:solidFill>
                <a:latin typeface="Arial"/>
                <a:ea typeface="Arial"/>
                <a:cs typeface="Arial"/>
                <a:sym typeface="Arial"/>
              </a:rPr>
              <a:t>FIGURE 5.6 Representing the points by straight lines that aren’t necessarily horizontal (so that their first derivative matches at the point) gives a better approximation</a:t>
            </a:r>
            <a:endParaRPr sz="1800" b="0" i="0" u="none" strike="noStrike" cap="none">
              <a:solidFill>
                <a:schemeClr val="dk1"/>
              </a:solidFill>
              <a:latin typeface="Arial"/>
              <a:ea typeface="Arial"/>
              <a:cs typeface="Arial"/>
              <a:sym typeface="Arial"/>
            </a:endParaRPr>
          </a:p>
        </p:txBody>
      </p:sp>
      <p:pic>
        <p:nvPicPr>
          <p:cNvPr id="768" name="Google Shape;768;p80"/>
          <p:cNvPicPr preferRelativeResize="0"/>
          <p:nvPr/>
        </p:nvPicPr>
        <p:blipFill rotWithShape="1">
          <a:blip r:embed="rId4">
            <a:alphaModFix/>
          </a:blip>
          <a:srcRect/>
          <a:stretch/>
        </p:blipFill>
        <p:spPr>
          <a:xfrm>
            <a:off x="0" y="2362200"/>
            <a:ext cx="4572000" cy="1981200"/>
          </a:xfrm>
          <a:prstGeom prst="rect">
            <a:avLst/>
          </a:prstGeom>
          <a:noFill/>
          <a:ln>
            <a:noFill/>
          </a:ln>
        </p:spPr>
      </p:pic>
      <p:sp>
        <p:nvSpPr>
          <p:cNvPr id="769" name="Google Shape;769;p80"/>
          <p:cNvSpPr txBox="1"/>
          <p:nvPr/>
        </p:nvSpPr>
        <p:spPr>
          <a:xfrm>
            <a:off x="5105400" y="2667000"/>
            <a:ext cx="4038600" cy="923925"/>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1800"/>
              <a:buFont typeface="Arial"/>
              <a:buNone/>
            </a:pPr>
            <a:r>
              <a:rPr lang="en-US" sz="1800" b="0" i="0" u="none" strike="noStrike" cap="none">
                <a:solidFill>
                  <a:schemeClr val="dk1"/>
                </a:solidFill>
                <a:latin typeface="Arial"/>
                <a:ea typeface="Arial"/>
                <a:cs typeface="Arial"/>
                <a:sym typeface="Arial"/>
              </a:rPr>
              <a:t>FIG5.7 Making the straight lines meet so that the function is  continuous gives a better approximation.</a:t>
            </a:r>
            <a:endParaRPr sz="1800" b="0" i="0" u="none" strike="noStrike" cap="none">
              <a:solidFill>
                <a:schemeClr val="dk1"/>
              </a:solidFill>
              <a:latin typeface="Arial"/>
              <a:ea typeface="Arial"/>
              <a:cs typeface="Arial"/>
              <a:sym typeface="Arial"/>
            </a:endParaRPr>
          </a:p>
        </p:txBody>
      </p:sp>
      <p:pic>
        <p:nvPicPr>
          <p:cNvPr id="770" name="Google Shape;770;p80"/>
          <p:cNvPicPr preferRelativeResize="0"/>
          <p:nvPr/>
        </p:nvPicPr>
        <p:blipFill rotWithShape="1">
          <a:blip r:embed="rId5">
            <a:alphaModFix/>
          </a:blip>
          <a:srcRect/>
          <a:stretch/>
        </p:blipFill>
        <p:spPr>
          <a:xfrm>
            <a:off x="0" y="4953000"/>
            <a:ext cx="4572000" cy="1905000"/>
          </a:xfrm>
          <a:prstGeom prst="rect">
            <a:avLst/>
          </a:prstGeom>
          <a:noFill/>
          <a:ln>
            <a:noFill/>
          </a:ln>
        </p:spPr>
      </p:pic>
      <p:sp>
        <p:nvSpPr>
          <p:cNvPr id="771" name="Google Shape;771;p80"/>
          <p:cNvSpPr txBox="1"/>
          <p:nvPr/>
        </p:nvSpPr>
        <p:spPr>
          <a:xfrm>
            <a:off x="5105400" y="4826000"/>
            <a:ext cx="4038600" cy="1755775"/>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1800"/>
              <a:buFont typeface="Arial"/>
              <a:buNone/>
            </a:pPr>
            <a:r>
              <a:rPr lang="en-US" sz="1800" b="0" i="0" u="none" strike="noStrike" cap="none">
                <a:solidFill>
                  <a:schemeClr val="dk1"/>
                </a:solidFill>
                <a:latin typeface="Arial"/>
                <a:ea typeface="Arial"/>
                <a:cs typeface="Arial"/>
                <a:sym typeface="Arial"/>
              </a:rPr>
              <a:t>FIG 5.8 Using cubic functions to connect the points gives an even better approximation, and the curve is also continuous at the points where the sections join up (known as knot points).</a:t>
            </a:r>
            <a:endParaRPr sz="1800" b="0" i="0" u="none" strike="noStrike" cap="none">
              <a:solidFill>
                <a:schemeClr val="dk1"/>
              </a:solidFill>
              <a:latin typeface="Arial"/>
              <a:ea typeface="Arial"/>
              <a:cs typeface="Arial"/>
              <a:sym typeface="Arial"/>
            </a:endParaRPr>
          </a:p>
        </p:txBody>
      </p:sp>
      <p:sp>
        <p:nvSpPr>
          <p:cNvPr id="772" name="Google Shape;772;p8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pPr marL="0" lvl="0" indent="0" algn="r" rtl="0">
                <a:lnSpc>
                  <a:spcPct val="100000"/>
                </a:lnSpc>
                <a:spcBef>
                  <a:spcPts val="0"/>
                </a:spcBef>
                <a:spcAft>
                  <a:spcPts val="0"/>
                </a:spcAft>
                <a:buSzPts val="1200"/>
                <a:buNone/>
              </a:pPr>
              <a:t>95</a:t>
            </a:fld>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776"/>
        <p:cNvGrpSpPr/>
        <p:nvPr/>
      </p:nvGrpSpPr>
      <p:grpSpPr>
        <a:xfrm>
          <a:off x="0" y="0"/>
          <a:ext cx="0" cy="0"/>
          <a:chOff x="0" y="0"/>
          <a:chExt cx="0" cy="0"/>
        </a:xfrm>
      </p:grpSpPr>
      <p:sp>
        <p:nvSpPr>
          <p:cNvPr id="777" name="Google Shape;777;p81"/>
          <p:cNvSpPr txBox="1">
            <a:spLocks noGrp="1"/>
          </p:cNvSpPr>
          <p:nvPr>
            <p:ph type="body" idx="1"/>
          </p:nvPr>
        </p:nvSpPr>
        <p:spPr>
          <a:xfrm>
            <a:off x="228600" y="152400"/>
            <a:ext cx="8686800" cy="6553200"/>
          </a:xfrm>
          <a:prstGeom prst="rect">
            <a:avLst/>
          </a:prstGeom>
          <a:noFill/>
          <a:ln>
            <a:noFill/>
          </a:ln>
        </p:spPr>
        <p:txBody>
          <a:bodyPr spcFirstLastPara="1" wrap="square" lIns="91425" tIns="45700" rIns="91425" bIns="45700" anchor="t" anchorCtr="0">
            <a:noAutofit/>
          </a:bodyPr>
          <a:lstStyle/>
          <a:p>
            <a:pPr marL="342900" marR="0" lvl="0" indent="-342900" algn="just" rtl="0">
              <a:lnSpc>
                <a:spcPct val="100000"/>
              </a:lnSpc>
              <a:spcBef>
                <a:spcPts val="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These functions are known as splines, and the most common one to use is the cubic spline. </a:t>
            </a:r>
            <a:endParaRPr sz="2400" b="0" i="0" u="none">
              <a:solidFill>
                <a:schemeClr val="dk1"/>
              </a:solidFill>
              <a:latin typeface="Calibri"/>
              <a:ea typeface="Calibri"/>
              <a:cs typeface="Calibri"/>
              <a:sym typeface="Calibri"/>
            </a:endParaRPr>
          </a:p>
          <a:p>
            <a:pPr marL="342900" marR="0" lvl="0" indent="-342900" algn="just" rtl="0">
              <a:lnSpc>
                <a:spcPct val="100000"/>
              </a:lnSpc>
              <a:spcBef>
                <a:spcPts val="640"/>
              </a:spcBef>
              <a:spcAft>
                <a:spcPts val="0"/>
              </a:spcAft>
              <a:buClr>
                <a:srgbClr val="FF0000"/>
              </a:buClr>
              <a:buSzPts val="3200"/>
              <a:buFont typeface="Arial"/>
              <a:buNone/>
            </a:pPr>
            <a:r>
              <a:rPr lang="en-US" sz="3200" b="0" i="0" u="none">
                <a:solidFill>
                  <a:srgbClr val="FF0000"/>
                </a:solidFill>
                <a:latin typeface="Calibri"/>
                <a:ea typeface="Calibri"/>
                <a:cs typeface="Calibri"/>
                <a:sym typeface="Calibri"/>
              </a:rPr>
              <a:t>Bases and Basis Expansion</a:t>
            </a:r>
            <a:endParaRPr sz="3200" b="0" i="0" u="none">
              <a:solidFill>
                <a:srgbClr val="FF0000"/>
              </a:solidFill>
              <a:latin typeface="Calibri"/>
              <a:ea typeface="Calibri"/>
              <a:cs typeface="Calibri"/>
              <a:sym typeface="Calibri"/>
            </a:endParaRPr>
          </a:p>
          <a:p>
            <a:pPr marL="342900" marR="0" lvl="0" indent="-342900" algn="just" rtl="0">
              <a:lnSpc>
                <a:spcPct val="100000"/>
              </a:lnSpc>
              <a:spcBef>
                <a:spcPts val="48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Radial basis functions and several other machine learning algorithms can be written in this form:</a:t>
            </a:r>
            <a:endParaRPr sz="2400" b="0" i="0" u="none">
              <a:solidFill>
                <a:schemeClr val="dk1"/>
              </a:solidFill>
              <a:latin typeface="Calibri"/>
              <a:ea typeface="Calibri"/>
              <a:cs typeface="Calibri"/>
              <a:sym typeface="Calibri"/>
            </a:endParaRPr>
          </a:p>
          <a:p>
            <a:pPr marL="342900" marR="0" lvl="0" indent="-190500" algn="just" rtl="0">
              <a:lnSpc>
                <a:spcPct val="100000"/>
              </a:lnSpc>
              <a:spcBef>
                <a:spcPts val="480"/>
              </a:spcBef>
              <a:spcAft>
                <a:spcPts val="0"/>
              </a:spcAft>
              <a:buClr>
                <a:schemeClr val="dk1"/>
              </a:buClr>
              <a:buSzPts val="2400"/>
              <a:buFont typeface="Arial"/>
              <a:buNone/>
            </a:pPr>
            <a:endParaRPr sz="2400" b="1" i="0" u="none">
              <a:solidFill>
                <a:schemeClr val="dk1"/>
              </a:solidFill>
              <a:latin typeface="Calibri"/>
              <a:ea typeface="Calibri"/>
              <a:cs typeface="Calibri"/>
              <a:sym typeface="Calibri"/>
            </a:endParaRPr>
          </a:p>
          <a:p>
            <a:pPr marL="342900" marR="0" lvl="0" indent="-190500" algn="just" rtl="0">
              <a:lnSpc>
                <a:spcPct val="100000"/>
              </a:lnSpc>
              <a:spcBef>
                <a:spcPts val="480"/>
              </a:spcBef>
              <a:spcAft>
                <a:spcPts val="0"/>
              </a:spcAft>
              <a:buClr>
                <a:schemeClr val="dk1"/>
              </a:buClr>
              <a:buSzPts val="2400"/>
              <a:buFont typeface="Arial"/>
              <a:buNone/>
            </a:pPr>
            <a:endParaRPr sz="2400" b="1" i="0" u="none">
              <a:solidFill>
                <a:schemeClr val="dk1"/>
              </a:solidFill>
              <a:latin typeface="Calibri"/>
              <a:ea typeface="Calibri"/>
              <a:cs typeface="Calibri"/>
              <a:sym typeface="Calibri"/>
            </a:endParaRPr>
          </a:p>
          <a:p>
            <a:pPr marL="342900" marR="0" lvl="0" indent="-190500" algn="just" rtl="0">
              <a:lnSpc>
                <a:spcPct val="100000"/>
              </a:lnSpc>
              <a:spcBef>
                <a:spcPts val="480"/>
              </a:spcBef>
              <a:spcAft>
                <a:spcPts val="0"/>
              </a:spcAft>
              <a:buClr>
                <a:schemeClr val="dk1"/>
              </a:buClr>
              <a:buSzPts val="2400"/>
              <a:buFont typeface="Arial"/>
              <a:buNone/>
            </a:pPr>
            <a:endParaRPr sz="2400" b="1" i="0" u="none">
              <a:solidFill>
                <a:schemeClr val="dk1"/>
              </a:solidFill>
              <a:latin typeface="Calibri"/>
              <a:ea typeface="Calibri"/>
              <a:cs typeface="Calibri"/>
              <a:sym typeface="Calibri"/>
            </a:endParaRPr>
          </a:p>
          <a:p>
            <a:pPr marL="342900" marR="0" lvl="0" indent="-342900" algn="just" rtl="0">
              <a:lnSpc>
                <a:spcPct val="100000"/>
              </a:lnSpc>
              <a:spcBef>
                <a:spcPts val="64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where Ø</a:t>
            </a:r>
            <a:r>
              <a:rPr lang="en-US" sz="3200" b="0" i="1" u="none" baseline="-25000">
                <a:solidFill>
                  <a:schemeClr val="dk1"/>
                </a:solidFill>
                <a:latin typeface="Calibri"/>
                <a:ea typeface="Calibri"/>
                <a:cs typeface="Calibri"/>
                <a:sym typeface="Calibri"/>
              </a:rPr>
              <a:t>i </a:t>
            </a:r>
            <a:r>
              <a:rPr lang="en-US" sz="2400" b="0" i="1" u="none">
                <a:solidFill>
                  <a:schemeClr val="dk1"/>
                </a:solidFill>
                <a:latin typeface="Calibri"/>
                <a:ea typeface="Calibri"/>
                <a:cs typeface="Calibri"/>
                <a:sym typeface="Calibri"/>
              </a:rPr>
              <a:t>(</a:t>
            </a:r>
            <a:r>
              <a:rPr lang="en-US" sz="2400" b="0" i="0" u="none">
                <a:solidFill>
                  <a:schemeClr val="dk1"/>
                </a:solidFill>
                <a:latin typeface="Calibri"/>
                <a:ea typeface="Calibri"/>
                <a:cs typeface="Calibri"/>
                <a:sym typeface="Calibri"/>
              </a:rPr>
              <a:t>x) is some function of the input value x and the i are the parameters we can solve for in order to make the model fit the data.</a:t>
            </a:r>
            <a:endParaRPr sz="2400" b="1" i="0" u="none">
              <a:solidFill>
                <a:schemeClr val="dk1"/>
              </a:solidFill>
              <a:latin typeface="Calibri"/>
              <a:ea typeface="Calibri"/>
              <a:cs typeface="Calibri"/>
              <a:sym typeface="Calibri"/>
            </a:endParaRPr>
          </a:p>
          <a:p>
            <a:pPr marL="342900" marR="0" lvl="0" indent="-190500" algn="l" rtl="0">
              <a:lnSpc>
                <a:spcPct val="100000"/>
              </a:lnSpc>
              <a:spcBef>
                <a:spcPts val="480"/>
              </a:spcBef>
              <a:spcAft>
                <a:spcPts val="0"/>
              </a:spcAft>
              <a:buClr>
                <a:schemeClr val="dk1"/>
              </a:buClr>
              <a:buSzPts val="2400"/>
              <a:buFont typeface="Arial"/>
              <a:buNone/>
            </a:pPr>
            <a:endParaRPr sz="2400" b="1" i="0" u="none">
              <a:solidFill>
                <a:schemeClr val="dk1"/>
              </a:solidFill>
              <a:latin typeface="Calibri"/>
              <a:ea typeface="Calibri"/>
              <a:cs typeface="Calibri"/>
              <a:sym typeface="Calibri"/>
            </a:endParaRPr>
          </a:p>
        </p:txBody>
      </p:sp>
      <p:pic>
        <p:nvPicPr>
          <p:cNvPr id="778" name="Google Shape;778;p81"/>
          <p:cNvPicPr preferRelativeResize="0"/>
          <p:nvPr/>
        </p:nvPicPr>
        <p:blipFill rotWithShape="1">
          <a:blip r:embed="rId3">
            <a:alphaModFix/>
          </a:blip>
          <a:srcRect/>
          <a:stretch/>
        </p:blipFill>
        <p:spPr>
          <a:xfrm>
            <a:off x="2133600" y="2590800"/>
            <a:ext cx="5105400" cy="838200"/>
          </a:xfrm>
          <a:prstGeom prst="rect">
            <a:avLst/>
          </a:prstGeom>
          <a:noFill/>
          <a:ln>
            <a:noFill/>
          </a:ln>
        </p:spPr>
      </p:pic>
      <p:sp>
        <p:nvSpPr>
          <p:cNvPr id="779" name="Google Shape;779;p8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pPr marL="0" lvl="0" indent="0" algn="r" rtl="0">
                <a:lnSpc>
                  <a:spcPct val="100000"/>
                </a:lnSpc>
                <a:spcBef>
                  <a:spcPts val="0"/>
                </a:spcBef>
                <a:spcAft>
                  <a:spcPts val="0"/>
                </a:spcAft>
                <a:buSzPts val="1200"/>
                <a:buNone/>
              </a:pPr>
              <a:t>96</a:t>
            </a:fld>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783"/>
        <p:cNvGrpSpPr/>
        <p:nvPr/>
      </p:nvGrpSpPr>
      <p:grpSpPr>
        <a:xfrm>
          <a:off x="0" y="0"/>
          <a:ext cx="0" cy="0"/>
          <a:chOff x="0" y="0"/>
          <a:chExt cx="0" cy="0"/>
        </a:xfrm>
      </p:grpSpPr>
      <p:sp>
        <p:nvSpPr>
          <p:cNvPr id="784" name="Google Shape;784;p82"/>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endParaRPr/>
          </a:p>
        </p:txBody>
      </p:sp>
      <p:sp>
        <p:nvSpPr>
          <p:cNvPr id="785" name="Google Shape;785;p82"/>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Autofit/>
          </a:bodyPr>
          <a:lstStyle/>
          <a:p>
            <a:pPr marL="457200" lvl="0" indent="-431800" algn="ctr" rtl="0">
              <a:lnSpc>
                <a:spcPct val="100000"/>
              </a:lnSpc>
              <a:spcBef>
                <a:spcPts val="640"/>
              </a:spcBef>
              <a:spcAft>
                <a:spcPts val="0"/>
              </a:spcAft>
              <a:buClr>
                <a:srgbClr val="888888"/>
              </a:buClr>
              <a:buSzPts val="3200"/>
              <a:buNone/>
            </a:pPr>
            <a:endParaRPr/>
          </a:p>
        </p:txBody>
      </p:sp>
      <p:sp>
        <p:nvSpPr>
          <p:cNvPr id="786" name="Google Shape;786;p8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pPr marL="0" lvl="0" indent="0" algn="r" rtl="0">
                <a:lnSpc>
                  <a:spcPct val="100000"/>
                </a:lnSpc>
                <a:spcBef>
                  <a:spcPts val="0"/>
                </a:spcBef>
                <a:spcAft>
                  <a:spcPts val="0"/>
                </a:spcAft>
                <a:buSzPts val="1200"/>
                <a:buNone/>
              </a:pPr>
              <a:t>97</a:t>
            </a:fld>
            <a:endParaRPr/>
          </a:p>
        </p:txBody>
      </p:sp>
      <p:pic>
        <p:nvPicPr>
          <p:cNvPr id="787" name="Google Shape;787;p82"/>
          <p:cNvPicPr preferRelativeResize="0"/>
          <p:nvPr/>
        </p:nvPicPr>
        <p:blipFill rotWithShape="1">
          <a:blip r:embed="rId3">
            <a:alphaModFix/>
          </a:blip>
          <a:srcRect/>
          <a:stretch/>
        </p:blipFill>
        <p:spPr>
          <a:xfrm>
            <a:off x="-62354" y="576775"/>
            <a:ext cx="9023474" cy="6105379"/>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791"/>
        <p:cNvGrpSpPr/>
        <p:nvPr/>
      </p:nvGrpSpPr>
      <p:grpSpPr>
        <a:xfrm>
          <a:off x="0" y="0"/>
          <a:ext cx="0" cy="0"/>
          <a:chOff x="0" y="0"/>
          <a:chExt cx="0" cy="0"/>
        </a:xfrm>
      </p:grpSpPr>
      <p:sp>
        <p:nvSpPr>
          <p:cNvPr id="792" name="Google Shape;792;p83"/>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endParaRPr/>
          </a:p>
        </p:txBody>
      </p:sp>
      <p:sp>
        <p:nvSpPr>
          <p:cNvPr id="793" name="Google Shape;793;p83"/>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Autofit/>
          </a:bodyPr>
          <a:lstStyle/>
          <a:p>
            <a:pPr marL="457200" lvl="0" indent="-431800" algn="ctr" rtl="0">
              <a:lnSpc>
                <a:spcPct val="100000"/>
              </a:lnSpc>
              <a:spcBef>
                <a:spcPts val="640"/>
              </a:spcBef>
              <a:spcAft>
                <a:spcPts val="0"/>
              </a:spcAft>
              <a:buClr>
                <a:srgbClr val="888888"/>
              </a:buClr>
              <a:buSzPts val="3200"/>
              <a:buNone/>
            </a:pPr>
            <a:endParaRPr/>
          </a:p>
        </p:txBody>
      </p:sp>
      <p:sp>
        <p:nvSpPr>
          <p:cNvPr id="794" name="Google Shape;794;p8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pPr marL="0" lvl="0" indent="0" algn="r" rtl="0">
                <a:lnSpc>
                  <a:spcPct val="100000"/>
                </a:lnSpc>
                <a:spcBef>
                  <a:spcPts val="0"/>
                </a:spcBef>
                <a:spcAft>
                  <a:spcPts val="0"/>
                </a:spcAft>
                <a:buSzPts val="1200"/>
                <a:buNone/>
              </a:pPr>
              <a:t>98</a:t>
            </a:fld>
            <a:endParaRPr/>
          </a:p>
        </p:txBody>
      </p:sp>
      <p:pic>
        <p:nvPicPr>
          <p:cNvPr id="795" name="Google Shape;795;p83"/>
          <p:cNvPicPr preferRelativeResize="0"/>
          <p:nvPr/>
        </p:nvPicPr>
        <p:blipFill rotWithShape="1">
          <a:blip r:embed="rId3">
            <a:alphaModFix/>
          </a:blip>
          <a:srcRect/>
          <a:stretch/>
        </p:blipFill>
        <p:spPr>
          <a:xfrm>
            <a:off x="520504" y="281354"/>
            <a:ext cx="8440615" cy="5953681"/>
          </a:xfrm>
          <a:prstGeom prst="rect">
            <a:avLst/>
          </a:prstGeom>
          <a:noFill/>
          <a:ln>
            <a:noFill/>
          </a:ln>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799"/>
        <p:cNvGrpSpPr/>
        <p:nvPr/>
      </p:nvGrpSpPr>
      <p:grpSpPr>
        <a:xfrm>
          <a:off x="0" y="0"/>
          <a:ext cx="0" cy="0"/>
          <a:chOff x="0" y="0"/>
          <a:chExt cx="0" cy="0"/>
        </a:xfrm>
      </p:grpSpPr>
      <p:sp>
        <p:nvSpPr>
          <p:cNvPr id="800" name="Google Shape;800;p84"/>
          <p:cNvSpPr txBox="1">
            <a:spLocks noGrp="1"/>
          </p:cNvSpPr>
          <p:nvPr>
            <p:ph type="body" idx="1"/>
          </p:nvPr>
        </p:nvSpPr>
        <p:spPr>
          <a:xfrm>
            <a:off x="457200" y="1600200"/>
            <a:ext cx="8229600" cy="4525962"/>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360"/>
              </a:spcBef>
              <a:spcAft>
                <a:spcPts val="0"/>
              </a:spcAft>
              <a:buClr>
                <a:schemeClr val="dk1"/>
              </a:buClr>
              <a:buSzPts val="1800"/>
              <a:buNone/>
            </a:pPr>
            <a:endParaRPr/>
          </a:p>
        </p:txBody>
      </p:sp>
      <p:sp>
        <p:nvSpPr>
          <p:cNvPr id="801" name="Google Shape;801;p8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pPr marL="0" lvl="0" indent="0" algn="r" rtl="0">
                <a:lnSpc>
                  <a:spcPct val="100000"/>
                </a:lnSpc>
                <a:spcBef>
                  <a:spcPts val="0"/>
                </a:spcBef>
                <a:spcAft>
                  <a:spcPts val="0"/>
                </a:spcAft>
                <a:buSzPts val="1200"/>
                <a:buNone/>
              </a:pPr>
              <a:t>99</a:t>
            </a:fld>
            <a:endParaRPr/>
          </a:p>
        </p:txBody>
      </p:sp>
      <p:pic>
        <p:nvPicPr>
          <p:cNvPr id="802" name="Google Shape;802;p84"/>
          <p:cNvPicPr preferRelativeResize="0"/>
          <p:nvPr/>
        </p:nvPicPr>
        <p:blipFill rotWithShape="1">
          <a:blip r:embed="rId3">
            <a:alphaModFix/>
          </a:blip>
          <a:srcRect/>
          <a:stretch/>
        </p:blipFill>
        <p:spPr>
          <a:xfrm>
            <a:off x="169142" y="1041009"/>
            <a:ext cx="9000245" cy="5317588"/>
          </a:xfrm>
          <a:prstGeom prst="rect">
            <a:avLst/>
          </a:prstGeom>
          <a:noFill/>
          <a:ln>
            <a:noFill/>
          </a:ln>
        </p:spPr>
      </p:pic>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39</TotalTime>
  <Words>10571</Words>
  <Application>Microsoft Office PowerPoint</Application>
  <PresentationFormat>On-screen Show (4:3)</PresentationFormat>
  <Paragraphs>814</Paragraphs>
  <Slides>126</Slides>
  <Notes>122</Notes>
  <HiddenSlides>0</HiddenSlides>
  <MMClips>0</MMClips>
  <ScaleCrop>false</ScaleCrop>
  <HeadingPairs>
    <vt:vector size="4" baseType="variant">
      <vt:variant>
        <vt:lpstr>Theme</vt:lpstr>
      </vt:variant>
      <vt:variant>
        <vt:i4>1</vt:i4>
      </vt:variant>
      <vt:variant>
        <vt:lpstr>Slide Titles</vt:lpstr>
      </vt:variant>
      <vt:variant>
        <vt:i4>126</vt:i4>
      </vt:variant>
    </vt:vector>
  </HeadingPairs>
  <TitlesOfParts>
    <vt:vector size="127" baseType="lpstr">
      <vt:lpstr>Office Theme</vt:lpstr>
      <vt:lpstr>ML UNIT-2</vt:lpstr>
      <vt:lpstr>UNIT II</vt:lpstr>
      <vt:lpstr>The Multi-layer Perceptron</vt:lpstr>
      <vt:lpstr>Slide 4</vt:lpstr>
      <vt:lpstr>Slide 5</vt:lpstr>
      <vt:lpstr>Slide 6</vt:lpstr>
      <vt:lpstr>Slide 7</vt:lpstr>
      <vt:lpstr>Slide 8</vt:lpstr>
      <vt:lpstr>Slide 9</vt:lpstr>
      <vt:lpstr>Slide 10</vt:lpstr>
      <vt:lpstr>Slide 11</vt:lpstr>
      <vt:lpstr>Slide 12</vt:lpstr>
      <vt:lpstr>Slide 13</vt:lpstr>
      <vt:lpstr>Slide 14</vt:lpstr>
      <vt:lpstr>Adding nodes in the hidden layers</vt:lpstr>
      <vt:lpstr>Adding nodes in the output layers</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Multi-layer Perceptron Example</vt:lpstr>
      <vt:lpstr>Multi-layer Perceptron Example</vt:lpstr>
      <vt:lpstr>Multi-layer Perceptron Example</vt:lpstr>
      <vt:lpstr>Multi-layer Perceptron Example</vt:lpstr>
      <vt:lpstr>Multi-layer Perceptron Example</vt:lpstr>
      <vt:lpstr>Multi-layer Perceptron Example</vt:lpstr>
      <vt:lpstr>Initialising the Weights</vt:lpstr>
      <vt:lpstr>Slide 44</vt:lpstr>
      <vt:lpstr>Different Output Activation Functions</vt:lpstr>
      <vt:lpstr>Slide 46</vt:lpstr>
      <vt:lpstr>THE MULTI-LAYER PERCEPTRON IN PRACTICE</vt:lpstr>
      <vt:lpstr>Slide 48</vt:lpstr>
      <vt:lpstr>Slide 49</vt:lpstr>
      <vt:lpstr>Slide 50</vt:lpstr>
      <vt:lpstr>Slide 51</vt:lpstr>
      <vt:lpstr>Slide 52</vt:lpstr>
      <vt:lpstr>Slide 53</vt:lpstr>
      <vt:lpstr>EXAMPLES OF USING THE MLP</vt:lpstr>
      <vt:lpstr>Slide 55</vt:lpstr>
      <vt:lpstr>Slide 56</vt:lpstr>
      <vt:lpstr>Slide 57</vt:lpstr>
      <vt:lpstr>A Classification Example</vt:lpstr>
      <vt:lpstr>Slide 59</vt:lpstr>
      <vt:lpstr>Time-Series Prediction</vt:lpstr>
      <vt:lpstr>Slide 61</vt:lpstr>
      <vt:lpstr>Slide 62</vt:lpstr>
      <vt:lpstr>Slide 63</vt:lpstr>
      <vt:lpstr>Slide 64</vt:lpstr>
      <vt:lpstr>Slide 65</vt:lpstr>
      <vt:lpstr>Slide 66</vt:lpstr>
      <vt:lpstr>Slide 67</vt:lpstr>
      <vt:lpstr>Slide 68</vt:lpstr>
      <vt:lpstr>Slide 69</vt:lpstr>
      <vt:lpstr>Slide 70</vt:lpstr>
      <vt:lpstr>Slide 71</vt:lpstr>
      <vt:lpstr>Slide 72</vt:lpstr>
      <vt:lpstr>Slide 73</vt:lpstr>
      <vt:lpstr>Slide 74</vt:lpstr>
      <vt:lpstr>Slide 75</vt:lpstr>
      <vt:lpstr>Slide 76</vt:lpstr>
      <vt:lpstr>Slide 77</vt:lpstr>
      <vt:lpstr>Radial Basis Functions and Splines</vt:lpstr>
      <vt:lpstr>Slide 79</vt:lpstr>
      <vt:lpstr>Slide 80</vt:lpstr>
      <vt:lpstr>Radial Basis Functions and Splines</vt:lpstr>
      <vt:lpstr>Slide 82</vt:lpstr>
      <vt:lpstr>Slide 83</vt:lpstr>
      <vt:lpstr>Slide 84</vt:lpstr>
      <vt:lpstr>Slide 85</vt:lpstr>
      <vt:lpstr>Slide 86</vt:lpstr>
      <vt:lpstr>Slide 87</vt:lpstr>
      <vt:lpstr>Slide 88</vt:lpstr>
      <vt:lpstr>Slide 89</vt:lpstr>
      <vt:lpstr>Slide 90</vt:lpstr>
      <vt:lpstr>Slide 91</vt:lpstr>
      <vt:lpstr>Slide 92</vt:lpstr>
      <vt:lpstr>Slide 93</vt:lpstr>
      <vt:lpstr>Slide 94</vt:lpstr>
      <vt:lpstr>Slide 95</vt:lpstr>
      <vt:lpstr>Slide 96</vt:lpstr>
      <vt:lpstr>Slide 97</vt:lpstr>
      <vt:lpstr>Slide 98</vt:lpstr>
      <vt:lpstr>Slide 99</vt:lpstr>
      <vt:lpstr>Support Vector Machines</vt:lpstr>
      <vt:lpstr>Slide 101</vt:lpstr>
      <vt:lpstr>Slide 102</vt:lpstr>
      <vt:lpstr>Slide 103</vt:lpstr>
      <vt:lpstr>Slide 104</vt:lpstr>
      <vt:lpstr>Slide 105</vt:lpstr>
      <vt:lpstr>Slide 106</vt:lpstr>
      <vt:lpstr>Slide 107</vt:lpstr>
      <vt:lpstr>Slide 108</vt:lpstr>
      <vt:lpstr>Slide 109</vt:lpstr>
      <vt:lpstr>Slide 110</vt:lpstr>
      <vt:lpstr>Support vector classifier:</vt:lpstr>
      <vt:lpstr>Slide 112</vt:lpstr>
      <vt:lpstr>Support Vector Machine:</vt:lpstr>
      <vt:lpstr>Slide 114</vt:lpstr>
      <vt:lpstr>Slide 115</vt:lpstr>
      <vt:lpstr>Slide 116</vt:lpstr>
      <vt:lpstr>Slide 117</vt:lpstr>
      <vt:lpstr>Slide 118</vt:lpstr>
      <vt:lpstr>Slide 119</vt:lpstr>
      <vt:lpstr>Slide 120</vt:lpstr>
      <vt:lpstr>Slide 121</vt:lpstr>
      <vt:lpstr>Slide 122</vt:lpstr>
      <vt:lpstr>Slide 123</vt:lpstr>
      <vt:lpstr>Slide 124</vt:lpstr>
      <vt:lpstr>Slide 125</vt:lpstr>
      <vt:lpstr>Slide 126</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ML UNIT-2</dc:title>
  <dc:creator>thatiparthi rajini kanth</dc:creator>
  <cp:lastModifiedBy>Admin</cp:lastModifiedBy>
  <cp:revision>3</cp:revision>
  <dcterms:created xsi:type="dcterms:W3CDTF">2006-08-16T00:00:00Z</dcterms:created>
  <dcterms:modified xsi:type="dcterms:W3CDTF">2025-03-18T03:59:21Z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D61FE0EC300C43B49D1B52FBAD0732CD_13</vt:lpwstr>
  </property>
  <property fmtid="{D5CDD505-2E9C-101B-9397-08002B2CF9AE}" pid="3" name="KSOProductBuildVer">
    <vt:lpwstr>1033-12.2.0.13472</vt:lpwstr>
  </property>
</Properties>
</file>